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2" r:id="rId2"/>
  </p:sldMasterIdLst>
  <p:notesMasterIdLst>
    <p:notesMasterId r:id="rId71"/>
  </p:notesMasterIdLst>
  <p:sldIdLst>
    <p:sldId id="1113" r:id="rId3"/>
    <p:sldId id="1228" r:id="rId4"/>
    <p:sldId id="1117" r:id="rId5"/>
    <p:sldId id="1226" r:id="rId6"/>
    <p:sldId id="1315" r:id="rId7"/>
    <p:sldId id="1323" r:id="rId8"/>
    <p:sldId id="1320" r:id="rId9"/>
    <p:sldId id="1319" r:id="rId10"/>
    <p:sldId id="1120" r:id="rId11"/>
    <p:sldId id="1138" r:id="rId12"/>
    <p:sldId id="1322" r:id="rId13"/>
    <p:sldId id="1231" r:id="rId14"/>
    <p:sldId id="1318" r:id="rId15"/>
    <p:sldId id="1324" r:id="rId16"/>
    <p:sldId id="1291" r:id="rId17"/>
    <p:sldId id="1123" r:id="rId18"/>
    <p:sldId id="1125" r:id="rId19"/>
    <p:sldId id="1126" r:id="rId20"/>
    <p:sldId id="1264" r:id="rId21"/>
    <p:sldId id="1127" r:id="rId22"/>
    <p:sldId id="1281" r:id="rId23"/>
    <p:sldId id="1282" r:id="rId24"/>
    <p:sldId id="1283" r:id="rId25"/>
    <p:sldId id="1284" r:id="rId26"/>
    <p:sldId id="1287" r:id="rId27"/>
    <p:sldId id="1144" r:id="rId28"/>
    <p:sldId id="1147" r:id="rId29"/>
    <p:sldId id="1148" r:id="rId30"/>
    <p:sldId id="1150" r:id="rId31"/>
    <p:sldId id="1225" r:id="rId32"/>
    <p:sldId id="1154" r:id="rId33"/>
    <p:sldId id="1285" r:id="rId34"/>
    <p:sldId id="1234" r:id="rId35"/>
    <p:sldId id="1131" r:id="rId36"/>
    <p:sldId id="1222" r:id="rId37"/>
    <p:sldId id="1261" r:id="rId38"/>
    <p:sldId id="1136" r:id="rId39"/>
    <p:sldId id="1137" r:id="rId40"/>
    <p:sldId id="1296" r:id="rId41"/>
    <p:sldId id="1294" r:id="rId42"/>
    <p:sldId id="1295" r:id="rId43"/>
    <p:sldId id="1301" r:id="rId44"/>
    <p:sldId id="1298" r:id="rId45"/>
    <p:sldId id="1297" r:id="rId46"/>
    <p:sldId id="1299" r:id="rId47"/>
    <p:sldId id="1300" r:id="rId48"/>
    <p:sldId id="1237" r:id="rId49"/>
    <p:sldId id="1238" r:id="rId50"/>
    <p:sldId id="1325" r:id="rId51"/>
    <p:sldId id="1240" r:id="rId52"/>
    <p:sldId id="1241" r:id="rId53"/>
    <p:sldId id="1242" r:id="rId54"/>
    <p:sldId id="1243" r:id="rId55"/>
    <p:sldId id="1244" r:id="rId56"/>
    <p:sldId id="1245" r:id="rId57"/>
    <p:sldId id="1246" r:id="rId58"/>
    <p:sldId id="1314" r:id="rId59"/>
    <p:sldId id="1286" r:id="rId60"/>
    <p:sldId id="1313" r:id="rId61"/>
    <p:sldId id="1305" r:id="rId62"/>
    <p:sldId id="1306" r:id="rId63"/>
    <p:sldId id="1307" r:id="rId64"/>
    <p:sldId id="1308" r:id="rId65"/>
    <p:sldId id="1309" r:id="rId66"/>
    <p:sldId id="1310" r:id="rId67"/>
    <p:sldId id="1311" r:id="rId68"/>
    <p:sldId id="1312" r:id="rId69"/>
    <p:sldId id="115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30" autoAdjust="0"/>
    <p:restoredTop sz="92823" autoAdjust="0"/>
  </p:normalViewPr>
  <p:slideViewPr>
    <p:cSldViewPr snapToGrid="0" snapToObjects="1">
      <p:cViewPr varScale="1">
        <p:scale>
          <a:sx n="105" d="100"/>
          <a:sy n="105" d="100"/>
        </p:scale>
        <p:origin x="208" y="2456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4" Type="http://schemas.microsoft.com/office/2015/10/relationships/revisionInfo" Target="revisionInfo.xml"/><Relationship Id="rId70" Type="http://schemas.openxmlformats.org/officeDocument/2006/relationships/slide" Target="slides/slide68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1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03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9" name="Shape 5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Note meetups groups were just opened from Feb 7-10. </a:t>
            </a:r>
          </a:p>
        </p:txBody>
      </p:sp>
    </p:spTree>
    <p:extLst>
      <p:ext uri="{BB962C8B-B14F-4D97-AF65-F5344CB8AC3E}">
        <p14:creationId xmlns:p14="http://schemas.microsoft.com/office/powerpoint/2010/main" val="173210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088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833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H2O</a:t>
            </a:r>
            <a:r>
              <a:rPr lang="en-US" baseline="0" dirty="0" smtClean="0"/>
              <a:t> integration for Hadoop you can import a whole range of different file formats including </a:t>
            </a:r>
            <a:r>
              <a:rPr lang="is-IS" baseline="0" dirty="0" smtClean="0"/>
              <a:t>….</a:t>
            </a:r>
          </a:p>
          <a:p>
            <a:endParaRPr lang="is-IS" baseline="0" dirty="0" smtClean="0"/>
          </a:p>
          <a:p>
            <a:r>
              <a:rPr lang="is-IS" baseline="0" dirty="0" smtClean="0"/>
              <a:t>If you have a directory of files with the same shape and labeling you can simply point to the directory path and H2O will combine all </a:t>
            </a:r>
          </a:p>
          <a:p>
            <a:r>
              <a:rPr lang="is-IS" baseline="0" dirty="0" smtClean="0"/>
              <a:t>those datasets into a single frame. This is particularly helpful if you use Hive because Hive queries result in lots of part files save to one big directory.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These supported file types can be ingested from any of the following data sources ...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CSV (delimited) files</a:t>
            </a:r>
          </a:p>
          <a:p>
            <a:r>
              <a:rPr lang="en-US" dirty="0" smtClean="0"/>
              <a:t>ORC only if H2O is running as a Hadoop job.</a:t>
            </a:r>
          </a:p>
          <a:p>
            <a:r>
              <a:rPr lang="en-US" dirty="0" smtClean="0"/>
              <a:t>SVMLight</a:t>
            </a:r>
          </a:p>
          <a:p>
            <a:r>
              <a:rPr lang="en-US" dirty="0" smtClean="0"/>
              <a:t>ARFF</a:t>
            </a:r>
          </a:p>
          <a:p>
            <a:r>
              <a:rPr lang="en-US" dirty="0" smtClean="0"/>
              <a:t>XLS</a:t>
            </a:r>
          </a:p>
          <a:p>
            <a:r>
              <a:rPr lang="en-US" dirty="0" smtClean="0"/>
              <a:t>XLSX</a:t>
            </a:r>
          </a:p>
          <a:p>
            <a:r>
              <a:rPr lang="en-US" dirty="0" smtClean="0"/>
              <a:t>Avro version 1.8.0 (without multifile parsing or column type modification)</a:t>
            </a:r>
          </a:p>
          <a:p>
            <a:r>
              <a:rPr lang="en-US" dirty="0" smtClean="0"/>
              <a:t>Parquet</a:t>
            </a:r>
          </a:p>
          <a:p>
            <a:r>
              <a:rPr lang="en-US" dirty="0" smtClean="0"/>
              <a:t>Hive files that are saved in ORC format.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97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8605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4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/>
              <a:t>GBM authors from Stanford on Scientific Advisory Council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44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22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14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95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111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46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034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41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14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26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defTabSz="914290" hangingPunct="0"/>
            <a:fld id="{4959995A-6AB8-B14C-B427-B06291C2E8F4}" type="slidenum">
              <a:rPr lang="en-US" kern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pPr defTabSz="914290" hangingPunct="0"/>
              <a:t>50</a:t>
            </a:fld>
            <a:endParaRPr lang="en-US" kern="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9574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7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80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9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99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82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96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08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09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4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55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35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3" name="Shape 5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Get a better icon for Advisory and accounting category, use the work assurance, Consider using graphs behind to scale, make it a normal curve, Horizontal, Fortune 500 customers, How many are using H2O</a:t>
            </a:r>
          </a:p>
        </p:txBody>
      </p:sp>
    </p:spTree>
    <p:extLst>
      <p:ext uri="{BB962C8B-B14F-4D97-AF65-F5344CB8AC3E}">
        <p14:creationId xmlns:p14="http://schemas.microsoft.com/office/powerpoint/2010/main" val="186653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0" y="838200"/>
            <a:ext cx="12192000" cy="0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5" name="Shape 405"/>
          <p:cNvSpPr/>
          <p:nvPr/>
        </p:nvSpPr>
        <p:spPr>
          <a:xfrm>
            <a:off x="5519368" y="6658319"/>
            <a:ext cx="1145934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/>
              <a:t>CONFIDENTIAL</a:t>
            </a:r>
          </a:p>
        </p:txBody>
      </p:sp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40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8897" y="6004724"/>
            <a:ext cx="689575" cy="6881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89161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2416967" y="1151929"/>
            <a:ext cx="7358066" cy="2321720"/>
          </a:xfrm>
          <a:prstGeom prst="rect">
            <a:avLst/>
          </a:prstGeom>
        </p:spPr>
        <p:txBody>
          <a:bodyPr lIns="35717" tIns="35717" rIns="35717" bIns="35717" anchor="b"/>
          <a:lstStyle>
            <a:lvl1pPr algn="ctr" defTabSz="410764">
              <a:defRPr sz="5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xfrm>
            <a:off x="2416967" y="3536155"/>
            <a:ext cx="7358066" cy="794744"/>
          </a:xfrm>
          <a:prstGeom prst="rect">
            <a:avLst/>
          </a:prstGeom>
        </p:spPr>
        <p:txBody>
          <a:bodyPr lIns="35717" tIns="35717" rIns="35717" bIns="35717"/>
          <a:lstStyle>
            <a:lvl1pPr marL="0" indent="0" algn="ctr" defTabSz="410764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410764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410764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410764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410764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11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" y="6350"/>
            <a:ext cx="12186540" cy="76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" y="6800850"/>
            <a:ext cx="12186540" cy="76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8175" y="5899720"/>
            <a:ext cx="669753" cy="669753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4124394" y="6377781"/>
            <a:ext cx="3943210" cy="24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228600">
              <a:defRPr sz="1200">
                <a:solidFill>
                  <a:srgbClr val="53585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/>
              <a:t>“Confidential and property of H2O.ai. All rights reserved”</a:t>
            </a:r>
          </a:p>
        </p:txBody>
      </p:sp>
      <p:sp>
        <p:nvSpPr>
          <p:cNvPr id="315" name="Shape 315"/>
          <p:cNvSpPr>
            <a:spLocks noGrp="1"/>
          </p:cNvSpPr>
          <p:nvPr>
            <p:ph type="sldNum" sz="quarter" idx="2"/>
          </p:nvPr>
        </p:nvSpPr>
        <p:spPr>
          <a:xfrm>
            <a:off x="5964733" y="6505277"/>
            <a:ext cx="253605" cy="249237"/>
          </a:xfrm>
          <a:prstGeom prst="rect">
            <a:avLst/>
          </a:prstGeom>
        </p:spPr>
        <p:txBody>
          <a:bodyPr lIns="35717" tIns="35717" rIns="35717" bIns="35717" anchor="t"/>
          <a:lstStyle>
            <a:lvl1pPr defTabSz="410764">
              <a:defRPr sz="12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90311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24414">
            <a:off x="-598847" y="5178380"/>
            <a:ext cx="9144001" cy="398434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71907" y="183883"/>
            <a:ext cx="11730426" cy="7071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6097251" y="2861905"/>
            <a:ext cx="4066505" cy="123707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228600" algn="ctr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457200" algn="ctr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685800" algn="ctr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914400" algn="ctr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5943600" y="5987536"/>
            <a:ext cx="2133600" cy="369330"/>
          </a:xfrm>
          <a:prstGeom prst="rect">
            <a:avLst/>
          </a:prstGeom>
        </p:spPr>
        <p:txBody>
          <a:bodyPr wrap="square" anchor="ctr"/>
          <a:lstStyle>
            <a:lvl1pPr algn="r">
              <a:defRPr sz="1200"/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589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83" y="-9467"/>
            <a:ext cx="11578435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077200" y="6356350"/>
            <a:ext cx="466794" cy="461663"/>
          </a:xfrm>
        </p:spPr>
        <p:txBody>
          <a:bodyPr/>
          <a:lstStyle/>
          <a:p>
            <a:fld id="{86CB4B4D-7CA3-9044-876B-883B54F8677D}" type="slidenum">
              <a:rPr lang="uk-UA" smtClean="0">
                <a:solidFill>
                  <a:srgbClr val="000000"/>
                </a:solidFill>
              </a:rPr>
              <a:pPr/>
              <a:t>‹#›</a:t>
            </a:fld>
            <a:endParaRPr lang="uk-U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0510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-6316" y="-4733"/>
            <a:ext cx="12192000" cy="872066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306783" y="-9467"/>
            <a:ext cx="11578435" cy="88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hangingPunct="0"/>
            <a:endParaRPr sz="3200" kern="0">
              <a:solidFill>
                <a:srgbClr val="000000"/>
              </a:solidFill>
            </a:endParaRPr>
          </a:p>
        </p:txBody>
      </p:sp>
      <p:pic>
        <p:nvPicPr>
          <p:cNvPr id="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1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0930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sz="half" idx="13"/>
          </p:nvPr>
        </p:nvSpPr>
        <p:spPr>
          <a:xfrm>
            <a:off x="704836" y="1435100"/>
            <a:ext cx="4284678" cy="46910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spcBef>
                <a:spcPts val="300"/>
              </a:spcBef>
              <a:buSzTx/>
              <a:buFontTx/>
              <a:buNone/>
              <a:defRPr sz="2800"/>
            </a:pPr>
            <a:r>
              <a:rPr lang="en-US" smtClean="0"/>
              <a:t>Click to edit Master text styles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704836" y="273050"/>
            <a:ext cx="4284678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5099050" y="273050"/>
            <a:ext cx="6648427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3200"/>
            </a:lvl1pPr>
            <a:lvl2pPr marL="555171" indent="-326571">
              <a:spcBef>
                <a:spcPts val="750"/>
              </a:spcBef>
              <a:defRPr sz="3200"/>
            </a:lvl2pPr>
            <a:lvl3pPr marL="762000" indent="-304800">
              <a:spcBef>
                <a:spcPts val="750"/>
              </a:spcBef>
              <a:defRPr sz="3200"/>
            </a:lvl3pPr>
            <a:lvl4pPr marL="1051560" indent="-365760">
              <a:spcBef>
                <a:spcPts val="750"/>
              </a:spcBef>
              <a:defRPr sz="3200"/>
            </a:lvl4pPr>
            <a:lvl5pPr marL="1280160" indent="-365760">
              <a:spcBef>
                <a:spcPts val="750"/>
              </a:spcBef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9874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6316" y="0"/>
            <a:ext cx="12204632" cy="872065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272368" y="-4734"/>
            <a:ext cx="11594746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403747" y="1535774"/>
            <a:ext cx="11331987" cy="4953049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2000"/>
            </a:lvl1pPr>
            <a:lvl2pPr marL="783771" indent="-326571">
              <a:spcBef>
                <a:spcPts val="750"/>
              </a:spcBef>
              <a:buChar char="–"/>
              <a:defRPr sz="2000"/>
            </a:lvl2pPr>
            <a:lvl3pPr marL="1066800" indent="-304800">
              <a:spcBef>
                <a:spcPts val="750"/>
              </a:spcBef>
              <a:defRPr sz="2000"/>
            </a:lvl3pPr>
            <a:lvl4pPr marL="1432560" indent="-365760">
              <a:spcBef>
                <a:spcPts val="750"/>
              </a:spcBef>
              <a:buChar char="»"/>
              <a:defRPr sz="2000"/>
            </a:lvl4pPr>
            <a:lvl5pPr marL="1762760" indent="-365760">
              <a:spcBef>
                <a:spcPts val="750"/>
              </a:spcBef>
              <a:buChar char="✦"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8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73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909" y="-4733"/>
            <a:ext cx="12192002" cy="872066"/>
          </a:xfrm>
          <a:prstGeom prst="rect">
            <a:avLst/>
          </a:prstGeom>
          <a:noFill/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88072" y="1600200"/>
            <a:ext cx="1108996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2pPr>
              <a:buChar char="o"/>
            </a:lvl2pPr>
            <a:lvl4pPr>
              <a:buChar char="–"/>
            </a:lvl4pPr>
            <a:lvl5pPr>
              <a:buChar char="»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02674" cy="400108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fld id="{86CB4B4D-7CA3-9044-876B-883B54F8677D}" type="slidenum">
              <a:rPr lang="uk-UA" sz="1400" kern="0" smtClean="0">
                <a:solidFill>
                  <a:srgbClr val="000000"/>
                </a:solidFill>
              </a:rPr>
              <a:pPr hangingPunct="0"/>
              <a:t>‹#›</a:t>
            </a:fld>
            <a:endParaRPr lang="uk-UA" sz="1400" kern="0" dirty="0">
              <a:solidFill>
                <a:srgbClr val="000000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775252" y="-4733"/>
            <a:ext cx="10515600" cy="87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9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transition spd="med"/>
  <p:txStyles>
    <p:titleStyle>
      <a:lvl1pPr marL="0" marR="0" indent="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 charset="0"/>
          <a:ea typeface="Futura"/>
          <a:cs typeface="Futura"/>
          <a:sym typeface="Futura"/>
        </a:defRPr>
      </a:lvl1pPr>
      <a:lvl2pPr marL="0" marR="0" indent="1143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2286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3429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4572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5715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6858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8001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9144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342900" marR="0" indent="-3429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1pPr>
      <a:lvl2pPr marL="561975" marR="0" indent="-333375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2pPr>
      <a:lvl3pPr marL="777240" marR="0" indent="-32004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3pPr>
      <a:lvl4pPr marL="1041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4pPr>
      <a:lvl5pPr marL="12700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5pPr>
      <a:lvl6pPr marL="14986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6pPr>
      <a:lvl7pPr marL="17272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7pPr>
      <a:lvl8pPr marL="19558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8pPr>
      <a:lvl9pPr marL="2184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143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3429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5715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8001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30" Type="http://schemas.openxmlformats.org/officeDocument/2006/relationships/image" Target="../media/image54.png"/><Relationship Id="rId31" Type="http://schemas.openxmlformats.org/officeDocument/2006/relationships/image" Target="../media/image55.png"/><Relationship Id="rId32" Type="http://schemas.openxmlformats.org/officeDocument/2006/relationships/image" Target="../media/image56.png"/><Relationship Id="rId9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33" Type="http://schemas.openxmlformats.org/officeDocument/2006/relationships/image" Target="../media/image57.png"/><Relationship Id="rId34" Type="http://schemas.openxmlformats.org/officeDocument/2006/relationships/image" Target="../media/image58.png"/><Relationship Id="rId35" Type="http://schemas.openxmlformats.org/officeDocument/2006/relationships/image" Target="../media/image59.png"/><Relationship Id="rId36" Type="http://schemas.openxmlformats.org/officeDocument/2006/relationships/image" Target="../media/image60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37" Type="http://schemas.openxmlformats.org/officeDocument/2006/relationships/image" Target="../media/image61.png"/><Relationship Id="rId38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hyperlink" Target="http://www.pwc.com/gx/en/about/stories-from-across-the-world/harnessing-the-power-of-ai-to-transform-the-detection-of-fraud-and-error.html" TargetMode="External"/><Relationship Id="rId5" Type="http://schemas.openxmlformats.org/officeDocument/2006/relationships/image" Target="../media/image7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tiff"/><Relationship Id="rId15" Type="http://schemas.openxmlformats.org/officeDocument/2006/relationships/image" Target="../media/image88.tiff"/><Relationship Id="rId16" Type="http://schemas.openxmlformats.org/officeDocument/2006/relationships/image" Target="../media/image89.tiff"/><Relationship Id="rId17" Type="http://schemas.openxmlformats.org/officeDocument/2006/relationships/image" Target="../media/image90.tiff"/><Relationship Id="rId18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tiff"/><Relationship Id="rId15" Type="http://schemas.openxmlformats.org/officeDocument/2006/relationships/image" Target="../media/image88.tiff"/><Relationship Id="rId16" Type="http://schemas.openxmlformats.org/officeDocument/2006/relationships/image" Target="../media/image89.tiff"/><Relationship Id="rId17" Type="http://schemas.openxmlformats.org/officeDocument/2006/relationships/image" Target="../media/image90.tiff"/><Relationship Id="rId18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tiff"/><Relationship Id="rId15" Type="http://schemas.openxmlformats.org/officeDocument/2006/relationships/image" Target="../media/image88.tiff"/><Relationship Id="rId16" Type="http://schemas.openxmlformats.org/officeDocument/2006/relationships/image" Target="../media/image89.tiff"/><Relationship Id="rId17" Type="http://schemas.openxmlformats.org/officeDocument/2006/relationships/image" Target="../media/image90.tiff"/><Relationship Id="rId18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tiff"/><Relationship Id="rId15" Type="http://schemas.openxmlformats.org/officeDocument/2006/relationships/image" Target="../media/image88.tiff"/><Relationship Id="rId16" Type="http://schemas.openxmlformats.org/officeDocument/2006/relationships/image" Target="../media/image89.tiff"/><Relationship Id="rId17" Type="http://schemas.openxmlformats.org/officeDocument/2006/relationships/image" Target="../media/image90.tiff"/><Relationship Id="rId18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101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tiff"/><Relationship Id="rId15" Type="http://schemas.openxmlformats.org/officeDocument/2006/relationships/image" Target="../media/image88.tiff"/><Relationship Id="rId16" Type="http://schemas.openxmlformats.org/officeDocument/2006/relationships/image" Target="../media/image89.tiff"/><Relationship Id="rId17" Type="http://schemas.openxmlformats.org/officeDocument/2006/relationships/image" Target="../media/image90.tiff"/><Relationship Id="rId18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Relationship Id="rId3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tiff"/><Relationship Id="rId15" Type="http://schemas.openxmlformats.org/officeDocument/2006/relationships/image" Target="../media/image88.tiff"/><Relationship Id="rId16" Type="http://schemas.openxmlformats.org/officeDocument/2006/relationships/image" Target="../media/image89.tiff"/><Relationship Id="rId17" Type="http://schemas.openxmlformats.org/officeDocument/2006/relationships/image" Target="../media/image90.tiff"/><Relationship Id="rId18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Relationship Id="rId3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Relationship Id="rId3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hyperlink" Target="https://www.youtube.com/watch?v=LrC3mBNG7WU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hyperlink" Target="https://www.oreilly.com/ideas/ideas-on-interpreting-machine-learning" TargetMode="External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hyperlink" Target="https://www.infoworld.com/article/3236048/machine-learning/review-h2oai-automates-machine-learning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Relationship Id="rId3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使用</a:t>
            </a:r>
            <a:r>
              <a:rPr lang="en-US" altLang="zh-CN" dirty="0" smtClean="0"/>
              <a:t> H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O </a:t>
            </a:r>
            <a:r>
              <a:rPr lang="zh-CN" altLang="en-US" smtClean="0"/>
              <a:t>进行</a:t>
            </a:r>
            <a:r>
              <a:rPr lang="zh-CN" altLang="en-US"/>
              <a:t>机器</a:t>
            </a:r>
            <a:r>
              <a:rPr lang="zh-CN" altLang="en-US" smtClean="0"/>
              <a:t>学习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57054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概观</a:t>
            </a:r>
            <a:endParaRPr lang="en-US" dirty="0"/>
          </a:p>
          <a:p>
            <a:pPr lvl="1"/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公司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 / 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人员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dirty="0"/>
              <a:t>开源的</a:t>
            </a:r>
            <a:r>
              <a:rPr lang="en-US" altLang="zh-CN" dirty="0"/>
              <a:t>H2O</a:t>
            </a:r>
            <a:r>
              <a:rPr lang="zh-CN" altLang="en-US" dirty="0"/>
              <a:t>机器学习</a:t>
            </a:r>
            <a:r>
              <a:rPr lang="zh-CN" altLang="en-US" dirty="0" smtClean="0"/>
              <a:t>平台</a:t>
            </a:r>
            <a:r>
              <a:rPr lang="en-US" altLang="zh-CN" dirty="0" smtClean="0"/>
              <a:t> – H2O-3</a:t>
            </a:r>
            <a:endParaRPr lang="en-US" dirty="0" smtClean="0"/>
          </a:p>
          <a:p>
            <a:pPr lvl="1"/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概观</a:t>
            </a:r>
            <a:endParaRPr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信用卡风险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示例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/>
          </a:p>
          <a:p>
            <a:r>
              <a:rPr lang="zh-CN" altLang="en-US" dirty="0" smtClean="0"/>
              <a:t>商业的</a:t>
            </a:r>
            <a:r>
              <a:rPr lang="en-US" altLang="zh-CN" dirty="0" smtClean="0"/>
              <a:t>H2O</a:t>
            </a:r>
            <a:r>
              <a:rPr lang="zh-CN" altLang="en-US" dirty="0"/>
              <a:t>机器学习</a:t>
            </a:r>
            <a:r>
              <a:rPr lang="zh-CN" altLang="en-US" dirty="0" smtClean="0"/>
              <a:t>平台</a:t>
            </a:r>
            <a:r>
              <a:rPr lang="en-US" altLang="zh-CN" dirty="0" smtClean="0"/>
              <a:t> -</a:t>
            </a:r>
            <a:r>
              <a:rPr lang="en-US" dirty="0" smtClean="0"/>
              <a:t>Driverless AI</a:t>
            </a:r>
          </a:p>
          <a:p>
            <a:pPr lvl="1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概观</a:t>
            </a: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信用卡风险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示例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/>
          </a:p>
          <a:p>
            <a:r>
              <a:rPr lang="en-US" altLang="zh-CN" dirty="0" smtClean="0"/>
              <a:t>Q &amp; A </a:t>
            </a:r>
            <a:r>
              <a:rPr lang="zh-CN" altLang="en-US" dirty="0" smtClean="0"/>
              <a:t>提问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4469" y="3052815"/>
            <a:ext cx="3945699" cy="1512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44407" y="4912190"/>
            <a:ext cx="27658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Jo-fai (Joe) Chow </a:t>
            </a:r>
            <a:r>
              <a:rPr lang="ja-JP" altLang="en-US" sz="2000"/>
              <a:t>周祖輝</a:t>
            </a:r>
            <a:endParaRPr lang="en-US" sz="2000" dirty="0" smtClean="0"/>
          </a:p>
          <a:p>
            <a:pPr algn="ctr"/>
            <a:r>
              <a:rPr lang="zh-CN" altLang="en-US" sz="2000"/>
              <a:t>数据科</a:t>
            </a:r>
            <a:r>
              <a:rPr lang="zh-CN" altLang="en-US" sz="2000" smtClean="0"/>
              <a:t>学家</a:t>
            </a:r>
            <a:endParaRPr lang="en-US" sz="2000" dirty="0" smtClean="0"/>
          </a:p>
          <a:p>
            <a:pPr algn="ctr"/>
            <a:r>
              <a:rPr lang="en-US" sz="2000" dirty="0" smtClean="0"/>
              <a:t>joe@h2o.ai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03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smtClean="0"/>
              <a:t>客户</a:t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235953" y="4998738"/>
            <a:ext cx="11605679" cy="1"/>
          </a:xfrm>
          <a:prstGeom prst="line">
            <a:avLst/>
          </a:prstGeom>
          <a:ln w="2540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5951991" y="5221599"/>
            <a:ext cx="1190700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Financial</a:t>
            </a:r>
          </a:p>
        </p:txBody>
      </p:sp>
      <p:sp>
        <p:nvSpPr>
          <p:cNvPr id="530" name="Shape 530"/>
          <p:cNvSpPr/>
          <p:nvPr/>
        </p:nvSpPr>
        <p:spPr>
          <a:xfrm>
            <a:off x="9320930" y="5208138"/>
            <a:ext cx="1159324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Insurance</a:t>
            </a:r>
          </a:p>
        </p:txBody>
      </p:sp>
      <p:sp>
        <p:nvSpPr>
          <p:cNvPr id="531" name="Shape 531"/>
          <p:cNvSpPr/>
          <p:nvPr/>
        </p:nvSpPr>
        <p:spPr>
          <a:xfrm>
            <a:off x="4154897" y="5226510"/>
            <a:ext cx="1609083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Marketing</a:t>
            </a:r>
          </a:p>
        </p:txBody>
      </p:sp>
      <p:sp>
        <p:nvSpPr>
          <p:cNvPr id="532" name="Shape 532"/>
          <p:cNvSpPr/>
          <p:nvPr/>
        </p:nvSpPr>
        <p:spPr>
          <a:xfrm>
            <a:off x="10748889" y="5208899"/>
            <a:ext cx="1184314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Telecom</a:t>
            </a:r>
          </a:p>
        </p:txBody>
      </p:sp>
      <p:sp>
        <p:nvSpPr>
          <p:cNvPr id="533" name="Shape 533"/>
          <p:cNvSpPr/>
          <p:nvPr/>
        </p:nvSpPr>
        <p:spPr>
          <a:xfrm>
            <a:off x="2705463" y="5201751"/>
            <a:ext cx="1232160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Healthcare</a:t>
            </a:r>
          </a:p>
        </p:txBody>
      </p:sp>
      <p:pic>
        <p:nvPicPr>
          <p:cNvPr id="534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2309" y="4929572"/>
            <a:ext cx="834761" cy="83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5868" y="5107128"/>
            <a:ext cx="521358" cy="52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03646" y="5037042"/>
            <a:ext cx="621036" cy="62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23952" y="5119355"/>
            <a:ext cx="47458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71313" y="5203635"/>
            <a:ext cx="374467" cy="37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34451" y="4442904"/>
            <a:ext cx="1016189" cy="32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12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44335" y="4386517"/>
            <a:ext cx="1086392" cy="348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1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505372" y="4387939"/>
            <a:ext cx="770866" cy="437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15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67984" y="4333435"/>
            <a:ext cx="728029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17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900780" y="4011687"/>
            <a:ext cx="1232160" cy="18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18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560229" y="3838822"/>
            <a:ext cx="840733" cy="380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19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702708" y="1518129"/>
            <a:ext cx="136950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2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375389" y="3109970"/>
            <a:ext cx="1626658" cy="175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22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690695" y="3546875"/>
            <a:ext cx="996047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23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485508" y="3225712"/>
            <a:ext cx="920171" cy="328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24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165088" y="3887490"/>
            <a:ext cx="1274228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25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709141" y="3241951"/>
            <a:ext cx="1375253" cy="222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26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98874" y="2685218"/>
            <a:ext cx="985676" cy="38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27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851077" y="2194066"/>
            <a:ext cx="1081433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29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54613" y="2364432"/>
            <a:ext cx="820843" cy="520639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ape 554"/>
          <p:cNvSpPr/>
          <p:nvPr/>
        </p:nvSpPr>
        <p:spPr>
          <a:xfrm>
            <a:off x="1570207" y="5204336"/>
            <a:ext cx="681975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Retail</a:t>
            </a:r>
          </a:p>
        </p:txBody>
      </p:sp>
      <p:pic>
        <p:nvPicPr>
          <p:cNvPr id="555" name="image30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4198302" y="3422918"/>
            <a:ext cx="892413" cy="297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31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88907" y="4427054"/>
            <a:ext cx="1097217" cy="465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32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31884" y="4113829"/>
            <a:ext cx="1251068" cy="21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33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5728554" y="3605440"/>
            <a:ext cx="520821" cy="520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34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4344522" y="3029367"/>
            <a:ext cx="791400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35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7752" y="3415058"/>
            <a:ext cx="986012" cy="5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36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261486" y="2506490"/>
            <a:ext cx="1081433" cy="20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37.pn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390514" y="3683803"/>
            <a:ext cx="472398" cy="30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38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4338520" y="2032937"/>
            <a:ext cx="1004399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39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519221" y="2371640"/>
            <a:ext cx="1338994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image40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81230" y="5019357"/>
            <a:ext cx="550488" cy="55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Shape 566"/>
          <p:cNvSpPr/>
          <p:nvPr/>
        </p:nvSpPr>
        <p:spPr>
          <a:xfrm flipV="1">
            <a:off x="1537514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7" name="Shape 567"/>
          <p:cNvSpPr/>
          <p:nvPr/>
        </p:nvSpPr>
        <p:spPr>
          <a:xfrm flipV="1">
            <a:off x="31443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8" name="Shape 568"/>
          <p:cNvSpPr/>
          <p:nvPr/>
        </p:nvSpPr>
        <p:spPr>
          <a:xfrm flipV="1">
            <a:off x="4751248" y="4909130"/>
            <a:ext cx="1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9" name="Shape 569"/>
          <p:cNvSpPr/>
          <p:nvPr/>
        </p:nvSpPr>
        <p:spPr>
          <a:xfrm flipV="1">
            <a:off x="6358115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0" name="Shape 570"/>
          <p:cNvSpPr/>
          <p:nvPr/>
        </p:nvSpPr>
        <p:spPr>
          <a:xfrm flipV="1">
            <a:off x="79649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1" name="Shape 571"/>
          <p:cNvSpPr/>
          <p:nvPr/>
        </p:nvSpPr>
        <p:spPr>
          <a:xfrm flipV="1">
            <a:off x="9571847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2" name="image21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942350" y="3364661"/>
            <a:ext cx="1149021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pasted-image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444119" y="4042124"/>
            <a:ext cx="1400527" cy="684994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hape 574"/>
          <p:cNvSpPr/>
          <p:nvPr/>
        </p:nvSpPr>
        <p:spPr>
          <a:xfrm flipV="1">
            <a:off x="10945593" y="4908086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5" name="pasted-image.pn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7486712" y="3712338"/>
            <a:ext cx="985736" cy="350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pasted-image.tiff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9039130" y="2994579"/>
            <a:ext cx="985736" cy="3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Shape 577"/>
          <p:cNvSpPr/>
          <p:nvPr/>
        </p:nvSpPr>
        <p:spPr>
          <a:xfrm>
            <a:off x="2805285" y="5833255"/>
            <a:ext cx="6567934" cy="80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/>
              <a:t>“Overall customer satisfaction is very high.” </a:t>
            </a:r>
            <a:r>
              <a:rPr lang="en-US" smtClean="0"/>
              <a:t>–</a:t>
            </a:r>
            <a:r>
              <a:rPr smtClean="0"/>
              <a:t> Gartner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zh-CN" altLang="en-US"/>
              <a:t>整体客户满意度非常</a:t>
            </a:r>
            <a:r>
              <a:rPr lang="zh-CN" altLang="en-US" smtClean="0"/>
              <a:t>高</a:t>
            </a:r>
            <a:r>
              <a:rPr lang="en-US" altLang="zh-CN" dirty="0" smtClean="0"/>
              <a:t>)</a:t>
            </a:r>
            <a:endParaRPr dirty="0"/>
          </a:p>
        </p:txBody>
      </p:sp>
      <p:sp>
        <p:nvSpPr>
          <p:cNvPr id="578" name="Shape 578"/>
          <p:cNvSpPr/>
          <p:nvPr/>
        </p:nvSpPr>
        <p:spPr>
          <a:xfrm>
            <a:off x="7515899" y="5210175"/>
            <a:ext cx="1232160" cy="37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0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Advisory &amp; Accounting</a:t>
            </a:r>
          </a:p>
        </p:txBody>
      </p:sp>
      <p:pic>
        <p:nvPicPr>
          <p:cNvPr id="579" name="pasted-image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7355222" y="5125854"/>
            <a:ext cx="374466" cy="379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16.png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953123" y="3010248"/>
            <a:ext cx="1168785" cy="3744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37654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AI in Financial </a:t>
            </a:r>
            <a:r>
              <a:rPr dirty="0" smtClean="0"/>
              <a:t>Services</a:t>
            </a:r>
            <a:r>
              <a:rPr lang="en-US" dirty="0" smtClean="0"/>
              <a:t> (</a:t>
            </a:r>
            <a:r>
              <a:rPr lang="zh-CN" altLang="en-US" dirty="0" smtClean="0"/>
              <a:t>金融服务</a:t>
            </a:r>
            <a:r>
              <a:rPr lang="en-US" altLang="zh-CN" dirty="0" smtClean="0"/>
              <a:t> AI </a:t>
            </a:r>
            <a:r>
              <a:rPr lang="zh-CN" altLang="en-US" dirty="0" smtClean="0"/>
              <a:t>应用</a:t>
            </a:r>
            <a:r>
              <a:rPr lang="en-US" dirty="0" smtClean="0"/>
              <a:t>)</a:t>
            </a:r>
            <a:endParaRPr dirty="0"/>
          </a:p>
        </p:txBody>
      </p:sp>
      <p:pic>
        <p:nvPicPr>
          <p:cNvPr id="587" name="AIInFinTech.png"/>
          <p:cNvPicPr>
            <a:picLocks noChangeAspect="1"/>
          </p:cNvPicPr>
          <p:nvPr/>
        </p:nvPicPr>
        <p:blipFill>
          <a:blip r:embed="rId2">
            <a:extLst/>
          </a:blip>
          <a:srcRect l="16952" t="10142" r="14585" b="12887"/>
          <a:stretch>
            <a:fillRect/>
          </a:stretch>
        </p:blipFill>
        <p:spPr>
          <a:xfrm>
            <a:off x="4465835" y="1798174"/>
            <a:ext cx="3260214" cy="2618105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hape 588"/>
          <p:cNvSpPr/>
          <p:nvPr/>
        </p:nvSpPr>
        <p:spPr>
          <a:xfrm>
            <a:off x="838200" y="1381745"/>
            <a:ext cx="477012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Wholesale / Commercial </a:t>
            </a:r>
            <a:r>
              <a:rPr smtClean="0"/>
              <a:t>Banking</a:t>
            </a:r>
            <a:r>
              <a:rPr lang="en-US" smtClean="0"/>
              <a:t> </a:t>
            </a:r>
            <a:r>
              <a:rPr lang="zh-CN" altLang="en-US"/>
              <a:t>批发</a:t>
            </a:r>
            <a:r>
              <a:rPr lang="en-US" altLang="zh-CN" dirty="0"/>
              <a:t>/</a:t>
            </a:r>
            <a:r>
              <a:rPr lang="zh-CN" altLang="en-US"/>
              <a:t>商业银行</a:t>
            </a: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838200" y="1676400"/>
            <a:ext cx="390797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/>
              <a:t>Know Your Customers </a:t>
            </a:r>
            <a:r>
              <a:rPr lang="zh-CN" altLang="en-US" smtClean="0"/>
              <a:t>了解</a:t>
            </a:r>
            <a:r>
              <a:rPr lang="zh-CN" altLang="en-US"/>
              <a:t>你的客户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/>
              <a:t>Anti-Money Laundering </a:t>
            </a:r>
            <a:r>
              <a:rPr lang="zh-CN" altLang="en-US"/>
              <a:t>反洗黑钱</a:t>
            </a: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8044542" y="3515345"/>
            <a:ext cx="3907973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Card/Payments </a:t>
            </a:r>
            <a:r>
              <a:rPr smtClean="0"/>
              <a:t>Business</a:t>
            </a:r>
            <a:r>
              <a:rPr lang="en-US" smtClean="0"/>
              <a:t> </a:t>
            </a:r>
            <a:r>
              <a:rPr lang="zh-CN" altLang="en-US"/>
              <a:t>卡</a:t>
            </a:r>
            <a:r>
              <a:rPr lang="en-US" altLang="zh-CN" dirty="0"/>
              <a:t>/</a:t>
            </a:r>
            <a:r>
              <a:rPr lang="zh-CN" altLang="en-US"/>
              <a:t>付款业务</a:t>
            </a: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8044542" y="3848939"/>
            <a:ext cx="403773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/>
              <a:t>Transaction </a:t>
            </a:r>
            <a:r>
              <a:rPr smtClean="0"/>
              <a:t>Frauds</a:t>
            </a:r>
            <a:r>
              <a:rPr lang="en-US" smtClean="0"/>
              <a:t> </a:t>
            </a:r>
            <a:r>
              <a:rPr lang="zh-CN" altLang="en-US"/>
              <a:t>交易欺诈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/>
              <a:t>Real-time </a:t>
            </a:r>
            <a:r>
              <a:rPr smtClean="0"/>
              <a:t>Targeting</a:t>
            </a:r>
            <a:r>
              <a:rPr lang="en-US" smtClean="0"/>
              <a:t> </a:t>
            </a:r>
            <a:r>
              <a:rPr lang="zh-CN" altLang="en-US"/>
              <a:t>实时定位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b="1"/>
              <a:t>Credit Risk </a:t>
            </a:r>
            <a:r>
              <a:rPr b="1" smtClean="0"/>
              <a:t>Scoring</a:t>
            </a:r>
            <a:r>
              <a:rPr lang="en-US" b="1" smtClean="0"/>
              <a:t> </a:t>
            </a:r>
            <a:r>
              <a:rPr lang="zh-CN" altLang="en-US" b="1"/>
              <a:t>信用风险评分</a:t>
            </a:r>
            <a:endParaRPr b="1"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/>
              <a:t>In-Context </a:t>
            </a:r>
            <a:r>
              <a:rPr smtClean="0"/>
              <a:t>Promotion</a:t>
            </a:r>
            <a:r>
              <a:rPr lang="en-US" smtClean="0"/>
              <a:t> </a:t>
            </a:r>
            <a:r>
              <a:rPr lang="zh-CN" altLang="en-US" smtClean="0"/>
              <a:t>促销</a:t>
            </a: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838200" y="3528982"/>
            <a:ext cx="3907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Retail </a:t>
            </a:r>
            <a:r>
              <a:rPr smtClean="0"/>
              <a:t>Banking</a:t>
            </a:r>
            <a:r>
              <a:rPr lang="en-US" smtClean="0"/>
              <a:t> </a:t>
            </a:r>
            <a:r>
              <a:rPr lang="zh-CN" altLang="en-US"/>
              <a:t>零售银行</a:t>
            </a: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838200" y="3814974"/>
            <a:ext cx="436778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/>
              <a:t>Deposit </a:t>
            </a:r>
            <a:r>
              <a:rPr smtClean="0"/>
              <a:t>Fraud</a:t>
            </a:r>
            <a:r>
              <a:rPr lang="en-US" smtClean="0"/>
              <a:t> </a:t>
            </a:r>
            <a:r>
              <a:rPr lang="zh-CN" altLang="en-US" smtClean="0"/>
              <a:t>欺诈</a:t>
            </a:r>
            <a:r>
              <a:rPr lang="zh-CN" altLang="en-US"/>
              <a:t>存款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smtClean="0"/>
              <a:t>Customer Churn Prediction</a:t>
            </a:r>
            <a:r>
              <a:rPr lang="en-US" smtClean="0"/>
              <a:t> </a:t>
            </a:r>
            <a:r>
              <a:rPr lang="zh-CN" altLang="en-US"/>
              <a:t>客户流失预测</a:t>
            </a:r>
            <a:endParaRPr smtClean="0"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smtClean="0"/>
              <a:t>Auto-Loan</a:t>
            </a:r>
            <a:r>
              <a:rPr lang="en-US" smtClean="0"/>
              <a:t>  </a:t>
            </a:r>
            <a:r>
              <a:rPr lang="zh-CN" altLang="en-US"/>
              <a:t>自动贷款</a:t>
            </a: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8044542" y="1341871"/>
            <a:ext cx="3907973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IT </a:t>
            </a:r>
            <a:r>
              <a:rPr smtClean="0"/>
              <a:t>Infrastructure</a:t>
            </a:r>
            <a:r>
              <a:rPr lang="en-US" smtClean="0"/>
              <a:t> </a:t>
            </a:r>
            <a:r>
              <a:rPr lang="en-US" altLang="zh-CN"/>
              <a:t>IT</a:t>
            </a:r>
            <a:r>
              <a:rPr lang="zh-CN" altLang="en-US"/>
              <a:t>基础设施</a:t>
            </a: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8044542" y="1711203"/>
            <a:ext cx="4147458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dirty="0"/>
              <a:t>Security </a:t>
            </a:r>
            <a:r>
              <a:rPr dirty="0" smtClean="0"/>
              <a:t>Cyberlake</a:t>
            </a:r>
            <a:r>
              <a:rPr lang="en-US" dirty="0" smtClean="0"/>
              <a:t> </a:t>
            </a:r>
            <a:r>
              <a:rPr lang="zh-CN" altLang="en-US" dirty="0"/>
              <a:t>网路安全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</a:pPr>
            <a:r>
              <a:rPr lang="en-US" dirty="0" smtClean="0"/>
              <a:t>Denial-of-Service</a:t>
            </a:r>
            <a:r>
              <a:rPr dirty="0" smtClean="0"/>
              <a:t> </a:t>
            </a:r>
            <a:r>
              <a:rPr dirty="0"/>
              <a:t>Detection and </a:t>
            </a:r>
            <a:r>
              <a:rPr dirty="0" smtClean="0"/>
              <a:t>Protection</a:t>
            </a:r>
            <a:r>
              <a:rPr lang="en-US" dirty="0" smtClean="0"/>
              <a:t> </a:t>
            </a:r>
            <a:r>
              <a:rPr lang="zh-CN" altLang="en-US" dirty="0"/>
              <a:t>拒绝</a:t>
            </a:r>
            <a:r>
              <a:rPr lang="zh-CN" altLang="en-US" dirty="0" smtClean="0"/>
              <a:t>服务</a:t>
            </a:r>
            <a:r>
              <a:rPr lang="en-US" altLang="zh-CN" dirty="0" smtClean="0"/>
              <a:t> (DoS) </a:t>
            </a:r>
            <a:r>
              <a:rPr lang="zh-CN" altLang="en-US" dirty="0" smtClean="0"/>
              <a:t>检测</a:t>
            </a:r>
            <a:r>
              <a:rPr lang="zh-CN" altLang="en-US" dirty="0"/>
              <a:t>和保护</a:t>
            </a:r>
            <a:endParaRPr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dirty="0"/>
              <a:t>Master Data </a:t>
            </a:r>
            <a:r>
              <a:rPr dirty="0" smtClean="0"/>
              <a:t>Management</a:t>
            </a:r>
            <a:r>
              <a:rPr lang="en-US" dirty="0" smtClean="0"/>
              <a:t> </a:t>
            </a:r>
            <a:r>
              <a:rPr lang="zh-CN" altLang="en-US" dirty="0" smtClean="0"/>
              <a:t>数据</a:t>
            </a:r>
            <a:r>
              <a:rPr lang="zh-CN" altLang="en-US" dirty="0"/>
              <a:t>管理</a:t>
            </a:r>
            <a:endParaRPr dirty="0"/>
          </a:p>
        </p:txBody>
      </p:sp>
      <p:pic>
        <p:nvPicPr>
          <p:cNvPr id="596" name="image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321" y="5845354"/>
            <a:ext cx="1275983" cy="44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5579" y="5813259"/>
            <a:ext cx="1562592" cy="507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3429" y="5885446"/>
            <a:ext cx="558801" cy="363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03924" y="5899084"/>
            <a:ext cx="1145937" cy="32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84720" y="5691201"/>
            <a:ext cx="1398638" cy="65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t="11799" b="11799"/>
          <a:stretch>
            <a:fillRect/>
          </a:stretch>
        </p:blipFill>
        <p:spPr>
          <a:xfrm>
            <a:off x="8699795" y="5691201"/>
            <a:ext cx="978598" cy="747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image3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48046" y="5813259"/>
            <a:ext cx="507596" cy="50759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 flipV="1">
            <a:off x="7084720" y="4583723"/>
            <a:ext cx="959822" cy="37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763416" y="47817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</a:rPr>
              <a:t>今天的例子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8044424" y="4417765"/>
            <a:ext cx="3606021" cy="34729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Shape 602"/>
          <p:cNvSpPr/>
          <p:nvPr/>
        </p:nvSpPr>
        <p:spPr>
          <a:xfrm>
            <a:off x="1122" y="5285694"/>
            <a:ext cx="12189756" cy="1555790"/>
          </a:xfrm>
          <a:prstGeom prst="rect">
            <a:avLst/>
          </a:prstGeom>
          <a:solidFill>
            <a:srgbClr val="FCEB00">
              <a:alpha val="1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25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491" y="262051"/>
            <a:ext cx="9949543" cy="57667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01395" y="6092130"/>
            <a:ext cx="8589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4"/>
              </a:rPr>
              <a:t>http://</a:t>
            </a:r>
            <a:r>
              <a:rPr lang="en-US" sz="1100" dirty="0" smtClean="0">
                <a:hlinkClick r:id="rId4"/>
              </a:rPr>
              <a:t>www.pwc.com/gx/en/about/stories-from-across-the-world/harnessing-the-power-of-ai-to-transform-the-detection-of-fraud-and-error.html</a:t>
            </a:r>
            <a:endParaRPr lang="en-US" sz="11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8378" y="2392177"/>
            <a:ext cx="3232730" cy="29073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9637" y="155267"/>
            <a:ext cx="8704876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Award-Winning Application (PwC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O.ai)</a:t>
            </a:r>
            <a:r>
              <a:rPr lang="en-US" sz="2800" dirty="0"/>
              <a:t> </a:t>
            </a:r>
            <a:r>
              <a:rPr lang="zh-CN" altLang="en-US" sz="2800"/>
              <a:t>获奖的项目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1445" y="23895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审计创新奖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roup 513"/>
          <p:cNvGrpSpPr/>
          <p:nvPr/>
        </p:nvGrpSpPr>
        <p:grpSpPr>
          <a:xfrm>
            <a:off x="19107" y="1450925"/>
            <a:ext cx="12153786" cy="3512741"/>
            <a:chOff x="0" y="0"/>
            <a:chExt cx="12153785" cy="3512739"/>
          </a:xfrm>
        </p:grpSpPr>
        <p:pic>
          <p:nvPicPr>
            <p:cNvPr id="511" name="image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53786" cy="3512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2" name="image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5311838" y="1756369"/>
              <a:ext cx="312276" cy="331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4" name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575" y="5513111"/>
            <a:ext cx="2463272" cy="863145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hape 515"/>
          <p:cNvSpPr/>
          <p:nvPr/>
        </p:nvSpPr>
        <p:spPr>
          <a:xfrm flipV="1">
            <a:off x="0" y="715423"/>
            <a:ext cx="12192000" cy="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503340" y="260117"/>
            <a:ext cx="11147105" cy="4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lnSpcReduction="10000"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Community </a:t>
            </a:r>
            <a:r>
              <a:rPr smtClean="0"/>
              <a:t>Expansion</a:t>
            </a:r>
            <a:r>
              <a:rPr lang="en-US" smtClean="0"/>
              <a:t> </a:t>
            </a:r>
            <a:r>
              <a:rPr lang="zh-CN" altLang="en-US"/>
              <a:t>社区扩展</a:t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4857643" y="829320"/>
            <a:ext cx="5396794" cy="538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900" b="1">
                <a:latin typeface="+mj-lt"/>
                <a:ea typeface="+mj-ea"/>
                <a:cs typeface="+mj-cs"/>
                <a:sym typeface="Helvetica"/>
              </a:defRPr>
            </a:pPr>
            <a:r>
              <a:rPr lang="zh-CN" altLang="en-US"/>
              <a:t>每个月</a:t>
            </a:r>
            <a:r>
              <a:rPr lang="en-US" altLang="zh-CN" dirty="0" smtClean="0"/>
              <a:t>15</a:t>
            </a:r>
            <a:r>
              <a:rPr lang="zh-CN" altLang="en-US" smtClean="0"/>
              <a:t>次</a:t>
            </a:r>
            <a:r>
              <a:rPr lang="en-US" altLang="zh-CN" dirty="0" smtClean="0"/>
              <a:t> Meetup (</a:t>
            </a:r>
            <a:r>
              <a:rPr lang="zh-CN" altLang="en-US"/>
              <a:t>技术</a:t>
            </a:r>
            <a:r>
              <a:rPr lang="zh-CN" altLang="en-US" smtClean="0"/>
              <a:t>讨论会</a:t>
            </a:r>
            <a:r>
              <a:rPr lang="en-US" altLang="zh-CN" dirty="0" smtClean="0"/>
              <a:t>)</a:t>
            </a:r>
            <a:endParaRPr sz="22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41" y="5079064"/>
            <a:ext cx="6172200" cy="927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01379" y="6006164"/>
            <a:ext cx="8309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/>
              <a:t>了解更多</a:t>
            </a:r>
            <a:r>
              <a:rPr lang="en-US" sz="3600" dirty="0" smtClean="0"/>
              <a:t>: </a:t>
            </a:r>
            <a:r>
              <a:rPr lang="en-US" sz="3600" b="1" dirty="0" smtClean="0"/>
              <a:t>www.h2o.ai/community/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896940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"/>
          <a:stretch/>
        </p:blipFill>
        <p:spPr>
          <a:xfrm>
            <a:off x="673544" y="0"/>
            <a:ext cx="1084491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67703" y="1901898"/>
            <a:ext cx="1958316" cy="400110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4100+ </a:t>
            </a:r>
            <a:r>
              <a:rPr lang="zh-CN" altLang="en-US" sz="2000"/>
              <a:t>会员</a:t>
            </a:r>
            <a:endParaRPr lang="en-US" sz="20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7948247" y="2101953"/>
            <a:ext cx="1319456" cy="9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52682" y="4122249"/>
            <a:ext cx="5843344" cy="400110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Next London Meetup: 12 Dec at Moody’s London HQ 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44726" y="4322304"/>
            <a:ext cx="1907956" cy="48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000366" y="121299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我们的伦敦聚会小组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765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"/>
          <a:stretch/>
        </p:blipFill>
        <p:spPr>
          <a:xfrm>
            <a:off x="670317" y="-2454"/>
            <a:ext cx="10851366" cy="6862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29856" y="1219200"/>
            <a:ext cx="30059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H2O </a:t>
            </a:r>
            <a:r>
              <a:rPr lang="zh-CN" altLang="en-US" sz="4400" smtClean="0">
                <a:solidFill>
                  <a:schemeClr val="bg1"/>
                </a:solidFill>
              </a:rPr>
              <a:t>会议</a:t>
            </a:r>
            <a:endParaRPr lang="en-US" altLang="zh-CN" sz="44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4400">
                <a:solidFill>
                  <a:schemeClr val="bg1"/>
                </a:solidFill>
              </a:rPr>
              <a:t>加州山景城</a:t>
            </a:r>
            <a:endParaRPr lang="en-US" altLang="zh-CN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0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Machine Learning Platform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开源的</a:t>
            </a:r>
            <a:r>
              <a:rPr lang="en-US" altLang="zh-CN" dirty="0" smtClean="0"/>
              <a:t> H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O </a:t>
            </a:r>
            <a:r>
              <a:rPr lang="zh-CN" altLang="en-US" smtClean="0"/>
              <a:t>机器</a:t>
            </a:r>
            <a:r>
              <a:rPr lang="zh-CN" altLang="en-US"/>
              <a:t>学习平台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</a:t>
            </a:r>
            <a:r>
              <a:rPr lang="en-US" dirty="0" smtClean="0"/>
              <a:t>Architecture </a:t>
            </a:r>
            <a:r>
              <a:rPr lang="zh-CN" altLang="en-US" smtClean="0"/>
              <a:t>架构</a:t>
            </a:r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567367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8220410" y="204948"/>
            <a:ext cx="3790854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从多个来源导入数据</a:t>
            </a:r>
            <a:endParaRPr lang="en-GB" sz="2800" dirty="0"/>
          </a:p>
        </p:txBody>
      </p:sp>
      <p:sp>
        <p:nvSpPr>
          <p:cNvPr id="101" name="Rectangle 100"/>
          <p:cNvSpPr/>
          <p:nvPr/>
        </p:nvSpPr>
        <p:spPr>
          <a:xfrm>
            <a:off x="2256628" y="1611936"/>
            <a:ext cx="9942078" cy="529247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Rectangle 102"/>
          <p:cNvSpPr/>
          <p:nvPr/>
        </p:nvSpPr>
        <p:spPr>
          <a:xfrm>
            <a:off x="558155" y="6053572"/>
            <a:ext cx="1698473" cy="84522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68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Supported Formats &amp; Data Sources </a:t>
            </a:r>
            <a:r>
              <a:rPr lang="zh-CN" altLang="en-US"/>
              <a:t>支持的格式和数据源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930" y="1369730"/>
            <a:ext cx="3230218" cy="5126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CSV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XLSX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ORC*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Hive*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SVMLight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ARFF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Parquet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467998"/>
                </a:solidFill>
              </a:rPr>
              <a:t>Avro </a:t>
            </a:r>
            <a:r>
              <a:rPr lang="en-US" dirty="0" smtClean="0">
                <a:solidFill>
                  <a:srgbClr val="467998"/>
                </a:solidFill>
              </a:rPr>
              <a:t>1.8.0* </a:t>
            </a:r>
          </a:p>
        </p:txBody>
      </p:sp>
      <p:sp>
        <p:nvSpPr>
          <p:cNvPr id="5" name="Magnetic Disk 4"/>
          <p:cNvSpPr/>
          <p:nvPr/>
        </p:nvSpPr>
        <p:spPr>
          <a:xfrm>
            <a:off x="6998825" y="1350669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HDFS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998825" y="232417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S3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6998825" y="329768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NFS</a:t>
            </a:r>
          </a:p>
        </p:txBody>
      </p:sp>
      <p:sp>
        <p:nvSpPr>
          <p:cNvPr id="8" name="Magnetic Disk 7"/>
          <p:cNvSpPr/>
          <p:nvPr/>
        </p:nvSpPr>
        <p:spPr>
          <a:xfrm>
            <a:off x="6998825" y="4271197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LOCAL</a:t>
            </a:r>
          </a:p>
        </p:txBody>
      </p:sp>
      <p:sp>
        <p:nvSpPr>
          <p:cNvPr id="9" name="Magnetic Disk 8"/>
          <p:cNvSpPr/>
          <p:nvPr/>
        </p:nvSpPr>
        <p:spPr>
          <a:xfrm>
            <a:off x="6998825" y="5244706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SQL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270112" y="1942545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" name="Left Brace 10"/>
          <p:cNvSpPr/>
          <p:nvPr/>
        </p:nvSpPr>
        <p:spPr>
          <a:xfrm rot="10800000">
            <a:off x="9504265" y="1905776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606" y="2203163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9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Formats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59899" y="2139392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5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Sources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5930" y="1109579"/>
            <a:ext cx="2168863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File type or  Folder of Files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6783" y="6081139"/>
            <a:ext cx="4518866" cy="913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1. </a:t>
            </a:r>
            <a:r>
              <a:rPr lang="en-US" sz="1200" kern="0" dirty="0">
                <a:solidFill>
                  <a:srgbClr val="467998"/>
                </a:solidFill>
                <a:sym typeface="Calibri"/>
              </a:rPr>
              <a:t>only if H2O is running as a Hadoop job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2.  Hive files that are saved in ORC format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3. without multi-file parsing or column type modification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5013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700"/>
            <a:ext cx="10515600" cy="1325563"/>
          </a:xfrm>
        </p:spPr>
        <p:txBody>
          <a:bodyPr/>
          <a:lstStyle/>
          <a:p>
            <a:r>
              <a:rPr lang="zh-CN" altLang="en-US"/>
              <a:t>公司</a:t>
            </a:r>
            <a:r>
              <a:rPr lang="zh-CN" altLang="en-US" smtClean="0"/>
              <a:t>简介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966338"/>
              </p:ext>
            </p:extLst>
          </p:nvPr>
        </p:nvGraphicFramePr>
        <p:xfrm>
          <a:off x="838200" y="1065430"/>
          <a:ext cx="10753166" cy="3813988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8915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616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2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Founded 成立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2011</a:t>
                      </a:r>
                      <a:r>
                        <a:rPr lang="zh-CN" altLang="en-US" smtClean="0"/>
                        <a:t>年获得风险投资支持，在</a:t>
                      </a:r>
                      <a:r>
                        <a:rPr lang="en-US" altLang="zh-CN" dirty="0" smtClean="0"/>
                        <a:t>2012</a:t>
                      </a:r>
                      <a:r>
                        <a:rPr lang="zh-CN" altLang="en-US" smtClean="0"/>
                        <a:t>年首次亮相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Products </a:t>
                      </a:r>
                      <a:r>
                        <a:rPr lang="zh-CN" altLang="en-US" b="1" smtClean="0"/>
                        <a:t>产品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dirty="0"/>
                        <a:t>H</a:t>
                      </a:r>
                      <a:r>
                        <a:rPr lang="en-US" b="0" baseline="-25000" dirty="0"/>
                        <a:t>2</a:t>
                      </a:r>
                      <a:r>
                        <a:rPr lang="en-US" b="0" dirty="0"/>
                        <a:t>O Open Source </a:t>
                      </a:r>
                      <a:r>
                        <a:rPr lang="en-US" b="0" dirty="0" smtClean="0"/>
                        <a:t>Machine Learning Platform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zh-CN" altLang="en-US" b="0" baseline="0" dirty="0" smtClean="0"/>
                        <a:t>开源的</a:t>
                      </a:r>
                      <a:r>
                        <a:rPr lang="en-US" altLang="zh-CN" b="0" baseline="0" dirty="0" smtClean="0"/>
                        <a:t>H2O</a:t>
                      </a:r>
                      <a:r>
                        <a:rPr lang="zh-CN" altLang="en-US" b="0" baseline="0" dirty="0" smtClean="0"/>
                        <a:t>机器学习平台 </a:t>
                      </a:r>
                      <a:endParaRPr lang="en-US" b="0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baseline="0" dirty="0"/>
                        <a:t>Sparkling </a:t>
                      </a:r>
                      <a:r>
                        <a:rPr lang="en-US" b="0" baseline="0" dirty="0" smtClean="0"/>
                        <a:t>Water (H</a:t>
                      </a:r>
                      <a:r>
                        <a:rPr lang="en-US" b="0" baseline="-25000" dirty="0" smtClean="0"/>
                        <a:t>2</a:t>
                      </a:r>
                      <a:r>
                        <a:rPr lang="en-US" b="0" baseline="0" dirty="0" smtClean="0"/>
                        <a:t>O + Spark)</a:t>
                      </a:r>
                      <a:endParaRPr lang="en-US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Enterprise Steam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Driverless AI (</a:t>
                      </a:r>
                      <a:r>
                        <a:rPr lang="zh-CN" altLang="en-US" dirty="0" smtClean="0"/>
                        <a:t>商业的</a:t>
                      </a:r>
                      <a:r>
                        <a:rPr lang="en-US" altLang="zh-CN" dirty="0" smtClean="0"/>
                        <a:t>H2O</a:t>
                      </a:r>
                      <a:r>
                        <a:rPr lang="zh-CN" altLang="en-US" dirty="0" smtClean="0"/>
                        <a:t>机器学习平台</a:t>
                      </a:r>
                      <a:r>
                        <a:rPr lang="en-US" altLang="zh-C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Mission </a:t>
                      </a:r>
                      <a:r>
                        <a:rPr lang="zh-CN" altLang="en-US" b="1" smtClean="0"/>
                        <a:t>任务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Operationalize</a:t>
                      </a:r>
                      <a:r>
                        <a:rPr lang="en-US" baseline="0" dirty="0"/>
                        <a:t> Data Science, and provide a platform for users to build beautiful data </a:t>
                      </a:r>
                      <a:r>
                        <a:rPr lang="en-US" baseline="0" dirty="0" smtClean="0"/>
                        <a:t>products</a:t>
                      </a:r>
                    </a:p>
                    <a:p>
                      <a:r>
                        <a:rPr lang="zh-CN" altLang="en-US" baseline="0" smtClean="0"/>
                        <a:t>实现数据科学的操作化，为用户构建美丽的数据产品提供平台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Team </a:t>
                      </a:r>
                      <a:r>
                        <a:rPr lang="zh-CN" altLang="en-US" b="1" smtClean="0"/>
                        <a:t>团队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75 人</a:t>
                      </a: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zh-CN" altLang="en-US" baseline="0" smtClean="0"/>
                        <a:t>分布式系统工程师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zh-CN" altLang="en-US" baseline="0" smtClean="0"/>
                        <a:t>机器学习专家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zh-CN" altLang="en-US" smtClean="0"/>
                        <a:t>世界级的可视化设计师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HQ </a:t>
                      </a:r>
                      <a:r>
                        <a:rPr lang="zh-CN" altLang="en-US" b="1" smtClean="0"/>
                        <a:t>总部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Mountain</a:t>
                      </a:r>
                      <a:r>
                        <a:rPr lang="en-US" baseline="0" dirty="0"/>
                        <a:t> View, </a:t>
                      </a:r>
                      <a:r>
                        <a:rPr lang="en-US" baseline="0" dirty="0" smtClean="0"/>
                        <a:t>California </a:t>
                      </a:r>
                      <a:r>
                        <a:rPr lang="zh-TW" altLang="en-US" baseline="0" smtClean="0"/>
                        <a:t>加州山景城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5052729"/>
            <a:ext cx="10645772" cy="1737089"/>
            <a:chOff x="0" y="4985494"/>
            <a:chExt cx="10645772" cy="17370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991338"/>
              <a:ext cx="2327497" cy="17177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41212" y="4991337"/>
              <a:ext cx="2309661" cy="17312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29524" y="4991337"/>
              <a:ext cx="2309661" cy="17312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8411" y="4985494"/>
              <a:ext cx="2407361" cy="17370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4991337"/>
              <a:ext cx="2329820" cy="1731246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1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630784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ja-JP" altLang="en-US" sz="1400" kern="0">
                      <a:solidFill>
                        <a:prstClr val="white"/>
                      </a:solidFill>
                      <a:cs typeface="Calibri"/>
                    </a:rPr>
                    <a:t>分布式内存</a:t>
                  </a:r>
                  <a:endParaRPr lang="en-US" sz="1400" kern="0" dirty="0">
                    <a:solidFill>
                      <a:prstClr val="white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400" kern="0" smtClean="0">
                      <a:solidFill>
                        <a:prstClr val="white"/>
                      </a:solidFill>
                      <a:cs typeface="Calibri"/>
                    </a:rPr>
                    <a:t>加载</a:t>
                  </a:r>
                  <a:r>
                    <a:rPr lang="zh-CN" altLang="en-US" sz="1400" kern="0">
                      <a:solidFill>
                        <a:prstClr val="white"/>
                      </a:solidFill>
                      <a:cs typeface="Calibri"/>
                    </a:rPr>
                    <a:t>数据</a:t>
                  </a:r>
                  <a:endParaRPr lang="en-US" sz="1400" kern="0" dirty="0">
                    <a:solidFill>
                      <a:prstClr val="white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31660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400" kern="0">
                      <a:solidFill>
                        <a:prstClr val="white"/>
                      </a:solidFill>
                      <a:cs typeface="Calibri"/>
                    </a:rPr>
                    <a:t>无损压缩</a:t>
                  </a:r>
                  <a:endParaRPr lang="en-US" sz="1400" kern="0" dirty="0">
                    <a:solidFill>
                      <a:prstClr val="white"/>
                    </a:solidFill>
                    <a:cs typeface="Calibri"/>
                  </a:endParaRP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</a:t>
              </a:r>
              <a:r>
                <a:rPr lang="en-US" sz="2400" dirty="0" smtClean="0">
                  <a:solidFill>
                    <a:prstClr val="black"/>
                  </a:solidFill>
                  <a:latin typeface="Calibri"/>
                  <a:cs typeface="Calibri"/>
                </a:rPr>
                <a:t>Engine </a:t>
              </a:r>
              <a:r>
                <a:rPr lang="zh-CN" altLang="en-US" sz="2400">
                  <a:solidFill>
                    <a:prstClr val="black"/>
                  </a:solidFill>
                  <a:cs typeface="Calibri"/>
                </a:rPr>
                <a:t>计算引擎</a:t>
              </a:r>
              <a:endParaRPr lang="en-US" sz="2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99315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prstClr val="black"/>
                  </a:solidFill>
                  <a:cs typeface="Calibri"/>
                </a:rPr>
                <a:t>探索性和描述性分析</a:t>
              </a:r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793196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prstClr val="black"/>
                  </a:solidFill>
                  <a:cs typeface="Calibri"/>
                </a:rPr>
                <a:t>特征工程和选择</a:t>
              </a:r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986433"/>
              <a:ext cx="16124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prstClr val="black"/>
                  </a:solidFill>
                  <a:cs typeface="Calibri"/>
                </a:rPr>
                <a:t>有监督和无监</a:t>
              </a:r>
              <a:r>
                <a:rPr lang="zh-CN" altLang="en-US" sz="1400" smtClean="0">
                  <a:solidFill>
                    <a:prstClr val="black"/>
                  </a:solidFill>
                  <a:cs typeface="Calibri"/>
                </a:rPr>
                <a:t>督</a:t>
              </a:r>
              <a:endParaRPr lang="en-US" altLang="zh-CN" sz="1400" dirty="0" smtClean="0">
                <a:solidFill>
                  <a:prstClr val="black"/>
                </a:solidFill>
                <a:cs typeface="Calibri"/>
              </a:endParaRPr>
            </a:p>
            <a:p>
              <a:pPr algn="ctr"/>
              <a:r>
                <a:rPr lang="zh-CN" altLang="en-US" sz="1400" smtClean="0">
                  <a:solidFill>
                    <a:prstClr val="black"/>
                  </a:solidFill>
                  <a:cs typeface="Calibri"/>
                </a:rPr>
                <a:t>建模</a:t>
              </a:r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887801"/>
              <a:ext cx="1612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prstClr val="black"/>
                  </a:solidFill>
                  <a:cs typeface="Calibri"/>
                </a:rPr>
                <a:t>模型评估和选择</a:t>
              </a:r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prstClr val="black"/>
                  </a:solidFill>
                  <a:cs typeface="Calibri"/>
                </a:rPr>
                <a:t>预测</a:t>
              </a:r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prstClr val="black"/>
                  </a:solidFill>
                  <a:cs typeface="Calibri"/>
                </a:rPr>
                <a:t>数据</a:t>
              </a:r>
              <a:r>
                <a:rPr lang="zh-CN" altLang="en-US" sz="1400" smtClean="0">
                  <a:solidFill>
                    <a:prstClr val="black"/>
                  </a:solidFill>
                  <a:cs typeface="Calibri"/>
                </a:rPr>
                <a:t>和</a:t>
              </a:r>
              <a:endParaRPr lang="en-US" altLang="zh-CN" sz="1400" dirty="0" smtClean="0">
                <a:solidFill>
                  <a:prstClr val="black"/>
                </a:solidFill>
                <a:cs typeface="Calibri"/>
              </a:endParaRPr>
            </a:p>
            <a:p>
              <a:pPr algn="ctr"/>
              <a:r>
                <a:rPr lang="zh-CN" altLang="en-US" sz="1400" smtClean="0">
                  <a:solidFill>
                    <a:prstClr val="black"/>
                  </a:solidFill>
                  <a:cs typeface="Calibri"/>
                </a:rPr>
                <a:t>模型</a:t>
              </a:r>
              <a:r>
                <a:rPr lang="zh-CN" altLang="en-US" sz="1400">
                  <a:solidFill>
                    <a:prstClr val="black"/>
                  </a:solidFill>
                  <a:cs typeface="Calibri"/>
                </a:rPr>
                <a:t>存储</a:t>
              </a:r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0"/>
            <a:ext cx="12201190" cy="232055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2304157"/>
            <a:ext cx="2265842" cy="458830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4550764"/>
            <a:ext cx="9937923" cy="234443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6747153" y="204948"/>
            <a:ext cx="5264111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mtClean="0"/>
              <a:t>快速</a:t>
            </a:r>
            <a:r>
              <a:rPr lang="zh-CN" altLang="en-US" sz="2800"/>
              <a:t>，可扩展和</a:t>
            </a:r>
            <a:r>
              <a:rPr lang="zh-CN" altLang="en-US" sz="2800" smtClean="0"/>
              <a:t>分布式</a:t>
            </a:r>
            <a:r>
              <a:rPr lang="zh-CN" altLang="en-US" sz="2800"/>
              <a:t>计算引擎</a:t>
            </a:r>
            <a:endParaRPr lang="en-GB" sz="2800" dirty="0"/>
          </a:p>
        </p:txBody>
      </p:sp>
      <p:sp>
        <p:nvSpPr>
          <p:cNvPr id="103" name="Rectangle 102"/>
          <p:cNvSpPr/>
          <p:nvPr/>
        </p:nvSpPr>
        <p:spPr>
          <a:xfrm>
            <a:off x="9916525" y="2304158"/>
            <a:ext cx="2275475" cy="2246606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04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998625"/>
              <a:ext cx="16124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prstClr val="black"/>
                  </a:solidFill>
                  <a:cs typeface="Calibri"/>
                </a:rPr>
                <a:t>有监督和无监督</a:t>
              </a:r>
              <a:endParaRPr lang="en-US" altLang="zh-CN" sz="1400" dirty="0">
                <a:solidFill>
                  <a:prstClr val="black"/>
                </a:solidFill>
                <a:cs typeface="Calibri"/>
              </a:endParaRPr>
            </a:p>
            <a:p>
              <a:pPr algn="ctr"/>
              <a:r>
                <a:rPr lang="zh-CN" altLang="en-US" sz="1400">
                  <a:solidFill>
                    <a:prstClr val="black"/>
                  </a:solidFill>
                  <a:cs typeface="Calibri"/>
                </a:rPr>
                <a:t>建模</a:t>
              </a:r>
              <a:endParaRPr lang="en-US" sz="1400" dirty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899993"/>
              <a:ext cx="1612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prstClr val="black"/>
                  </a:solidFill>
                  <a:cs typeface="Calibri"/>
                </a:rPr>
                <a:t>模型评估和选择</a:t>
              </a:r>
              <a:endParaRPr lang="en-US" sz="1400" dirty="0">
                <a:solidFill>
                  <a:prstClr val="black"/>
                </a:solidFill>
                <a:cs typeface="Calibri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285071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4" y="2836391"/>
            <a:ext cx="6276009" cy="405607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6266796" y="4490131"/>
            <a:ext cx="5925204" cy="240507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分布式算法</a:t>
            </a:r>
            <a:endParaRPr lang="en-GB" sz="2800" dirty="0"/>
          </a:p>
        </p:txBody>
      </p:sp>
      <p:sp>
        <p:nvSpPr>
          <p:cNvPr id="103" name="Rectangle 102"/>
          <p:cNvSpPr/>
          <p:nvPr/>
        </p:nvSpPr>
        <p:spPr>
          <a:xfrm>
            <a:off x="7950633" y="2836393"/>
            <a:ext cx="4241368" cy="165373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57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00167" y="1535315"/>
            <a:ext cx="4416539" cy="50294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Algorithms </a:t>
            </a:r>
            <a:r>
              <a:rPr lang="ja-JP" altLang="en-US"/>
              <a:t>分布式算法</a:t>
            </a:r>
            <a:endParaRPr lang="en-US" dirty="0"/>
          </a:p>
        </p:txBody>
      </p:sp>
      <p:sp>
        <p:nvSpPr>
          <p:cNvPr id="1307" name="TextBox 1306"/>
          <p:cNvSpPr txBox="1"/>
          <p:nvPr/>
        </p:nvSpPr>
        <p:spPr>
          <a:xfrm>
            <a:off x="6078072" y="2201387"/>
            <a:ext cx="54191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Foundation for In-Memory Distributed Algorithm Calculation - </a:t>
            </a:r>
            <a:r>
              <a:rPr lang="en-US" sz="1600" b="1" dirty="0">
                <a:solidFill>
                  <a:schemeClr val="accent2"/>
                </a:solidFill>
              </a:rPr>
              <a:t>Distributed Data Frames</a:t>
            </a:r>
            <a:r>
              <a:rPr lang="en-US" sz="1600" b="1" dirty="0"/>
              <a:t>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chemeClr val="accent2"/>
                </a:solidFill>
              </a:rPr>
              <a:t>columnar compression </a:t>
            </a:r>
            <a:r>
              <a:rPr lang="zh-CN" altLang="en-US" sz="1600" b="1">
                <a:solidFill>
                  <a:schemeClr val="accent2"/>
                </a:solidFill>
              </a:rPr>
              <a:t>分布式数据帧和列压缩</a:t>
            </a:r>
            <a:endParaRPr lang="en-US" sz="1600" b="1" dirty="0">
              <a:solidFill>
                <a:schemeClr val="accent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All algorithms are distributed in H</a:t>
            </a:r>
            <a:r>
              <a:rPr lang="en-US" sz="1600" baseline="-25000" dirty="0"/>
              <a:t>2</a:t>
            </a:r>
            <a:r>
              <a:rPr lang="en-US" sz="1600" dirty="0"/>
              <a:t>O: GBM, GLM, DRF, Deep Learning and more.  Fine-grained map-reduce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/>
              <a:t>Only enterprise-grade, open-source distributed algorithms in the </a:t>
            </a:r>
            <a:r>
              <a:rPr lang="en-US" sz="1600" b="1" dirty="0" smtClean="0"/>
              <a:t>market </a:t>
            </a:r>
            <a:r>
              <a:rPr lang="zh-CN" altLang="en-US" sz="1600" b="1" smtClean="0"/>
              <a:t>企业</a:t>
            </a:r>
            <a:r>
              <a:rPr lang="zh-CN" altLang="en-US" sz="1600" b="1"/>
              <a:t>级开源分布式算法</a:t>
            </a:r>
            <a:endParaRPr lang="en-US" sz="1600" b="1" dirty="0"/>
          </a:p>
        </p:txBody>
      </p:sp>
      <p:sp>
        <p:nvSpPr>
          <p:cNvPr id="2" name="Rectangle 1"/>
          <p:cNvSpPr/>
          <p:nvPr/>
        </p:nvSpPr>
        <p:spPr>
          <a:xfrm>
            <a:off x="6078072" y="4154075"/>
            <a:ext cx="5432611" cy="625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User </a:t>
            </a:r>
            <a:r>
              <a:rPr lang="en-US" b="1" dirty="0" smtClean="0">
                <a:solidFill>
                  <a:schemeClr val="tx1"/>
                </a:solidFill>
              </a:rPr>
              <a:t>Benefits </a:t>
            </a:r>
            <a:r>
              <a:rPr lang="zh-CN" altLang="en-US" b="1">
                <a:solidFill>
                  <a:schemeClr val="tx1"/>
                </a:solidFill>
              </a:rPr>
              <a:t>用户利益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08" name="Rectangle 1307"/>
          <p:cNvSpPr/>
          <p:nvPr/>
        </p:nvSpPr>
        <p:spPr>
          <a:xfrm>
            <a:off x="6078072" y="1535315"/>
            <a:ext cx="5432611" cy="625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Advantageous </a:t>
            </a:r>
            <a:r>
              <a:rPr lang="en-US" b="1" dirty="0" smtClean="0">
                <a:solidFill>
                  <a:schemeClr val="tx1"/>
                </a:solidFill>
              </a:rPr>
              <a:t>Foundation </a:t>
            </a:r>
            <a:r>
              <a:rPr lang="zh-CN" altLang="en-US" b="1">
                <a:solidFill>
                  <a:schemeClr val="tx1"/>
                </a:solidFill>
              </a:rPr>
              <a:t>有利的基础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09" name="TextBox 1308"/>
          <p:cNvSpPr txBox="1"/>
          <p:nvPr/>
        </p:nvSpPr>
        <p:spPr>
          <a:xfrm>
            <a:off x="6078072" y="4790859"/>
            <a:ext cx="54191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“Out-of-box” functionalities for all algorithms</a:t>
            </a:r>
            <a:r>
              <a:rPr lang="en-US" b="1" dirty="0"/>
              <a:t> </a:t>
            </a:r>
            <a:r>
              <a:rPr lang="en-US" sz="1600" b="1" dirty="0"/>
              <a:t>(NO MORE SCRIPTING)</a:t>
            </a:r>
            <a:r>
              <a:rPr lang="en-US" sz="1600" dirty="0"/>
              <a:t> and uniform interface across all languages: R, Python, </a:t>
            </a:r>
            <a:r>
              <a:rPr lang="en-US" sz="1600" dirty="0" smtClean="0"/>
              <a:t>Java </a:t>
            </a:r>
            <a:r>
              <a:rPr lang="zh-CN" altLang="en-US" sz="1600"/>
              <a:t>“开箱即</a:t>
            </a:r>
            <a:r>
              <a:rPr lang="zh-CN" altLang="en-US" sz="1600" smtClean="0"/>
              <a:t>用</a:t>
            </a:r>
            <a:r>
              <a:rPr lang="en-US" altLang="zh-CN" sz="1600" dirty="0" smtClean="0"/>
              <a:t>”</a:t>
            </a:r>
            <a:r>
              <a:rPr lang="zh-CN" altLang="en-US" sz="1600" smtClean="0"/>
              <a:t>功能</a:t>
            </a:r>
            <a:r>
              <a:rPr lang="en-US" altLang="zh-CN" sz="1600" dirty="0" smtClean="0"/>
              <a:t>, </a:t>
            </a:r>
            <a:r>
              <a:rPr lang="zh-TW" altLang="en-US" sz="1600"/>
              <a:t>多介面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/>
              <a:t>Designed for all sizes of data sets, especially </a:t>
            </a:r>
            <a:r>
              <a:rPr lang="en-US" sz="1600" b="1" dirty="0">
                <a:solidFill>
                  <a:schemeClr val="accent2"/>
                </a:solidFill>
              </a:rPr>
              <a:t>large</a:t>
            </a:r>
            <a:r>
              <a:rPr lang="en-US" sz="1600" b="1" dirty="0"/>
              <a:t> </a:t>
            </a:r>
            <a:r>
              <a:rPr lang="en-US" sz="1600" b="1" dirty="0" smtClean="0"/>
              <a:t>data </a:t>
            </a:r>
            <a:r>
              <a:rPr lang="zh-CN" altLang="en-US" sz="1600" b="1"/>
              <a:t>适用于各种规模的数据集，特别是大型数据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/>
              <a:t>Highly optimized Java code for model exports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>
                <a:solidFill>
                  <a:schemeClr val="accent2"/>
                </a:solidFill>
              </a:rPr>
              <a:t>In-house expertise for all algorithms</a:t>
            </a:r>
            <a:endParaRPr lang="en-US" sz="16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500167" y="1649635"/>
            <a:ext cx="4202197" cy="5100290"/>
            <a:chOff x="1095944" y="1638664"/>
            <a:chExt cx="4202197" cy="5100290"/>
          </a:xfrm>
        </p:grpSpPr>
        <p:grpSp>
          <p:nvGrpSpPr>
            <p:cNvPr id="6" name="Group 5"/>
            <p:cNvGrpSpPr/>
            <p:nvPr/>
          </p:nvGrpSpPr>
          <p:grpSpPr>
            <a:xfrm>
              <a:off x="1267390" y="1638664"/>
              <a:ext cx="3859305" cy="2052382"/>
              <a:chOff x="1102659" y="1813475"/>
              <a:chExt cx="3859305" cy="2052382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 bwMode="auto">
              <a:xfrm>
                <a:off x="1654203" y="1813475"/>
                <a:ext cx="2756217" cy="1336719"/>
                <a:chOff x="474" y="1983"/>
                <a:chExt cx="899" cy="436"/>
              </a:xfrm>
            </p:grpSpPr>
            <p:sp>
              <p:nvSpPr>
                <p:cNvPr id="11" name="Freeform 10"/>
                <p:cNvSpPr>
                  <a:spLocks noChangeArrowheads="1"/>
                </p:cNvSpPr>
                <p:nvPr/>
              </p:nvSpPr>
              <p:spPr bwMode="auto">
                <a:xfrm>
                  <a:off x="474" y="2062"/>
                  <a:ext cx="214" cy="26"/>
                </a:xfrm>
                <a:custGeom>
                  <a:avLst/>
                  <a:gdLst>
                    <a:gd name="T0" fmla="*/ 474 w 949"/>
                    <a:gd name="T1" fmla="*/ 117 h 118"/>
                    <a:gd name="T2" fmla="*/ 0 w 949"/>
                    <a:gd name="T3" fmla="*/ 117 h 118"/>
                    <a:gd name="T4" fmla="*/ 0 w 949"/>
                    <a:gd name="T5" fmla="*/ 0 h 118"/>
                    <a:gd name="T6" fmla="*/ 948 w 949"/>
                    <a:gd name="T7" fmla="*/ 0 h 118"/>
                    <a:gd name="T8" fmla="*/ 948 w 949"/>
                    <a:gd name="T9" fmla="*/ 117 h 118"/>
                    <a:gd name="T10" fmla="*/ 474 w 949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8">
                      <a:moveTo>
                        <a:pt x="474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7"/>
                      </a:lnTo>
                      <a:lnTo>
                        <a:pt x="474" y="117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 11"/>
                <p:cNvSpPr>
                  <a:spLocks noChangeArrowheads="1"/>
                </p:cNvSpPr>
                <p:nvPr/>
              </p:nvSpPr>
              <p:spPr bwMode="auto">
                <a:xfrm>
                  <a:off x="474" y="2290"/>
                  <a:ext cx="214" cy="26"/>
                </a:xfrm>
                <a:custGeom>
                  <a:avLst/>
                  <a:gdLst>
                    <a:gd name="T0" fmla="*/ 474 w 949"/>
                    <a:gd name="T1" fmla="*/ 117 h 118"/>
                    <a:gd name="T2" fmla="*/ 0 w 949"/>
                    <a:gd name="T3" fmla="*/ 117 h 118"/>
                    <a:gd name="T4" fmla="*/ 0 w 949"/>
                    <a:gd name="T5" fmla="*/ 0 h 118"/>
                    <a:gd name="T6" fmla="*/ 948 w 949"/>
                    <a:gd name="T7" fmla="*/ 0 h 118"/>
                    <a:gd name="T8" fmla="*/ 948 w 949"/>
                    <a:gd name="T9" fmla="*/ 117 h 118"/>
                    <a:gd name="T10" fmla="*/ 474 w 949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8">
                      <a:moveTo>
                        <a:pt x="474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7"/>
                      </a:lnTo>
                      <a:lnTo>
                        <a:pt x="474" y="117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" name="Freeform 12"/>
                <p:cNvSpPr>
                  <a:spLocks noChangeArrowheads="1"/>
                </p:cNvSpPr>
                <p:nvPr/>
              </p:nvSpPr>
              <p:spPr bwMode="auto">
                <a:xfrm>
                  <a:off x="474" y="2019"/>
                  <a:ext cx="214" cy="26"/>
                </a:xfrm>
                <a:custGeom>
                  <a:avLst/>
                  <a:gdLst>
                    <a:gd name="T0" fmla="*/ 474 w 949"/>
                    <a:gd name="T1" fmla="*/ 116 h 117"/>
                    <a:gd name="T2" fmla="*/ 0 w 949"/>
                    <a:gd name="T3" fmla="*/ 116 h 117"/>
                    <a:gd name="T4" fmla="*/ 0 w 949"/>
                    <a:gd name="T5" fmla="*/ 0 h 117"/>
                    <a:gd name="T6" fmla="*/ 948 w 949"/>
                    <a:gd name="T7" fmla="*/ 0 h 117"/>
                    <a:gd name="T8" fmla="*/ 948 w 949"/>
                    <a:gd name="T9" fmla="*/ 116 h 117"/>
                    <a:gd name="T10" fmla="*/ 474 w 949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7">
                      <a:moveTo>
                        <a:pt x="474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6"/>
                      </a:lnTo>
                      <a:lnTo>
                        <a:pt x="474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" name="Freeform 13"/>
                <p:cNvSpPr>
                  <a:spLocks noChangeArrowheads="1"/>
                </p:cNvSpPr>
                <p:nvPr/>
              </p:nvSpPr>
              <p:spPr bwMode="auto">
                <a:xfrm>
                  <a:off x="474" y="2158"/>
                  <a:ext cx="214" cy="26"/>
                </a:xfrm>
                <a:custGeom>
                  <a:avLst/>
                  <a:gdLst>
                    <a:gd name="T0" fmla="*/ 474 w 949"/>
                    <a:gd name="T1" fmla="*/ 117 h 118"/>
                    <a:gd name="T2" fmla="*/ 0 w 949"/>
                    <a:gd name="T3" fmla="*/ 117 h 118"/>
                    <a:gd name="T4" fmla="*/ 0 w 949"/>
                    <a:gd name="T5" fmla="*/ 0 h 118"/>
                    <a:gd name="T6" fmla="*/ 948 w 949"/>
                    <a:gd name="T7" fmla="*/ 0 h 118"/>
                    <a:gd name="T8" fmla="*/ 948 w 949"/>
                    <a:gd name="T9" fmla="*/ 117 h 118"/>
                    <a:gd name="T10" fmla="*/ 474 w 949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8">
                      <a:moveTo>
                        <a:pt x="474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7"/>
                      </a:lnTo>
                      <a:lnTo>
                        <a:pt x="474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" name="Freeform 14"/>
                <p:cNvSpPr>
                  <a:spLocks noChangeArrowheads="1"/>
                </p:cNvSpPr>
                <p:nvPr/>
              </p:nvSpPr>
              <p:spPr bwMode="auto">
                <a:xfrm>
                  <a:off x="474" y="2333"/>
                  <a:ext cx="214" cy="26"/>
                </a:xfrm>
                <a:custGeom>
                  <a:avLst/>
                  <a:gdLst>
                    <a:gd name="T0" fmla="*/ 474 w 949"/>
                    <a:gd name="T1" fmla="*/ 117 h 118"/>
                    <a:gd name="T2" fmla="*/ 0 w 949"/>
                    <a:gd name="T3" fmla="*/ 117 h 118"/>
                    <a:gd name="T4" fmla="*/ 0 w 949"/>
                    <a:gd name="T5" fmla="*/ 0 h 118"/>
                    <a:gd name="T6" fmla="*/ 948 w 949"/>
                    <a:gd name="T7" fmla="*/ 0 h 118"/>
                    <a:gd name="T8" fmla="*/ 948 w 949"/>
                    <a:gd name="T9" fmla="*/ 117 h 118"/>
                    <a:gd name="T10" fmla="*/ 474 w 949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8">
                      <a:moveTo>
                        <a:pt x="474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7"/>
                      </a:lnTo>
                      <a:lnTo>
                        <a:pt x="474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" name="Freeform 15"/>
                <p:cNvSpPr>
                  <a:spLocks noChangeArrowheads="1"/>
                </p:cNvSpPr>
                <p:nvPr/>
              </p:nvSpPr>
              <p:spPr bwMode="auto">
                <a:xfrm>
                  <a:off x="474" y="2201"/>
                  <a:ext cx="214" cy="26"/>
                </a:xfrm>
                <a:custGeom>
                  <a:avLst/>
                  <a:gdLst>
                    <a:gd name="T0" fmla="*/ 474 w 949"/>
                    <a:gd name="T1" fmla="*/ 116 h 117"/>
                    <a:gd name="T2" fmla="*/ 0 w 949"/>
                    <a:gd name="T3" fmla="*/ 116 h 117"/>
                    <a:gd name="T4" fmla="*/ 0 w 949"/>
                    <a:gd name="T5" fmla="*/ 0 h 117"/>
                    <a:gd name="T6" fmla="*/ 948 w 949"/>
                    <a:gd name="T7" fmla="*/ 0 h 117"/>
                    <a:gd name="T8" fmla="*/ 948 w 949"/>
                    <a:gd name="T9" fmla="*/ 116 h 117"/>
                    <a:gd name="T10" fmla="*/ 474 w 949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7">
                      <a:moveTo>
                        <a:pt x="474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6"/>
                      </a:lnTo>
                      <a:lnTo>
                        <a:pt x="474" y="116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" name="Freeform 16"/>
                <p:cNvSpPr>
                  <a:spLocks noChangeArrowheads="1"/>
                </p:cNvSpPr>
                <p:nvPr/>
              </p:nvSpPr>
              <p:spPr bwMode="auto">
                <a:xfrm>
                  <a:off x="474" y="2108"/>
                  <a:ext cx="214" cy="26"/>
                </a:xfrm>
                <a:custGeom>
                  <a:avLst/>
                  <a:gdLst>
                    <a:gd name="T0" fmla="*/ 474 w 949"/>
                    <a:gd name="T1" fmla="*/ 117 h 118"/>
                    <a:gd name="T2" fmla="*/ 0 w 949"/>
                    <a:gd name="T3" fmla="*/ 117 h 118"/>
                    <a:gd name="T4" fmla="*/ 0 w 949"/>
                    <a:gd name="T5" fmla="*/ 0 h 118"/>
                    <a:gd name="T6" fmla="*/ 948 w 949"/>
                    <a:gd name="T7" fmla="*/ 0 h 118"/>
                    <a:gd name="T8" fmla="*/ 948 w 949"/>
                    <a:gd name="T9" fmla="*/ 117 h 118"/>
                    <a:gd name="T10" fmla="*/ 474 w 949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8">
                      <a:moveTo>
                        <a:pt x="474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7"/>
                      </a:lnTo>
                      <a:lnTo>
                        <a:pt x="474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" name="Freeform 17"/>
                <p:cNvSpPr>
                  <a:spLocks noChangeArrowheads="1"/>
                </p:cNvSpPr>
                <p:nvPr/>
              </p:nvSpPr>
              <p:spPr bwMode="auto">
                <a:xfrm>
                  <a:off x="474" y="2244"/>
                  <a:ext cx="214" cy="29"/>
                </a:xfrm>
                <a:custGeom>
                  <a:avLst/>
                  <a:gdLst>
                    <a:gd name="T0" fmla="*/ 474 w 949"/>
                    <a:gd name="T1" fmla="*/ 131 h 132"/>
                    <a:gd name="T2" fmla="*/ 0 w 949"/>
                    <a:gd name="T3" fmla="*/ 131 h 132"/>
                    <a:gd name="T4" fmla="*/ 0 w 949"/>
                    <a:gd name="T5" fmla="*/ 0 h 132"/>
                    <a:gd name="T6" fmla="*/ 948 w 949"/>
                    <a:gd name="T7" fmla="*/ 0 h 132"/>
                    <a:gd name="T8" fmla="*/ 948 w 949"/>
                    <a:gd name="T9" fmla="*/ 131 h 132"/>
                    <a:gd name="T10" fmla="*/ 474 w 949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32">
                      <a:moveTo>
                        <a:pt x="474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31"/>
                      </a:lnTo>
                      <a:lnTo>
                        <a:pt x="474" y="131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" name="Freeform 18"/>
                <p:cNvSpPr>
                  <a:spLocks noChangeArrowheads="1"/>
                </p:cNvSpPr>
                <p:nvPr/>
              </p:nvSpPr>
              <p:spPr bwMode="auto">
                <a:xfrm>
                  <a:off x="474" y="2380"/>
                  <a:ext cx="214" cy="26"/>
                </a:xfrm>
                <a:custGeom>
                  <a:avLst/>
                  <a:gdLst>
                    <a:gd name="T0" fmla="*/ 474 w 949"/>
                    <a:gd name="T1" fmla="*/ 116 h 117"/>
                    <a:gd name="T2" fmla="*/ 0 w 949"/>
                    <a:gd name="T3" fmla="*/ 116 h 117"/>
                    <a:gd name="T4" fmla="*/ 0 w 949"/>
                    <a:gd name="T5" fmla="*/ 0 h 117"/>
                    <a:gd name="T6" fmla="*/ 948 w 949"/>
                    <a:gd name="T7" fmla="*/ 0 h 117"/>
                    <a:gd name="T8" fmla="*/ 948 w 949"/>
                    <a:gd name="T9" fmla="*/ 116 h 117"/>
                    <a:gd name="T10" fmla="*/ 474 w 949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7">
                      <a:moveTo>
                        <a:pt x="474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6"/>
                      </a:lnTo>
                      <a:lnTo>
                        <a:pt x="474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" name="Freeform 19"/>
                <p:cNvSpPr>
                  <a:spLocks noChangeArrowheads="1"/>
                </p:cNvSpPr>
                <p:nvPr/>
              </p:nvSpPr>
              <p:spPr bwMode="auto">
                <a:xfrm>
                  <a:off x="1169" y="2089"/>
                  <a:ext cx="26" cy="29"/>
                </a:xfrm>
                <a:custGeom>
                  <a:avLst/>
                  <a:gdLst>
                    <a:gd name="T0" fmla="*/ 59 w 118"/>
                    <a:gd name="T1" fmla="*/ 131 h 132"/>
                    <a:gd name="T2" fmla="*/ 0 w 118"/>
                    <a:gd name="T3" fmla="*/ 131 h 132"/>
                    <a:gd name="T4" fmla="*/ 0 w 118"/>
                    <a:gd name="T5" fmla="*/ 0 h 132"/>
                    <a:gd name="T6" fmla="*/ 117 w 118"/>
                    <a:gd name="T7" fmla="*/ 0 h 132"/>
                    <a:gd name="T8" fmla="*/ 117 w 118"/>
                    <a:gd name="T9" fmla="*/ 131 h 132"/>
                    <a:gd name="T10" fmla="*/ 59 w 118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32">
                      <a:moveTo>
                        <a:pt x="59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31"/>
                      </a:lnTo>
                      <a:lnTo>
                        <a:pt x="59" y="131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 20"/>
                <p:cNvSpPr>
                  <a:spLocks noChangeArrowheads="1"/>
                </p:cNvSpPr>
                <p:nvPr/>
              </p:nvSpPr>
              <p:spPr bwMode="auto">
                <a:xfrm>
                  <a:off x="1212" y="2089"/>
                  <a:ext cx="26" cy="29"/>
                </a:xfrm>
                <a:custGeom>
                  <a:avLst/>
                  <a:gdLst>
                    <a:gd name="T0" fmla="*/ 58 w 118"/>
                    <a:gd name="T1" fmla="*/ 131 h 132"/>
                    <a:gd name="T2" fmla="*/ 0 w 118"/>
                    <a:gd name="T3" fmla="*/ 131 h 132"/>
                    <a:gd name="T4" fmla="*/ 0 w 118"/>
                    <a:gd name="T5" fmla="*/ 0 h 132"/>
                    <a:gd name="T6" fmla="*/ 117 w 118"/>
                    <a:gd name="T7" fmla="*/ 0 h 132"/>
                    <a:gd name="T8" fmla="*/ 117 w 118"/>
                    <a:gd name="T9" fmla="*/ 131 h 132"/>
                    <a:gd name="T10" fmla="*/ 58 w 118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32">
                      <a:moveTo>
                        <a:pt x="58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31"/>
                      </a:lnTo>
                      <a:lnTo>
                        <a:pt x="58" y="131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" name="Freeform 21"/>
                <p:cNvSpPr>
                  <a:spLocks noChangeArrowheads="1"/>
                </p:cNvSpPr>
                <p:nvPr/>
              </p:nvSpPr>
              <p:spPr bwMode="auto">
                <a:xfrm>
                  <a:off x="1258" y="2089"/>
                  <a:ext cx="26" cy="29"/>
                </a:xfrm>
                <a:custGeom>
                  <a:avLst/>
                  <a:gdLst>
                    <a:gd name="T0" fmla="*/ 58 w 118"/>
                    <a:gd name="T1" fmla="*/ 131 h 132"/>
                    <a:gd name="T2" fmla="*/ 0 w 118"/>
                    <a:gd name="T3" fmla="*/ 131 h 132"/>
                    <a:gd name="T4" fmla="*/ 0 w 118"/>
                    <a:gd name="T5" fmla="*/ 0 h 132"/>
                    <a:gd name="T6" fmla="*/ 117 w 118"/>
                    <a:gd name="T7" fmla="*/ 0 h 132"/>
                    <a:gd name="T8" fmla="*/ 117 w 118"/>
                    <a:gd name="T9" fmla="*/ 131 h 132"/>
                    <a:gd name="T10" fmla="*/ 58 w 118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32">
                      <a:moveTo>
                        <a:pt x="58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31"/>
                      </a:lnTo>
                      <a:lnTo>
                        <a:pt x="58" y="131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" name="Freeform 22"/>
                <p:cNvSpPr>
                  <a:spLocks noChangeArrowheads="1"/>
                </p:cNvSpPr>
                <p:nvPr/>
              </p:nvSpPr>
              <p:spPr bwMode="auto">
                <a:xfrm>
                  <a:off x="1301" y="2089"/>
                  <a:ext cx="26" cy="29"/>
                </a:xfrm>
                <a:custGeom>
                  <a:avLst/>
                  <a:gdLst>
                    <a:gd name="T0" fmla="*/ 58 w 117"/>
                    <a:gd name="T1" fmla="*/ 131 h 132"/>
                    <a:gd name="T2" fmla="*/ 0 w 117"/>
                    <a:gd name="T3" fmla="*/ 131 h 132"/>
                    <a:gd name="T4" fmla="*/ 0 w 117"/>
                    <a:gd name="T5" fmla="*/ 0 h 132"/>
                    <a:gd name="T6" fmla="*/ 116 w 117"/>
                    <a:gd name="T7" fmla="*/ 0 h 132"/>
                    <a:gd name="T8" fmla="*/ 116 w 117"/>
                    <a:gd name="T9" fmla="*/ 131 h 132"/>
                    <a:gd name="T10" fmla="*/ 58 w 117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32">
                      <a:moveTo>
                        <a:pt x="58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31"/>
                      </a:lnTo>
                      <a:lnTo>
                        <a:pt x="58" y="131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Freeform 23"/>
                <p:cNvSpPr>
                  <a:spLocks noChangeArrowheads="1"/>
                </p:cNvSpPr>
                <p:nvPr/>
              </p:nvSpPr>
              <p:spPr bwMode="auto">
                <a:xfrm>
                  <a:off x="1347" y="2089"/>
                  <a:ext cx="26" cy="29"/>
                </a:xfrm>
                <a:custGeom>
                  <a:avLst/>
                  <a:gdLst>
                    <a:gd name="T0" fmla="*/ 58 w 118"/>
                    <a:gd name="T1" fmla="*/ 131 h 132"/>
                    <a:gd name="T2" fmla="*/ 0 w 118"/>
                    <a:gd name="T3" fmla="*/ 131 h 132"/>
                    <a:gd name="T4" fmla="*/ 0 w 118"/>
                    <a:gd name="T5" fmla="*/ 0 h 132"/>
                    <a:gd name="T6" fmla="*/ 117 w 118"/>
                    <a:gd name="T7" fmla="*/ 0 h 132"/>
                    <a:gd name="T8" fmla="*/ 117 w 118"/>
                    <a:gd name="T9" fmla="*/ 131 h 132"/>
                    <a:gd name="T10" fmla="*/ 58 w 118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32">
                      <a:moveTo>
                        <a:pt x="58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31"/>
                      </a:lnTo>
                      <a:lnTo>
                        <a:pt x="58" y="131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Freeform 24"/>
                <p:cNvSpPr>
                  <a:spLocks noChangeArrowheads="1"/>
                </p:cNvSpPr>
                <p:nvPr/>
              </p:nvSpPr>
              <p:spPr bwMode="auto">
                <a:xfrm>
                  <a:off x="1169" y="2019"/>
                  <a:ext cx="26" cy="26"/>
                </a:xfrm>
                <a:custGeom>
                  <a:avLst/>
                  <a:gdLst>
                    <a:gd name="T0" fmla="*/ 59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9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9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9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Freeform 25"/>
                <p:cNvSpPr>
                  <a:spLocks noChangeArrowheads="1"/>
                </p:cNvSpPr>
                <p:nvPr/>
              </p:nvSpPr>
              <p:spPr bwMode="auto">
                <a:xfrm>
                  <a:off x="1212" y="2019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" name="Freeform 26"/>
                <p:cNvSpPr>
                  <a:spLocks noChangeArrowheads="1"/>
                </p:cNvSpPr>
                <p:nvPr/>
              </p:nvSpPr>
              <p:spPr bwMode="auto">
                <a:xfrm>
                  <a:off x="1258" y="2019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" name="Freeform 27"/>
                <p:cNvSpPr>
                  <a:spLocks noChangeArrowheads="1"/>
                </p:cNvSpPr>
                <p:nvPr/>
              </p:nvSpPr>
              <p:spPr bwMode="auto">
                <a:xfrm>
                  <a:off x="1301" y="2019"/>
                  <a:ext cx="26" cy="26"/>
                </a:xfrm>
                <a:custGeom>
                  <a:avLst/>
                  <a:gdLst>
                    <a:gd name="T0" fmla="*/ 58 w 117"/>
                    <a:gd name="T1" fmla="*/ 116 h 117"/>
                    <a:gd name="T2" fmla="*/ 0 w 117"/>
                    <a:gd name="T3" fmla="*/ 116 h 117"/>
                    <a:gd name="T4" fmla="*/ 0 w 117"/>
                    <a:gd name="T5" fmla="*/ 0 h 117"/>
                    <a:gd name="T6" fmla="*/ 116 w 117"/>
                    <a:gd name="T7" fmla="*/ 0 h 117"/>
                    <a:gd name="T8" fmla="*/ 116 w 117"/>
                    <a:gd name="T9" fmla="*/ 116 h 117"/>
                    <a:gd name="T10" fmla="*/ 58 w 117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" name="Freeform 28"/>
                <p:cNvSpPr>
                  <a:spLocks noChangeArrowheads="1"/>
                </p:cNvSpPr>
                <p:nvPr/>
              </p:nvSpPr>
              <p:spPr bwMode="auto">
                <a:xfrm>
                  <a:off x="1347" y="2019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" name="Freeform 29"/>
                <p:cNvSpPr>
                  <a:spLocks noChangeArrowheads="1"/>
                </p:cNvSpPr>
                <p:nvPr/>
              </p:nvSpPr>
              <p:spPr bwMode="auto">
                <a:xfrm>
                  <a:off x="1169" y="2237"/>
                  <a:ext cx="26" cy="26"/>
                </a:xfrm>
                <a:custGeom>
                  <a:avLst/>
                  <a:gdLst>
                    <a:gd name="T0" fmla="*/ 59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9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9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9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" name="Freeform 30"/>
                <p:cNvSpPr>
                  <a:spLocks noChangeArrowheads="1"/>
                </p:cNvSpPr>
                <p:nvPr/>
              </p:nvSpPr>
              <p:spPr bwMode="auto">
                <a:xfrm>
                  <a:off x="1212" y="2237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 31"/>
                <p:cNvSpPr>
                  <a:spLocks noChangeArrowheads="1"/>
                </p:cNvSpPr>
                <p:nvPr/>
              </p:nvSpPr>
              <p:spPr bwMode="auto">
                <a:xfrm>
                  <a:off x="1258" y="2237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" name="Freeform 32"/>
                <p:cNvSpPr>
                  <a:spLocks noChangeArrowheads="1"/>
                </p:cNvSpPr>
                <p:nvPr/>
              </p:nvSpPr>
              <p:spPr bwMode="auto">
                <a:xfrm>
                  <a:off x="1301" y="2237"/>
                  <a:ext cx="26" cy="26"/>
                </a:xfrm>
                <a:custGeom>
                  <a:avLst/>
                  <a:gdLst>
                    <a:gd name="T0" fmla="*/ 58 w 117"/>
                    <a:gd name="T1" fmla="*/ 117 h 118"/>
                    <a:gd name="T2" fmla="*/ 0 w 117"/>
                    <a:gd name="T3" fmla="*/ 117 h 118"/>
                    <a:gd name="T4" fmla="*/ 0 w 117"/>
                    <a:gd name="T5" fmla="*/ 0 h 118"/>
                    <a:gd name="T6" fmla="*/ 116 w 117"/>
                    <a:gd name="T7" fmla="*/ 0 h 118"/>
                    <a:gd name="T8" fmla="*/ 116 w 117"/>
                    <a:gd name="T9" fmla="*/ 117 h 118"/>
                    <a:gd name="T10" fmla="*/ 58 w 117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" name="Freeform 33"/>
                <p:cNvSpPr>
                  <a:spLocks noChangeArrowheads="1"/>
                </p:cNvSpPr>
                <p:nvPr/>
              </p:nvSpPr>
              <p:spPr bwMode="auto">
                <a:xfrm>
                  <a:off x="1347" y="2237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" name="Freeform 34"/>
                <p:cNvSpPr>
                  <a:spLocks noChangeArrowheads="1"/>
                </p:cNvSpPr>
                <p:nvPr/>
              </p:nvSpPr>
              <p:spPr bwMode="auto">
                <a:xfrm>
                  <a:off x="1169" y="2307"/>
                  <a:ext cx="26" cy="26"/>
                </a:xfrm>
                <a:custGeom>
                  <a:avLst/>
                  <a:gdLst>
                    <a:gd name="T0" fmla="*/ 59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9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9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9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" name="Freeform 35"/>
                <p:cNvSpPr>
                  <a:spLocks noChangeArrowheads="1"/>
                </p:cNvSpPr>
                <p:nvPr/>
              </p:nvSpPr>
              <p:spPr bwMode="auto">
                <a:xfrm>
                  <a:off x="1215" y="2307"/>
                  <a:ext cx="26" cy="26"/>
                </a:xfrm>
                <a:custGeom>
                  <a:avLst/>
                  <a:gdLst>
                    <a:gd name="T0" fmla="*/ 58 w 117"/>
                    <a:gd name="T1" fmla="*/ 117 h 118"/>
                    <a:gd name="T2" fmla="*/ 0 w 117"/>
                    <a:gd name="T3" fmla="*/ 117 h 118"/>
                    <a:gd name="T4" fmla="*/ 0 w 117"/>
                    <a:gd name="T5" fmla="*/ 0 h 118"/>
                    <a:gd name="T6" fmla="*/ 116 w 117"/>
                    <a:gd name="T7" fmla="*/ 0 h 118"/>
                    <a:gd name="T8" fmla="*/ 116 w 117"/>
                    <a:gd name="T9" fmla="*/ 117 h 118"/>
                    <a:gd name="T10" fmla="*/ 58 w 117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" name="Freeform 36"/>
                <p:cNvSpPr>
                  <a:spLocks noChangeArrowheads="1"/>
                </p:cNvSpPr>
                <p:nvPr/>
              </p:nvSpPr>
              <p:spPr bwMode="auto">
                <a:xfrm>
                  <a:off x="1258" y="2307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 37"/>
                <p:cNvSpPr>
                  <a:spLocks noChangeArrowheads="1"/>
                </p:cNvSpPr>
                <p:nvPr/>
              </p:nvSpPr>
              <p:spPr bwMode="auto">
                <a:xfrm>
                  <a:off x="1304" y="2307"/>
                  <a:ext cx="26" cy="26"/>
                </a:xfrm>
                <a:custGeom>
                  <a:avLst/>
                  <a:gdLst>
                    <a:gd name="T0" fmla="*/ 59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9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9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9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" name="Freeform 38"/>
                <p:cNvSpPr>
                  <a:spLocks noChangeArrowheads="1"/>
                </p:cNvSpPr>
                <p:nvPr/>
              </p:nvSpPr>
              <p:spPr bwMode="auto">
                <a:xfrm>
                  <a:off x="1347" y="2307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Freeform 39"/>
                <p:cNvSpPr>
                  <a:spLocks noChangeArrowheads="1"/>
                </p:cNvSpPr>
                <p:nvPr/>
              </p:nvSpPr>
              <p:spPr bwMode="auto">
                <a:xfrm>
                  <a:off x="1169" y="2165"/>
                  <a:ext cx="26" cy="26"/>
                </a:xfrm>
                <a:custGeom>
                  <a:avLst/>
                  <a:gdLst>
                    <a:gd name="T0" fmla="*/ 59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9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9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9" y="117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 40"/>
                <p:cNvSpPr>
                  <a:spLocks noChangeArrowheads="1"/>
                </p:cNvSpPr>
                <p:nvPr/>
              </p:nvSpPr>
              <p:spPr bwMode="auto">
                <a:xfrm>
                  <a:off x="1212" y="2165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" name="Freeform 42"/>
                <p:cNvSpPr>
                  <a:spLocks noChangeArrowheads="1"/>
                </p:cNvSpPr>
                <p:nvPr/>
              </p:nvSpPr>
              <p:spPr bwMode="auto">
                <a:xfrm>
                  <a:off x="1258" y="2165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" name="Freeform 43"/>
                <p:cNvSpPr>
                  <a:spLocks noChangeArrowheads="1"/>
                </p:cNvSpPr>
                <p:nvPr/>
              </p:nvSpPr>
              <p:spPr bwMode="auto">
                <a:xfrm>
                  <a:off x="1301" y="2165"/>
                  <a:ext cx="26" cy="26"/>
                </a:xfrm>
                <a:custGeom>
                  <a:avLst/>
                  <a:gdLst>
                    <a:gd name="T0" fmla="*/ 58 w 117"/>
                    <a:gd name="T1" fmla="*/ 117 h 118"/>
                    <a:gd name="T2" fmla="*/ 0 w 117"/>
                    <a:gd name="T3" fmla="*/ 117 h 118"/>
                    <a:gd name="T4" fmla="*/ 0 w 117"/>
                    <a:gd name="T5" fmla="*/ 0 h 118"/>
                    <a:gd name="T6" fmla="*/ 116 w 117"/>
                    <a:gd name="T7" fmla="*/ 0 h 118"/>
                    <a:gd name="T8" fmla="*/ 116 w 117"/>
                    <a:gd name="T9" fmla="*/ 117 h 118"/>
                    <a:gd name="T10" fmla="*/ 58 w 117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 44"/>
                <p:cNvSpPr>
                  <a:spLocks noChangeArrowheads="1"/>
                </p:cNvSpPr>
                <p:nvPr/>
              </p:nvSpPr>
              <p:spPr bwMode="auto">
                <a:xfrm>
                  <a:off x="1347" y="2165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 45"/>
                <p:cNvSpPr>
                  <a:spLocks noChangeArrowheads="1"/>
                </p:cNvSpPr>
                <p:nvPr/>
              </p:nvSpPr>
              <p:spPr bwMode="auto">
                <a:xfrm>
                  <a:off x="1169" y="2380"/>
                  <a:ext cx="26" cy="26"/>
                </a:xfrm>
                <a:custGeom>
                  <a:avLst/>
                  <a:gdLst>
                    <a:gd name="T0" fmla="*/ 59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9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9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9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" name="Freeform 46"/>
                <p:cNvSpPr>
                  <a:spLocks noChangeArrowheads="1"/>
                </p:cNvSpPr>
                <p:nvPr/>
              </p:nvSpPr>
              <p:spPr bwMode="auto">
                <a:xfrm>
                  <a:off x="1212" y="2380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 47"/>
                <p:cNvSpPr>
                  <a:spLocks noChangeArrowheads="1"/>
                </p:cNvSpPr>
                <p:nvPr/>
              </p:nvSpPr>
              <p:spPr bwMode="auto">
                <a:xfrm>
                  <a:off x="1258" y="2380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 48"/>
                <p:cNvSpPr>
                  <a:spLocks noChangeArrowheads="1"/>
                </p:cNvSpPr>
                <p:nvPr/>
              </p:nvSpPr>
              <p:spPr bwMode="auto">
                <a:xfrm>
                  <a:off x="1301" y="2380"/>
                  <a:ext cx="26" cy="26"/>
                </a:xfrm>
                <a:custGeom>
                  <a:avLst/>
                  <a:gdLst>
                    <a:gd name="T0" fmla="*/ 58 w 117"/>
                    <a:gd name="T1" fmla="*/ 116 h 117"/>
                    <a:gd name="T2" fmla="*/ 0 w 117"/>
                    <a:gd name="T3" fmla="*/ 116 h 117"/>
                    <a:gd name="T4" fmla="*/ 0 w 117"/>
                    <a:gd name="T5" fmla="*/ 0 h 117"/>
                    <a:gd name="T6" fmla="*/ 116 w 117"/>
                    <a:gd name="T7" fmla="*/ 0 h 117"/>
                    <a:gd name="T8" fmla="*/ 116 w 117"/>
                    <a:gd name="T9" fmla="*/ 116 h 117"/>
                    <a:gd name="T10" fmla="*/ 58 w 117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" name="Freeform 49"/>
                <p:cNvSpPr>
                  <a:spLocks noChangeArrowheads="1"/>
                </p:cNvSpPr>
                <p:nvPr/>
              </p:nvSpPr>
              <p:spPr bwMode="auto">
                <a:xfrm>
                  <a:off x="1347" y="2380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" name="Line 41"/>
                <p:cNvSpPr>
                  <a:spLocks noChangeShapeType="1"/>
                </p:cNvSpPr>
                <p:nvPr/>
              </p:nvSpPr>
              <p:spPr bwMode="auto">
                <a:xfrm>
                  <a:off x="729" y="2214"/>
                  <a:ext cx="68" cy="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795" y="2200"/>
                  <a:ext cx="22" cy="26"/>
                </a:xfrm>
                <a:custGeom>
                  <a:avLst/>
                  <a:gdLst>
                    <a:gd name="T0" fmla="*/ 0 w 101"/>
                    <a:gd name="T1" fmla="*/ 117 h 118"/>
                    <a:gd name="T2" fmla="*/ 0 w 101"/>
                    <a:gd name="T3" fmla="*/ 0 h 118"/>
                    <a:gd name="T4" fmla="*/ 100 w 101"/>
                    <a:gd name="T5" fmla="*/ 59 h 118"/>
                    <a:gd name="T6" fmla="*/ 0 w 101"/>
                    <a:gd name="T7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18">
                      <a:moveTo>
                        <a:pt x="0" y="117"/>
                      </a:moveTo>
                      <a:lnTo>
                        <a:pt x="0" y="0"/>
                      </a:lnTo>
                      <a:lnTo>
                        <a:pt x="100" y="59"/>
                      </a:lnTo>
                      <a:lnTo>
                        <a:pt x="0" y="117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" name="Line 43"/>
                <p:cNvSpPr>
                  <a:spLocks noChangeShapeType="1"/>
                </p:cNvSpPr>
                <p:nvPr/>
              </p:nvSpPr>
              <p:spPr bwMode="auto">
                <a:xfrm>
                  <a:off x="729" y="2128"/>
                  <a:ext cx="68" cy="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4" name="Freeform 53"/>
                <p:cNvSpPr>
                  <a:spLocks noChangeArrowheads="1"/>
                </p:cNvSpPr>
                <p:nvPr/>
              </p:nvSpPr>
              <p:spPr bwMode="auto">
                <a:xfrm>
                  <a:off x="795" y="2115"/>
                  <a:ext cx="22" cy="26"/>
                </a:xfrm>
                <a:custGeom>
                  <a:avLst/>
                  <a:gdLst>
                    <a:gd name="T0" fmla="*/ 0 w 101"/>
                    <a:gd name="T1" fmla="*/ 117 h 118"/>
                    <a:gd name="T2" fmla="*/ 0 w 101"/>
                    <a:gd name="T3" fmla="*/ 0 h 118"/>
                    <a:gd name="T4" fmla="*/ 100 w 101"/>
                    <a:gd name="T5" fmla="*/ 58 h 118"/>
                    <a:gd name="T6" fmla="*/ 0 w 101"/>
                    <a:gd name="T7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18">
                      <a:moveTo>
                        <a:pt x="0" y="117"/>
                      </a:moveTo>
                      <a:lnTo>
                        <a:pt x="0" y="0"/>
                      </a:lnTo>
                      <a:lnTo>
                        <a:pt x="100" y="58"/>
                      </a:lnTo>
                      <a:lnTo>
                        <a:pt x="0" y="117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" name="Line 45"/>
                <p:cNvSpPr>
                  <a:spLocks noChangeShapeType="1"/>
                </p:cNvSpPr>
                <p:nvPr/>
              </p:nvSpPr>
              <p:spPr bwMode="auto">
                <a:xfrm>
                  <a:off x="729" y="2042"/>
                  <a:ext cx="68" cy="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6" name="Freeform 55"/>
                <p:cNvSpPr>
                  <a:spLocks noChangeArrowheads="1"/>
                </p:cNvSpPr>
                <p:nvPr/>
              </p:nvSpPr>
              <p:spPr bwMode="auto">
                <a:xfrm>
                  <a:off x="795" y="2029"/>
                  <a:ext cx="22" cy="26"/>
                </a:xfrm>
                <a:custGeom>
                  <a:avLst/>
                  <a:gdLst>
                    <a:gd name="T0" fmla="*/ 0 w 101"/>
                    <a:gd name="T1" fmla="*/ 117 h 118"/>
                    <a:gd name="T2" fmla="*/ 0 w 101"/>
                    <a:gd name="T3" fmla="*/ 0 h 118"/>
                    <a:gd name="T4" fmla="*/ 100 w 101"/>
                    <a:gd name="T5" fmla="*/ 58 h 118"/>
                    <a:gd name="T6" fmla="*/ 0 w 101"/>
                    <a:gd name="T7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18">
                      <a:moveTo>
                        <a:pt x="0" y="117"/>
                      </a:moveTo>
                      <a:lnTo>
                        <a:pt x="0" y="0"/>
                      </a:lnTo>
                      <a:lnTo>
                        <a:pt x="100" y="58"/>
                      </a:lnTo>
                      <a:lnTo>
                        <a:pt x="0" y="117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729" y="2383"/>
                  <a:ext cx="68" cy="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8" name="Freeform 57"/>
                <p:cNvSpPr>
                  <a:spLocks noChangeArrowheads="1"/>
                </p:cNvSpPr>
                <p:nvPr/>
              </p:nvSpPr>
              <p:spPr bwMode="auto">
                <a:xfrm>
                  <a:off x="795" y="2371"/>
                  <a:ext cx="22" cy="25"/>
                </a:xfrm>
                <a:custGeom>
                  <a:avLst/>
                  <a:gdLst>
                    <a:gd name="T0" fmla="*/ 0 w 101"/>
                    <a:gd name="T1" fmla="*/ 115 h 116"/>
                    <a:gd name="T2" fmla="*/ 0 w 101"/>
                    <a:gd name="T3" fmla="*/ 0 h 116"/>
                    <a:gd name="T4" fmla="*/ 100 w 101"/>
                    <a:gd name="T5" fmla="*/ 58 h 116"/>
                    <a:gd name="T6" fmla="*/ 0 w 101"/>
                    <a:gd name="T7" fmla="*/ 11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16">
                      <a:moveTo>
                        <a:pt x="0" y="115"/>
                      </a:moveTo>
                      <a:lnTo>
                        <a:pt x="0" y="0"/>
                      </a:lnTo>
                      <a:lnTo>
                        <a:pt x="100" y="58"/>
                      </a:lnTo>
                      <a:lnTo>
                        <a:pt x="0" y="115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729" y="2300"/>
                  <a:ext cx="68" cy="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0" name="Freeform 59"/>
                <p:cNvSpPr>
                  <a:spLocks noChangeArrowheads="1"/>
                </p:cNvSpPr>
                <p:nvPr/>
              </p:nvSpPr>
              <p:spPr bwMode="auto">
                <a:xfrm>
                  <a:off x="795" y="2285"/>
                  <a:ext cx="22" cy="26"/>
                </a:xfrm>
                <a:custGeom>
                  <a:avLst/>
                  <a:gdLst>
                    <a:gd name="T0" fmla="*/ 0 w 101"/>
                    <a:gd name="T1" fmla="*/ 116 h 117"/>
                    <a:gd name="T2" fmla="*/ 0 w 101"/>
                    <a:gd name="T3" fmla="*/ 0 h 117"/>
                    <a:gd name="T4" fmla="*/ 100 w 101"/>
                    <a:gd name="T5" fmla="*/ 58 h 117"/>
                    <a:gd name="T6" fmla="*/ 0 w 101"/>
                    <a:gd name="T7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17">
                      <a:moveTo>
                        <a:pt x="0" y="116"/>
                      </a:moveTo>
                      <a:lnTo>
                        <a:pt x="0" y="0"/>
                      </a:lnTo>
                      <a:lnTo>
                        <a:pt x="100" y="58"/>
                      </a:lnTo>
                      <a:lnTo>
                        <a:pt x="0" y="116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" name="Freeform 60"/>
                <p:cNvSpPr>
                  <a:spLocks noChangeArrowheads="1"/>
                </p:cNvSpPr>
                <p:nvPr/>
              </p:nvSpPr>
              <p:spPr bwMode="auto">
                <a:xfrm>
                  <a:off x="859" y="2369"/>
                  <a:ext cx="267" cy="50"/>
                </a:xfrm>
                <a:custGeom>
                  <a:avLst/>
                  <a:gdLst>
                    <a:gd name="T0" fmla="*/ 1143 w 1181"/>
                    <a:gd name="T1" fmla="*/ 2 h 223"/>
                    <a:gd name="T2" fmla="*/ 1158 w 1181"/>
                    <a:gd name="T3" fmla="*/ 2 h 223"/>
                    <a:gd name="T4" fmla="*/ 1169 w 1181"/>
                    <a:gd name="T5" fmla="*/ 10 h 223"/>
                    <a:gd name="T6" fmla="*/ 1177 w 1181"/>
                    <a:gd name="T7" fmla="*/ 21 h 223"/>
                    <a:gd name="T8" fmla="*/ 1178 w 1181"/>
                    <a:gd name="T9" fmla="*/ 36 h 223"/>
                    <a:gd name="T10" fmla="*/ 1169 w 1181"/>
                    <a:gd name="T11" fmla="*/ 185 h 223"/>
                    <a:gd name="T12" fmla="*/ 1165 w 1181"/>
                    <a:gd name="T13" fmla="*/ 200 h 223"/>
                    <a:gd name="T14" fmla="*/ 1156 w 1181"/>
                    <a:gd name="T15" fmla="*/ 211 h 223"/>
                    <a:gd name="T16" fmla="*/ 1143 w 1181"/>
                    <a:gd name="T17" fmla="*/ 219 h 223"/>
                    <a:gd name="T18" fmla="*/ 1129 w 1181"/>
                    <a:gd name="T19" fmla="*/ 222 h 223"/>
                    <a:gd name="T20" fmla="*/ 49 w 1181"/>
                    <a:gd name="T21" fmla="*/ 222 h 223"/>
                    <a:gd name="T22" fmla="*/ 35 w 1181"/>
                    <a:gd name="T23" fmla="*/ 219 h 223"/>
                    <a:gd name="T24" fmla="*/ 22 w 1181"/>
                    <a:gd name="T25" fmla="*/ 211 h 223"/>
                    <a:gd name="T26" fmla="*/ 13 w 1181"/>
                    <a:gd name="T27" fmla="*/ 200 h 223"/>
                    <a:gd name="T28" fmla="*/ 9 w 1181"/>
                    <a:gd name="T29" fmla="*/ 185 h 223"/>
                    <a:gd name="T30" fmla="*/ 0 w 1181"/>
                    <a:gd name="T31" fmla="*/ 36 h 223"/>
                    <a:gd name="T32" fmla="*/ 3 w 1181"/>
                    <a:gd name="T33" fmla="*/ 21 h 223"/>
                    <a:gd name="T34" fmla="*/ 10 w 1181"/>
                    <a:gd name="T35" fmla="*/ 10 h 223"/>
                    <a:gd name="T36" fmla="*/ 22 w 1181"/>
                    <a:gd name="T37" fmla="*/ 5 h 223"/>
                    <a:gd name="T38" fmla="*/ 36 w 1181"/>
                    <a:gd name="T39" fmla="*/ 5 h 223"/>
                    <a:gd name="T40" fmla="*/ 1143 w 1181"/>
                    <a:gd name="T41" fmla="*/ 5 h 223"/>
                    <a:gd name="T42" fmla="*/ 1143 w 1181"/>
                    <a:gd name="T43" fmla="*/ 2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23">
                      <a:moveTo>
                        <a:pt x="1143" y="2"/>
                      </a:moveTo>
                      <a:cubicBezTo>
                        <a:pt x="1149" y="2"/>
                        <a:pt x="1153" y="0"/>
                        <a:pt x="1158" y="2"/>
                      </a:cubicBezTo>
                      <a:cubicBezTo>
                        <a:pt x="1162" y="3"/>
                        <a:pt x="1167" y="5"/>
                        <a:pt x="1169" y="10"/>
                      </a:cubicBezTo>
                      <a:cubicBezTo>
                        <a:pt x="1172" y="13"/>
                        <a:pt x="1175" y="16"/>
                        <a:pt x="1177" y="21"/>
                      </a:cubicBezTo>
                      <a:cubicBezTo>
                        <a:pt x="1178" y="25"/>
                        <a:pt x="1180" y="30"/>
                        <a:pt x="1178" y="36"/>
                      </a:cubicBezTo>
                      <a:lnTo>
                        <a:pt x="1169" y="185"/>
                      </a:lnTo>
                      <a:cubicBezTo>
                        <a:pt x="1169" y="191"/>
                        <a:pt x="1168" y="196"/>
                        <a:pt x="1165" y="200"/>
                      </a:cubicBezTo>
                      <a:cubicBezTo>
                        <a:pt x="1162" y="205"/>
                        <a:pt x="1159" y="208"/>
                        <a:pt x="1156" y="211"/>
                      </a:cubicBezTo>
                      <a:cubicBezTo>
                        <a:pt x="1152" y="214"/>
                        <a:pt x="1149" y="217"/>
                        <a:pt x="1143" y="219"/>
                      </a:cubicBezTo>
                      <a:cubicBezTo>
                        <a:pt x="1139" y="220"/>
                        <a:pt x="1133" y="222"/>
                        <a:pt x="1129" y="222"/>
                      </a:cubicBezTo>
                      <a:lnTo>
                        <a:pt x="49" y="222"/>
                      </a:lnTo>
                      <a:cubicBezTo>
                        <a:pt x="44" y="222"/>
                        <a:pt x="39" y="222"/>
                        <a:pt x="35" y="219"/>
                      </a:cubicBezTo>
                      <a:cubicBezTo>
                        <a:pt x="31" y="217"/>
                        <a:pt x="26" y="214"/>
                        <a:pt x="22" y="211"/>
                      </a:cubicBezTo>
                      <a:cubicBezTo>
                        <a:pt x="17" y="208"/>
                        <a:pt x="14" y="204"/>
                        <a:pt x="13" y="200"/>
                      </a:cubicBezTo>
                      <a:cubicBezTo>
                        <a:pt x="10" y="195"/>
                        <a:pt x="10" y="191"/>
                        <a:pt x="9" y="185"/>
                      </a:cubicBezTo>
                      <a:lnTo>
                        <a:pt x="0" y="36"/>
                      </a:lnTo>
                      <a:cubicBezTo>
                        <a:pt x="0" y="30"/>
                        <a:pt x="0" y="26"/>
                        <a:pt x="3" y="21"/>
                      </a:cubicBezTo>
                      <a:cubicBezTo>
                        <a:pt x="4" y="17"/>
                        <a:pt x="7" y="13"/>
                        <a:pt x="10" y="10"/>
                      </a:cubicBezTo>
                      <a:cubicBezTo>
                        <a:pt x="13" y="7"/>
                        <a:pt x="17" y="7"/>
                        <a:pt x="22" y="5"/>
                      </a:cubicBezTo>
                      <a:cubicBezTo>
                        <a:pt x="26" y="4"/>
                        <a:pt x="32" y="5"/>
                        <a:pt x="36" y="5"/>
                      </a:cubicBezTo>
                      <a:lnTo>
                        <a:pt x="1143" y="5"/>
                      </a:lnTo>
                      <a:lnTo>
                        <a:pt x="1143" y="2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" name="Freeform 61"/>
                <p:cNvSpPr>
                  <a:spLocks noChangeArrowheads="1"/>
                </p:cNvSpPr>
                <p:nvPr/>
              </p:nvSpPr>
              <p:spPr bwMode="auto">
                <a:xfrm>
                  <a:off x="1086" y="2340"/>
                  <a:ext cx="37" cy="30"/>
                </a:xfrm>
                <a:custGeom>
                  <a:avLst/>
                  <a:gdLst>
                    <a:gd name="T0" fmla="*/ 19 w 168"/>
                    <a:gd name="T1" fmla="*/ 7 h 135"/>
                    <a:gd name="T2" fmla="*/ 160 w 168"/>
                    <a:gd name="T3" fmla="*/ 128 h 135"/>
                    <a:gd name="T4" fmla="*/ 155 w 168"/>
                    <a:gd name="T5" fmla="*/ 127 h 135"/>
                    <a:gd name="T6" fmla="*/ 149 w 168"/>
                    <a:gd name="T7" fmla="*/ 125 h 135"/>
                    <a:gd name="T8" fmla="*/ 142 w 168"/>
                    <a:gd name="T9" fmla="*/ 125 h 135"/>
                    <a:gd name="T10" fmla="*/ 0 w 168"/>
                    <a:gd name="T11" fmla="*/ 0 h 135"/>
                    <a:gd name="T12" fmla="*/ 6 w 168"/>
                    <a:gd name="T13" fmla="*/ 0 h 135"/>
                    <a:gd name="T14" fmla="*/ 10 w 168"/>
                    <a:gd name="T15" fmla="*/ 1 h 135"/>
                    <a:gd name="T16" fmla="*/ 15 w 168"/>
                    <a:gd name="T17" fmla="*/ 3 h 135"/>
                    <a:gd name="T18" fmla="*/ 19 w 168"/>
                    <a:gd name="T19" fmla="*/ 7 h 135"/>
                    <a:gd name="T20" fmla="*/ 163 w 168"/>
                    <a:gd name="T21" fmla="*/ 131 h 135"/>
                    <a:gd name="T22" fmla="*/ 160 w 168"/>
                    <a:gd name="T23" fmla="*/ 128 h 135"/>
                    <a:gd name="T24" fmla="*/ 161 w 168"/>
                    <a:gd name="T25" fmla="*/ 129 h 135"/>
                    <a:gd name="T26" fmla="*/ 163 w 168"/>
                    <a:gd name="T27" fmla="*/ 131 h 135"/>
                    <a:gd name="T28" fmla="*/ 167 w 168"/>
                    <a:gd name="T29" fmla="*/ 134 h 135"/>
                    <a:gd name="T30" fmla="*/ 163 w 168"/>
                    <a:gd name="T31" fmla="*/ 131 h 135"/>
                    <a:gd name="T32" fmla="*/ 167 w 168"/>
                    <a:gd name="T33" fmla="*/ 13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8" h="135">
                      <a:moveTo>
                        <a:pt x="19" y="7"/>
                      </a:moveTo>
                      <a:lnTo>
                        <a:pt x="160" y="128"/>
                      </a:lnTo>
                      <a:cubicBezTo>
                        <a:pt x="158" y="127"/>
                        <a:pt x="156" y="127"/>
                        <a:pt x="155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2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8" y="1"/>
                        <a:pt x="10" y="1"/>
                      </a:cubicBezTo>
                      <a:cubicBezTo>
                        <a:pt x="11" y="1"/>
                        <a:pt x="13" y="3"/>
                        <a:pt x="15" y="3"/>
                      </a:cubicBezTo>
                      <a:lnTo>
                        <a:pt x="19" y="7"/>
                      </a:lnTo>
                      <a:close/>
                      <a:moveTo>
                        <a:pt x="163" y="131"/>
                      </a:moveTo>
                      <a:lnTo>
                        <a:pt x="160" y="128"/>
                      </a:lnTo>
                      <a:cubicBezTo>
                        <a:pt x="160" y="128"/>
                        <a:pt x="161" y="128"/>
                        <a:pt x="161" y="129"/>
                      </a:cubicBezTo>
                      <a:lnTo>
                        <a:pt x="163" y="131"/>
                      </a:lnTo>
                      <a:close/>
                      <a:moveTo>
                        <a:pt x="167" y="134"/>
                      </a:moveTo>
                      <a:lnTo>
                        <a:pt x="163" y="131"/>
                      </a:lnTo>
                      <a:cubicBezTo>
                        <a:pt x="165" y="132"/>
                        <a:pt x="166" y="133"/>
                        <a:pt x="167" y="13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" name="Freeform 62"/>
                <p:cNvSpPr>
                  <a:spLocks noChangeArrowheads="1"/>
                </p:cNvSpPr>
                <p:nvPr/>
              </p:nvSpPr>
              <p:spPr bwMode="auto">
                <a:xfrm>
                  <a:off x="862" y="2340"/>
                  <a:ext cx="37" cy="29"/>
                </a:xfrm>
                <a:custGeom>
                  <a:avLst/>
                  <a:gdLst>
                    <a:gd name="T0" fmla="*/ 0 w 167"/>
                    <a:gd name="T1" fmla="*/ 132 h 133"/>
                    <a:gd name="T2" fmla="*/ 1 w 167"/>
                    <a:gd name="T3" fmla="*/ 131 h 133"/>
                    <a:gd name="T4" fmla="*/ 0 w 167"/>
                    <a:gd name="T5" fmla="*/ 132 h 133"/>
                    <a:gd name="T6" fmla="*/ 147 w 167"/>
                    <a:gd name="T7" fmla="*/ 5 h 133"/>
                    <a:gd name="T8" fmla="*/ 152 w 167"/>
                    <a:gd name="T9" fmla="*/ 2 h 133"/>
                    <a:gd name="T10" fmla="*/ 156 w 167"/>
                    <a:gd name="T11" fmla="*/ 1 h 133"/>
                    <a:gd name="T12" fmla="*/ 160 w 167"/>
                    <a:gd name="T13" fmla="*/ 0 h 133"/>
                    <a:gd name="T14" fmla="*/ 166 w 167"/>
                    <a:gd name="T15" fmla="*/ 0 h 133"/>
                    <a:gd name="T16" fmla="*/ 25 w 167"/>
                    <a:gd name="T17" fmla="*/ 125 h 133"/>
                    <a:gd name="T18" fmla="*/ 18 w 167"/>
                    <a:gd name="T19" fmla="*/ 125 h 133"/>
                    <a:gd name="T20" fmla="*/ 10 w 167"/>
                    <a:gd name="T21" fmla="*/ 126 h 133"/>
                    <a:gd name="T22" fmla="*/ 4 w 167"/>
                    <a:gd name="T23" fmla="*/ 129 h 133"/>
                    <a:gd name="T24" fmla="*/ 1 w 167"/>
                    <a:gd name="T25" fmla="*/ 130 h 133"/>
                    <a:gd name="T26" fmla="*/ 147 w 167"/>
                    <a:gd name="T27" fmla="*/ 5 h 133"/>
                    <a:gd name="T28" fmla="*/ 1 w 167"/>
                    <a:gd name="T29" fmla="*/ 131 h 133"/>
                    <a:gd name="T30" fmla="*/ 1 w 167"/>
                    <a:gd name="T31" fmla="*/ 130 h 133"/>
                    <a:gd name="T32" fmla="*/ 1 w 167"/>
                    <a:gd name="T33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7" h="133">
                      <a:moveTo>
                        <a:pt x="0" y="132"/>
                      </a:moveTo>
                      <a:lnTo>
                        <a:pt x="1" y="131"/>
                      </a:lnTo>
                      <a:cubicBezTo>
                        <a:pt x="1" y="132"/>
                        <a:pt x="0" y="132"/>
                        <a:pt x="0" y="132"/>
                      </a:cubicBezTo>
                      <a:close/>
                      <a:moveTo>
                        <a:pt x="147" y="5"/>
                      </a:moveTo>
                      <a:cubicBezTo>
                        <a:pt x="149" y="4"/>
                        <a:pt x="150" y="3"/>
                        <a:pt x="152" y="2"/>
                      </a:cubicBezTo>
                      <a:cubicBezTo>
                        <a:pt x="153" y="0"/>
                        <a:pt x="154" y="1"/>
                        <a:pt x="156" y="1"/>
                      </a:cubicBezTo>
                      <a:cubicBezTo>
                        <a:pt x="157" y="1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5" y="125"/>
                      </a:lnTo>
                      <a:lnTo>
                        <a:pt x="18" y="125"/>
                      </a:lnTo>
                      <a:cubicBezTo>
                        <a:pt x="15" y="125"/>
                        <a:pt x="13" y="126"/>
                        <a:pt x="10" y="126"/>
                      </a:cubicBezTo>
                      <a:cubicBezTo>
                        <a:pt x="9" y="128"/>
                        <a:pt x="6" y="128"/>
                        <a:pt x="4" y="129"/>
                      </a:cubicBezTo>
                      <a:cubicBezTo>
                        <a:pt x="4" y="129"/>
                        <a:pt x="3" y="129"/>
                        <a:pt x="1" y="130"/>
                      </a:cubicBezTo>
                      <a:lnTo>
                        <a:pt x="147" y="5"/>
                      </a:lnTo>
                      <a:close/>
                      <a:moveTo>
                        <a:pt x="1" y="131"/>
                      </a:moveTo>
                      <a:cubicBezTo>
                        <a:pt x="1" y="130"/>
                        <a:pt x="1" y="130"/>
                        <a:pt x="1" y="130"/>
                      </a:cubicBezTo>
                      <a:lnTo>
                        <a:pt x="1" y="131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" name="Freeform 63"/>
                <p:cNvSpPr>
                  <a:spLocks noChangeArrowheads="1"/>
                </p:cNvSpPr>
                <p:nvPr/>
              </p:nvSpPr>
              <p:spPr bwMode="auto">
                <a:xfrm>
                  <a:off x="868" y="2340"/>
                  <a:ext cx="250" cy="29"/>
                </a:xfrm>
                <a:custGeom>
                  <a:avLst/>
                  <a:gdLst>
                    <a:gd name="T0" fmla="*/ 0 w 1106"/>
                    <a:gd name="T1" fmla="*/ 131 h 132"/>
                    <a:gd name="T2" fmla="*/ 141 w 1106"/>
                    <a:gd name="T3" fmla="*/ 0 h 132"/>
                    <a:gd name="T4" fmla="*/ 964 w 1106"/>
                    <a:gd name="T5" fmla="*/ 0 h 132"/>
                    <a:gd name="T6" fmla="*/ 1105 w 1106"/>
                    <a:gd name="T7" fmla="*/ 131 h 132"/>
                    <a:gd name="T8" fmla="*/ 0 w 1106"/>
                    <a:gd name="T9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32">
                      <a:moveTo>
                        <a:pt x="0" y="131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31"/>
                      </a:lnTo>
                      <a:lnTo>
                        <a:pt x="0" y="131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" name="Freeform 64"/>
                <p:cNvSpPr>
                  <a:spLocks noChangeArrowheads="1"/>
                </p:cNvSpPr>
                <p:nvPr/>
              </p:nvSpPr>
              <p:spPr bwMode="auto">
                <a:xfrm>
                  <a:off x="980" y="2380"/>
                  <a:ext cx="26" cy="26"/>
                </a:xfrm>
                <a:custGeom>
                  <a:avLst/>
                  <a:gdLst>
                    <a:gd name="T0" fmla="*/ 117 w 118"/>
                    <a:gd name="T1" fmla="*/ 59 h 117"/>
                    <a:gd name="T2" fmla="*/ 109 w 118"/>
                    <a:gd name="T3" fmla="*/ 87 h 117"/>
                    <a:gd name="T4" fmla="*/ 88 w 118"/>
                    <a:gd name="T5" fmla="*/ 108 h 117"/>
                    <a:gd name="T6" fmla="*/ 59 w 118"/>
                    <a:gd name="T7" fmla="*/ 116 h 117"/>
                    <a:gd name="T8" fmla="*/ 29 w 118"/>
                    <a:gd name="T9" fmla="*/ 108 h 117"/>
                    <a:gd name="T10" fmla="*/ 8 w 118"/>
                    <a:gd name="T11" fmla="*/ 87 h 117"/>
                    <a:gd name="T12" fmla="*/ 0 w 118"/>
                    <a:gd name="T13" fmla="*/ 59 h 117"/>
                    <a:gd name="T14" fmla="*/ 8 w 118"/>
                    <a:gd name="T15" fmla="*/ 30 h 117"/>
                    <a:gd name="T16" fmla="*/ 29 w 118"/>
                    <a:gd name="T17" fmla="*/ 8 h 117"/>
                    <a:gd name="T18" fmla="*/ 59 w 118"/>
                    <a:gd name="T19" fmla="*/ 0 h 117"/>
                    <a:gd name="T20" fmla="*/ 88 w 118"/>
                    <a:gd name="T21" fmla="*/ 8 h 117"/>
                    <a:gd name="T22" fmla="*/ 109 w 118"/>
                    <a:gd name="T23" fmla="*/ 30 h 117"/>
                    <a:gd name="T24" fmla="*/ 117 w 118"/>
                    <a:gd name="T25" fmla="*/ 59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7">
                      <a:moveTo>
                        <a:pt x="117" y="59"/>
                      </a:moveTo>
                      <a:cubicBezTo>
                        <a:pt x="117" y="69"/>
                        <a:pt x="114" y="78"/>
                        <a:pt x="109" y="87"/>
                      </a:cubicBezTo>
                      <a:cubicBezTo>
                        <a:pt x="104" y="96"/>
                        <a:pt x="97" y="103"/>
                        <a:pt x="88" y="108"/>
                      </a:cubicBezTo>
                      <a:cubicBezTo>
                        <a:pt x="78" y="114"/>
                        <a:pt x="69" y="116"/>
                        <a:pt x="59" y="116"/>
                      </a:cubicBezTo>
                      <a:cubicBezTo>
                        <a:pt x="48" y="116"/>
                        <a:pt x="38" y="114"/>
                        <a:pt x="29" y="108"/>
                      </a:cubicBezTo>
                      <a:cubicBezTo>
                        <a:pt x="19" y="103"/>
                        <a:pt x="13" y="96"/>
                        <a:pt x="8" y="87"/>
                      </a:cubicBezTo>
                      <a:cubicBezTo>
                        <a:pt x="3" y="78"/>
                        <a:pt x="0" y="69"/>
                        <a:pt x="0" y="59"/>
                      </a:cubicBezTo>
                      <a:cubicBezTo>
                        <a:pt x="0" y="48"/>
                        <a:pt x="3" y="39"/>
                        <a:pt x="8" y="30"/>
                      </a:cubicBezTo>
                      <a:cubicBezTo>
                        <a:pt x="13" y="20"/>
                        <a:pt x="19" y="13"/>
                        <a:pt x="29" y="8"/>
                      </a:cubicBezTo>
                      <a:cubicBezTo>
                        <a:pt x="38" y="2"/>
                        <a:pt x="48" y="0"/>
                        <a:pt x="59" y="0"/>
                      </a:cubicBezTo>
                      <a:cubicBezTo>
                        <a:pt x="69" y="0"/>
                        <a:pt x="78" y="2"/>
                        <a:pt x="88" y="8"/>
                      </a:cubicBezTo>
                      <a:cubicBezTo>
                        <a:pt x="97" y="13"/>
                        <a:pt x="104" y="20"/>
                        <a:pt x="109" y="30"/>
                      </a:cubicBezTo>
                      <a:cubicBezTo>
                        <a:pt x="114" y="39"/>
                        <a:pt x="117" y="48"/>
                        <a:pt x="117" y="5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" name="Line 56"/>
                <p:cNvSpPr>
                  <a:spLocks noChangeShapeType="1"/>
                </p:cNvSpPr>
                <p:nvPr/>
              </p:nvSpPr>
              <p:spPr bwMode="auto">
                <a:xfrm>
                  <a:off x="876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" name="Line 57"/>
                <p:cNvSpPr>
                  <a:spLocks noChangeShapeType="1"/>
                </p:cNvSpPr>
                <p:nvPr/>
              </p:nvSpPr>
              <p:spPr bwMode="auto">
                <a:xfrm>
                  <a:off x="896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" name="Line 58"/>
                <p:cNvSpPr>
                  <a:spLocks noChangeShapeType="1"/>
                </p:cNvSpPr>
                <p:nvPr/>
              </p:nvSpPr>
              <p:spPr bwMode="auto">
                <a:xfrm>
                  <a:off x="909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9" name="Line 59"/>
                <p:cNvSpPr>
                  <a:spLocks noChangeShapeType="1"/>
                </p:cNvSpPr>
                <p:nvPr/>
              </p:nvSpPr>
              <p:spPr bwMode="auto">
                <a:xfrm>
                  <a:off x="926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" name="Line 60"/>
                <p:cNvSpPr>
                  <a:spLocks noChangeShapeType="1"/>
                </p:cNvSpPr>
                <p:nvPr/>
              </p:nvSpPr>
              <p:spPr bwMode="auto">
                <a:xfrm>
                  <a:off x="945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" name="Line 61"/>
                <p:cNvSpPr>
                  <a:spLocks noChangeShapeType="1"/>
                </p:cNvSpPr>
                <p:nvPr/>
              </p:nvSpPr>
              <p:spPr bwMode="auto">
                <a:xfrm>
                  <a:off x="962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" name="Line 62"/>
                <p:cNvSpPr>
                  <a:spLocks noChangeShapeType="1"/>
                </p:cNvSpPr>
                <p:nvPr/>
              </p:nvSpPr>
              <p:spPr bwMode="auto">
                <a:xfrm>
                  <a:off x="1025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3" name="Line 63"/>
                <p:cNvSpPr>
                  <a:spLocks noChangeShapeType="1"/>
                </p:cNvSpPr>
                <p:nvPr/>
              </p:nvSpPr>
              <p:spPr bwMode="auto">
                <a:xfrm>
                  <a:off x="1041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4" name="Line 64"/>
                <p:cNvSpPr>
                  <a:spLocks noChangeShapeType="1"/>
                </p:cNvSpPr>
                <p:nvPr/>
              </p:nvSpPr>
              <p:spPr bwMode="auto">
                <a:xfrm>
                  <a:off x="1058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5" name="Line 65"/>
                <p:cNvSpPr>
                  <a:spLocks noChangeShapeType="1"/>
                </p:cNvSpPr>
                <p:nvPr/>
              </p:nvSpPr>
              <p:spPr bwMode="auto">
                <a:xfrm>
                  <a:off x="1078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6" name="Line 66"/>
                <p:cNvSpPr>
                  <a:spLocks noChangeShapeType="1"/>
                </p:cNvSpPr>
                <p:nvPr/>
              </p:nvSpPr>
              <p:spPr bwMode="auto">
                <a:xfrm>
                  <a:off x="1094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7" name="Line 67"/>
                <p:cNvSpPr>
                  <a:spLocks noChangeShapeType="1"/>
                </p:cNvSpPr>
                <p:nvPr/>
              </p:nvSpPr>
              <p:spPr bwMode="auto">
                <a:xfrm>
                  <a:off x="1114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8" name="Freeform 77"/>
                <p:cNvSpPr>
                  <a:spLocks noChangeArrowheads="1"/>
                </p:cNvSpPr>
                <p:nvPr/>
              </p:nvSpPr>
              <p:spPr bwMode="auto">
                <a:xfrm>
                  <a:off x="859" y="2299"/>
                  <a:ext cx="267" cy="48"/>
                </a:xfrm>
                <a:custGeom>
                  <a:avLst/>
                  <a:gdLst>
                    <a:gd name="T0" fmla="*/ 1143 w 1181"/>
                    <a:gd name="T1" fmla="*/ 6 h 216"/>
                    <a:gd name="T2" fmla="*/ 1158 w 1181"/>
                    <a:gd name="T3" fmla="*/ 2 h 216"/>
                    <a:gd name="T4" fmla="*/ 1169 w 1181"/>
                    <a:gd name="T5" fmla="*/ 6 h 216"/>
                    <a:gd name="T6" fmla="*/ 1177 w 1181"/>
                    <a:gd name="T7" fmla="*/ 16 h 216"/>
                    <a:gd name="T8" fmla="*/ 1178 w 1181"/>
                    <a:gd name="T9" fmla="*/ 31 h 216"/>
                    <a:gd name="T10" fmla="*/ 1169 w 1181"/>
                    <a:gd name="T11" fmla="*/ 181 h 216"/>
                    <a:gd name="T12" fmla="*/ 1165 w 1181"/>
                    <a:gd name="T13" fmla="*/ 196 h 216"/>
                    <a:gd name="T14" fmla="*/ 1156 w 1181"/>
                    <a:gd name="T15" fmla="*/ 207 h 216"/>
                    <a:gd name="T16" fmla="*/ 1143 w 1181"/>
                    <a:gd name="T17" fmla="*/ 212 h 216"/>
                    <a:gd name="T18" fmla="*/ 1129 w 1181"/>
                    <a:gd name="T19" fmla="*/ 212 h 216"/>
                    <a:gd name="T20" fmla="*/ 49 w 1181"/>
                    <a:gd name="T21" fmla="*/ 212 h 216"/>
                    <a:gd name="T22" fmla="*/ 35 w 1181"/>
                    <a:gd name="T23" fmla="*/ 212 h 216"/>
                    <a:gd name="T24" fmla="*/ 22 w 1181"/>
                    <a:gd name="T25" fmla="*/ 206 h 216"/>
                    <a:gd name="T26" fmla="*/ 13 w 1181"/>
                    <a:gd name="T27" fmla="*/ 196 h 216"/>
                    <a:gd name="T28" fmla="*/ 9 w 1181"/>
                    <a:gd name="T29" fmla="*/ 181 h 216"/>
                    <a:gd name="T30" fmla="*/ 0 w 1181"/>
                    <a:gd name="T31" fmla="*/ 31 h 216"/>
                    <a:gd name="T32" fmla="*/ 3 w 1181"/>
                    <a:gd name="T33" fmla="*/ 16 h 216"/>
                    <a:gd name="T34" fmla="*/ 10 w 1181"/>
                    <a:gd name="T35" fmla="*/ 5 h 216"/>
                    <a:gd name="T36" fmla="*/ 22 w 1181"/>
                    <a:gd name="T37" fmla="*/ 5 h 216"/>
                    <a:gd name="T38" fmla="*/ 36 w 1181"/>
                    <a:gd name="T39" fmla="*/ 9 h 216"/>
                    <a:gd name="T40" fmla="*/ 1143 w 1181"/>
                    <a:gd name="T41" fmla="*/ 9 h 216"/>
                    <a:gd name="T42" fmla="*/ 1143 w 1181"/>
                    <a:gd name="T43" fmla="*/ 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16">
                      <a:moveTo>
                        <a:pt x="1143" y="6"/>
                      </a:moveTo>
                      <a:cubicBezTo>
                        <a:pt x="1149" y="6"/>
                        <a:pt x="1153" y="0"/>
                        <a:pt x="1158" y="2"/>
                      </a:cubicBezTo>
                      <a:cubicBezTo>
                        <a:pt x="1162" y="3"/>
                        <a:pt x="1166" y="3"/>
                        <a:pt x="1169" y="6"/>
                      </a:cubicBezTo>
                      <a:cubicBezTo>
                        <a:pt x="1171" y="9"/>
                        <a:pt x="1175" y="11"/>
                        <a:pt x="1177" y="16"/>
                      </a:cubicBezTo>
                      <a:cubicBezTo>
                        <a:pt x="1178" y="20"/>
                        <a:pt x="1180" y="25"/>
                        <a:pt x="1178" y="31"/>
                      </a:cubicBezTo>
                      <a:lnTo>
                        <a:pt x="1169" y="181"/>
                      </a:lnTo>
                      <a:cubicBezTo>
                        <a:pt x="1169" y="187"/>
                        <a:pt x="1168" y="191"/>
                        <a:pt x="1165" y="196"/>
                      </a:cubicBezTo>
                      <a:cubicBezTo>
                        <a:pt x="1162" y="200"/>
                        <a:pt x="1159" y="204"/>
                        <a:pt x="1156" y="207"/>
                      </a:cubicBezTo>
                      <a:cubicBezTo>
                        <a:pt x="1152" y="210"/>
                        <a:pt x="1149" y="210"/>
                        <a:pt x="1143" y="212"/>
                      </a:cubicBezTo>
                      <a:cubicBezTo>
                        <a:pt x="1139" y="213"/>
                        <a:pt x="1133" y="212"/>
                        <a:pt x="1129" y="212"/>
                      </a:cubicBezTo>
                      <a:lnTo>
                        <a:pt x="49" y="212"/>
                      </a:lnTo>
                      <a:cubicBezTo>
                        <a:pt x="44" y="212"/>
                        <a:pt x="39" y="215"/>
                        <a:pt x="35" y="212"/>
                      </a:cubicBezTo>
                      <a:cubicBezTo>
                        <a:pt x="31" y="210"/>
                        <a:pt x="26" y="209"/>
                        <a:pt x="22" y="206"/>
                      </a:cubicBezTo>
                      <a:cubicBezTo>
                        <a:pt x="17" y="203"/>
                        <a:pt x="14" y="200"/>
                        <a:pt x="13" y="196"/>
                      </a:cubicBezTo>
                      <a:cubicBezTo>
                        <a:pt x="10" y="191"/>
                        <a:pt x="10" y="187"/>
                        <a:pt x="9" y="181"/>
                      </a:cubicBezTo>
                      <a:lnTo>
                        <a:pt x="0" y="31"/>
                      </a:lnTo>
                      <a:cubicBezTo>
                        <a:pt x="0" y="25"/>
                        <a:pt x="0" y="21"/>
                        <a:pt x="3" y="16"/>
                      </a:cubicBezTo>
                      <a:cubicBezTo>
                        <a:pt x="4" y="12"/>
                        <a:pt x="7" y="8"/>
                        <a:pt x="10" y="5"/>
                      </a:cubicBezTo>
                      <a:cubicBezTo>
                        <a:pt x="13" y="2"/>
                        <a:pt x="17" y="6"/>
                        <a:pt x="22" y="5"/>
                      </a:cubicBezTo>
                      <a:cubicBezTo>
                        <a:pt x="26" y="3"/>
                        <a:pt x="32" y="9"/>
                        <a:pt x="36" y="9"/>
                      </a:cubicBezTo>
                      <a:lnTo>
                        <a:pt x="1143" y="9"/>
                      </a:lnTo>
                      <a:lnTo>
                        <a:pt x="1143" y="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" name="Freeform 78"/>
                <p:cNvSpPr>
                  <a:spLocks noChangeArrowheads="1"/>
                </p:cNvSpPr>
                <p:nvPr/>
              </p:nvSpPr>
              <p:spPr bwMode="auto">
                <a:xfrm>
                  <a:off x="1086" y="2268"/>
                  <a:ext cx="37" cy="30"/>
                </a:xfrm>
                <a:custGeom>
                  <a:avLst/>
                  <a:gdLst>
                    <a:gd name="T0" fmla="*/ 19 w 168"/>
                    <a:gd name="T1" fmla="*/ 7 h 135"/>
                    <a:gd name="T2" fmla="*/ 160 w 168"/>
                    <a:gd name="T3" fmla="*/ 128 h 135"/>
                    <a:gd name="T4" fmla="*/ 155 w 168"/>
                    <a:gd name="T5" fmla="*/ 127 h 135"/>
                    <a:gd name="T6" fmla="*/ 149 w 168"/>
                    <a:gd name="T7" fmla="*/ 125 h 135"/>
                    <a:gd name="T8" fmla="*/ 142 w 168"/>
                    <a:gd name="T9" fmla="*/ 125 h 135"/>
                    <a:gd name="T10" fmla="*/ 0 w 168"/>
                    <a:gd name="T11" fmla="*/ 0 h 135"/>
                    <a:gd name="T12" fmla="*/ 6 w 168"/>
                    <a:gd name="T13" fmla="*/ 0 h 135"/>
                    <a:gd name="T14" fmla="*/ 10 w 168"/>
                    <a:gd name="T15" fmla="*/ 1 h 135"/>
                    <a:gd name="T16" fmla="*/ 15 w 168"/>
                    <a:gd name="T17" fmla="*/ 3 h 135"/>
                    <a:gd name="T18" fmla="*/ 19 w 168"/>
                    <a:gd name="T19" fmla="*/ 7 h 135"/>
                    <a:gd name="T20" fmla="*/ 163 w 168"/>
                    <a:gd name="T21" fmla="*/ 131 h 135"/>
                    <a:gd name="T22" fmla="*/ 160 w 168"/>
                    <a:gd name="T23" fmla="*/ 128 h 135"/>
                    <a:gd name="T24" fmla="*/ 161 w 168"/>
                    <a:gd name="T25" fmla="*/ 129 h 135"/>
                    <a:gd name="T26" fmla="*/ 163 w 168"/>
                    <a:gd name="T27" fmla="*/ 131 h 135"/>
                    <a:gd name="T28" fmla="*/ 167 w 168"/>
                    <a:gd name="T29" fmla="*/ 134 h 135"/>
                    <a:gd name="T30" fmla="*/ 163 w 168"/>
                    <a:gd name="T31" fmla="*/ 131 h 135"/>
                    <a:gd name="T32" fmla="*/ 167 w 168"/>
                    <a:gd name="T33" fmla="*/ 13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8" h="135">
                      <a:moveTo>
                        <a:pt x="19" y="7"/>
                      </a:moveTo>
                      <a:lnTo>
                        <a:pt x="160" y="128"/>
                      </a:lnTo>
                      <a:cubicBezTo>
                        <a:pt x="158" y="128"/>
                        <a:pt x="156" y="127"/>
                        <a:pt x="155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2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8" y="0"/>
                        <a:pt x="8" y="1"/>
                        <a:pt x="10" y="1"/>
                      </a:cubicBezTo>
                      <a:cubicBezTo>
                        <a:pt x="11" y="1"/>
                        <a:pt x="13" y="3"/>
                        <a:pt x="15" y="3"/>
                      </a:cubicBezTo>
                      <a:lnTo>
                        <a:pt x="19" y="7"/>
                      </a:lnTo>
                      <a:close/>
                      <a:moveTo>
                        <a:pt x="163" y="131"/>
                      </a:moveTo>
                      <a:lnTo>
                        <a:pt x="160" y="128"/>
                      </a:lnTo>
                      <a:cubicBezTo>
                        <a:pt x="160" y="128"/>
                        <a:pt x="161" y="128"/>
                        <a:pt x="161" y="129"/>
                      </a:cubicBezTo>
                      <a:lnTo>
                        <a:pt x="163" y="131"/>
                      </a:lnTo>
                      <a:close/>
                      <a:moveTo>
                        <a:pt x="167" y="134"/>
                      </a:moveTo>
                      <a:lnTo>
                        <a:pt x="163" y="131"/>
                      </a:lnTo>
                      <a:cubicBezTo>
                        <a:pt x="165" y="132"/>
                        <a:pt x="166" y="133"/>
                        <a:pt x="167" y="13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" name="Freeform 79"/>
                <p:cNvSpPr>
                  <a:spLocks noChangeArrowheads="1"/>
                </p:cNvSpPr>
                <p:nvPr/>
              </p:nvSpPr>
              <p:spPr bwMode="auto">
                <a:xfrm>
                  <a:off x="863" y="2269"/>
                  <a:ext cx="37" cy="29"/>
                </a:xfrm>
                <a:custGeom>
                  <a:avLst/>
                  <a:gdLst>
                    <a:gd name="T0" fmla="*/ 146 w 166"/>
                    <a:gd name="T1" fmla="*/ 5 h 133"/>
                    <a:gd name="T2" fmla="*/ 151 w 166"/>
                    <a:gd name="T3" fmla="*/ 3 h 133"/>
                    <a:gd name="T4" fmla="*/ 155 w 166"/>
                    <a:gd name="T5" fmla="*/ 1 h 133"/>
                    <a:gd name="T6" fmla="*/ 159 w 166"/>
                    <a:gd name="T7" fmla="*/ 0 h 133"/>
                    <a:gd name="T8" fmla="*/ 165 w 166"/>
                    <a:gd name="T9" fmla="*/ 0 h 133"/>
                    <a:gd name="T10" fmla="*/ 24 w 166"/>
                    <a:gd name="T11" fmla="*/ 125 h 133"/>
                    <a:gd name="T12" fmla="*/ 17 w 166"/>
                    <a:gd name="T13" fmla="*/ 125 h 133"/>
                    <a:gd name="T14" fmla="*/ 9 w 166"/>
                    <a:gd name="T15" fmla="*/ 126 h 133"/>
                    <a:gd name="T16" fmla="*/ 4 w 166"/>
                    <a:gd name="T17" fmla="*/ 128 h 133"/>
                    <a:gd name="T18" fmla="*/ 146 w 166"/>
                    <a:gd name="T19" fmla="*/ 5 h 133"/>
                    <a:gd name="T20" fmla="*/ 3 w 166"/>
                    <a:gd name="T21" fmla="*/ 129 h 133"/>
                    <a:gd name="T22" fmla="*/ 4 w 166"/>
                    <a:gd name="T23" fmla="*/ 128 h 133"/>
                    <a:gd name="T24" fmla="*/ 0 w 166"/>
                    <a:gd name="T25" fmla="*/ 132 h 133"/>
                    <a:gd name="T26" fmla="*/ 3 w 166"/>
                    <a:gd name="T27" fmla="*/ 129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133">
                      <a:moveTo>
                        <a:pt x="146" y="5"/>
                      </a:moveTo>
                      <a:cubicBezTo>
                        <a:pt x="148" y="4"/>
                        <a:pt x="149" y="4"/>
                        <a:pt x="151" y="3"/>
                      </a:cubicBezTo>
                      <a:cubicBezTo>
                        <a:pt x="152" y="1"/>
                        <a:pt x="153" y="1"/>
                        <a:pt x="155" y="1"/>
                      </a:cubicBezTo>
                      <a:cubicBezTo>
                        <a:pt x="156" y="1"/>
                        <a:pt x="158" y="0"/>
                        <a:pt x="159" y="0"/>
                      </a:cubicBezTo>
                      <a:lnTo>
                        <a:pt x="165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2" y="126"/>
                        <a:pt x="9" y="126"/>
                      </a:cubicBezTo>
                      <a:cubicBezTo>
                        <a:pt x="8" y="127"/>
                        <a:pt x="6" y="127"/>
                        <a:pt x="4" y="128"/>
                      </a:cubicBezTo>
                      <a:lnTo>
                        <a:pt x="146" y="5"/>
                      </a:lnTo>
                      <a:close/>
                      <a:moveTo>
                        <a:pt x="3" y="129"/>
                      </a:moveTo>
                      <a:cubicBezTo>
                        <a:pt x="3" y="128"/>
                        <a:pt x="3" y="128"/>
                        <a:pt x="4" y="128"/>
                      </a:cubicBezTo>
                      <a:lnTo>
                        <a:pt x="0" y="132"/>
                      </a:lnTo>
                      <a:cubicBezTo>
                        <a:pt x="1" y="130"/>
                        <a:pt x="3" y="129"/>
                        <a:pt x="3" y="129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" name="Freeform 80"/>
                <p:cNvSpPr>
                  <a:spLocks noChangeArrowheads="1"/>
                </p:cNvSpPr>
                <p:nvPr/>
              </p:nvSpPr>
              <p:spPr bwMode="auto">
                <a:xfrm>
                  <a:off x="868" y="2267"/>
                  <a:ext cx="250" cy="32"/>
                </a:xfrm>
                <a:custGeom>
                  <a:avLst/>
                  <a:gdLst>
                    <a:gd name="T0" fmla="*/ 0 w 1106"/>
                    <a:gd name="T1" fmla="*/ 146 h 147"/>
                    <a:gd name="T2" fmla="*/ 141 w 1106"/>
                    <a:gd name="T3" fmla="*/ 0 h 147"/>
                    <a:gd name="T4" fmla="*/ 964 w 1106"/>
                    <a:gd name="T5" fmla="*/ 0 h 147"/>
                    <a:gd name="T6" fmla="*/ 1105 w 1106"/>
                    <a:gd name="T7" fmla="*/ 146 h 147"/>
                    <a:gd name="T8" fmla="*/ 0 w 1106"/>
                    <a:gd name="T9" fmla="*/ 146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47">
                      <a:moveTo>
                        <a:pt x="0" y="146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46"/>
                      </a:lnTo>
                      <a:lnTo>
                        <a:pt x="0" y="14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" name="Freeform 81"/>
                <p:cNvSpPr>
                  <a:spLocks noChangeArrowheads="1"/>
                </p:cNvSpPr>
                <p:nvPr/>
              </p:nvSpPr>
              <p:spPr bwMode="auto">
                <a:xfrm>
                  <a:off x="980" y="2309"/>
                  <a:ext cx="26" cy="26"/>
                </a:xfrm>
                <a:custGeom>
                  <a:avLst/>
                  <a:gdLst>
                    <a:gd name="T0" fmla="*/ 117 w 118"/>
                    <a:gd name="T1" fmla="*/ 58 h 117"/>
                    <a:gd name="T2" fmla="*/ 109 w 118"/>
                    <a:gd name="T3" fmla="*/ 87 h 117"/>
                    <a:gd name="T4" fmla="*/ 88 w 118"/>
                    <a:gd name="T5" fmla="*/ 108 h 117"/>
                    <a:gd name="T6" fmla="*/ 59 w 118"/>
                    <a:gd name="T7" fmla="*/ 116 h 117"/>
                    <a:gd name="T8" fmla="*/ 29 w 118"/>
                    <a:gd name="T9" fmla="*/ 108 h 117"/>
                    <a:gd name="T10" fmla="*/ 8 w 118"/>
                    <a:gd name="T11" fmla="*/ 87 h 117"/>
                    <a:gd name="T12" fmla="*/ 0 w 118"/>
                    <a:gd name="T13" fmla="*/ 58 h 117"/>
                    <a:gd name="T14" fmla="*/ 8 w 118"/>
                    <a:gd name="T15" fmla="*/ 29 h 117"/>
                    <a:gd name="T16" fmla="*/ 29 w 118"/>
                    <a:gd name="T17" fmla="*/ 7 h 117"/>
                    <a:gd name="T18" fmla="*/ 59 w 118"/>
                    <a:gd name="T19" fmla="*/ 0 h 117"/>
                    <a:gd name="T20" fmla="*/ 88 w 118"/>
                    <a:gd name="T21" fmla="*/ 7 h 117"/>
                    <a:gd name="T22" fmla="*/ 109 w 118"/>
                    <a:gd name="T23" fmla="*/ 29 h 117"/>
                    <a:gd name="T24" fmla="*/ 117 w 118"/>
                    <a:gd name="T25" fmla="*/ 5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7">
                      <a:moveTo>
                        <a:pt x="117" y="58"/>
                      </a:moveTo>
                      <a:cubicBezTo>
                        <a:pt x="117" y="69"/>
                        <a:pt x="114" y="78"/>
                        <a:pt x="109" y="87"/>
                      </a:cubicBezTo>
                      <a:cubicBezTo>
                        <a:pt x="104" y="96"/>
                        <a:pt x="97" y="102"/>
                        <a:pt x="88" y="108"/>
                      </a:cubicBezTo>
                      <a:cubicBezTo>
                        <a:pt x="78" y="113"/>
                        <a:pt x="69" y="116"/>
                        <a:pt x="59" y="116"/>
                      </a:cubicBezTo>
                      <a:cubicBezTo>
                        <a:pt x="48" y="116"/>
                        <a:pt x="38" y="113"/>
                        <a:pt x="29" y="108"/>
                      </a:cubicBezTo>
                      <a:cubicBezTo>
                        <a:pt x="19" y="102"/>
                        <a:pt x="13" y="96"/>
                        <a:pt x="8" y="87"/>
                      </a:cubicBezTo>
                      <a:cubicBezTo>
                        <a:pt x="3" y="78"/>
                        <a:pt x="0" y="69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3" y="19"/>
                        <a:pt x="19" y="12"/>
                        <a:pt x="29" y="7"/>
                      </a:cubicBezTo>
                      <a:cubicBezTo>
                        <a:pt x="38" y="1"/>
                        <a:pt x="48" y="0"/>
                        <a:pt x="59" y="0"/>
                      </a:cubicBezTo>
                      <a:cubicBezTo>
                        <a:pt x="69" y="0"/>
                        <a:pt x="78" y="1"/>
                        <a:pt x="88" y="7"/>
                      </a:cubicBezTo>
                      <a:cubicBezTo>
                        <a:pt x="97" y="12"/>
                        <a:pt x="104" y="19"/>
                        <a:pt x="109" y="29"/>
                      </a:cubicBezTo>
                      <a:cubicBezTo>
                        <a:pt x="114" y="38"/>
                        <a:pt x="117" y="47"/>
                        <a:pt x="117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" name="Line 73"/>
                <p:cNvSpPr>
                  <a:spLocks noChangeShapeType="1"/>
                </p:cNvSpPr>
                <p:nvPr/>
              </p:nvSpPr>
              <p:spPr bwMode="auto">
                <a:xfrm>
                  <a:off x="876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4" name="Line 74"/>
                <p:cNvSpPr>
                  <a:spLocks noChangeShapeType="1"/>
                </p:cNvSpPr>
                <p:nvPr/>
              </p:nvSpPr>
              <p:spPr bwMode="auto">
                <a:xfrm>
                  <a:off x="896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5" name="Line 75"/>
                <p:cNvSpPr>
                  <a:spLocks noChangeShapeType="1"/>
                </p:cNvSpPr>
                <p:nvPr/>
              </p:nvSpPr>
              <p:spPr bwMode="auto">
                <a:xfrm>
                  <a:off x="909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6" name="Line 76"/>
                <p:cNvSpPr>
                  <a:spLocks noChangeShapeType="1"/>
                </p:cNvSpPr>
                <p:nvPr/>
              </p:nvSpPr>
              <p:spPr bwMode="auto">
                <a:xfrm>
                  <a:off x="926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7" name="Line 77"/>
                <p:cNvSpPr>
                  <a:spLocks noChangeShapeType="1"/>
                </p:cNvSpPr>
                <p:nvPr/>
              </p:nvSpPr>
              <p:spPr bwMode="auto">
                <a:xfrm>
                  <a:off x="945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8" name="Line 78"/>
                <p:cNvSpPr>
                  <a:spLocks noChangeShapeType="1"/>
                </p:cNvSpPr>
                <p:nvPr/>
              </p:nvSpPr>
              <p:spPr bwMode="auto">
                <a:xfrm>
                  <a:off x="962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9" name="Line 79"/>
                <p:cNvSpPr>
                  <a:spLocks noChangeShapeType="1"/>
                </p:cNvSpPr>
                <p:nvPr/>
              </p:nvSpPr>
              <p:spPr bwMode="auto">
                <a:xfrm>
                  <a:off x="1025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0" name="Line 80"/>
                <p:cNvSpPr>
                  <a:spLocks noChangeShapeType="1"/>
                </p:cNvSpPr>
                <p:nvPr/>
              </p:nvSpPr>
              <p:spPr bwMode="auto">
                <a:xfrm>
                  <a:off x="1041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1" name="Line 81"/>
                <p:cNvSpPr>
                  <a:spLocks noChangeShapeType="1"/>
                </p:cNvSpPr>
                <p:nvPr/>
              </p:nvSpPr>
              <p:spPr bwMode="auto">
                <a:xfrm>
                  <a:off x="1058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2" name="Line 82"/>
                <p:cNvSpPr>
                  <a:spLocks noChangeShapeType="1"/>
                </p:cNvSpPr>
                <p:nvPr/>
              </p:nvSpPr>
              <p:spPr bwMode="auto">
                <a:xfrm>
                  <a:off x="1078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3" name="Line 83"/>
                <p:cNvSpPr>
                  <a:spLocks noChangeShapeType="1"/>
                </p:cNvSpPr>
                <p:nvPr/>
              </p:nvSpPr>
              <p:spPr bwMode="auto">
                <a:xfrm>
                  <a:off x="1094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4" name="Line 84"/>
                <p:cNvSpPr>
                  <a:spLocks noChangeShapeType="1"/>
                </p:cNvSpPr>
                <p:nvPr/>
              </p:nvSpPr>
              <p:spPr bwMode="auto">
                <a:xfrm>
                  <a:off x="1114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5" name="Freeform 94"/>
                <p:cNvSpPr>
                  <a:spLocks noChangeArrowheads="1"/>
                </p:cNvSpPr>
                <p:nvPr/>
              </p:nvSpPr>
              <p:spPr bwMode="auto">
                <a:xfrm>
                  <a:off x="859" y="2224"/>
                  <a:ext cx="267" cy="52"/>
                </a:xfrm>
                <a:custGeom>
                  <a:avLst/>
                  <a:gdLst>
                    <a:gd name="T0" fmla="*/ 1143 w 1181"/>
                    <a:gd name="T1" fmla="*/ 1 h 235"/>
                    <a:gd name="T2" fmla="*/ 1158 w 1181"/>
                    <a:gd name="T3" fmla="*/ 2 h 235"/>
                    <a:gd name="T4" fmla="*/ 1169 w 1181"/>
                    <a:gd name="T5" fmla="*/ 10 h 235"/>
                    <a:gd name="T6" fmla="*/ 1177 w 1181"/>
                    <a:gd name="T7" fmla="*/ 21 h 235"/>
                    <a:gd name="T8" fmla="*/ 1178 w 1181"/>
                    <a:gd name="T9" fmla="*/ 36 h 235"/>
                    <a:gd name="T10" fmla="*/ 1169 w 1181"/>
                    <a:gd name="T11" fmla="*/ 186 h 235"/>
                    <a:gd name="T12" fmla="*/ 1165 w 1181"/>
                    <a:gd name="T13" fmla="*/ 201 h 235"/>
                    <a:gd name="T14" fmla="*/ 1156 w 1181"/>
                    <a:gd name="T15" fmla="*/ 212 h 235"/>
                    <a:gd name="T16" fmla="*/ 1143 w 1181"/>
                    <a:gd name="T17" fmla="*/ 225 h 235"/>
                    <a:gd name="T18" fmla="*/ 1129 w 1181"/>
                    <a:gd name="T19" fmla="*/ 234 h 235"/>
                    <a:gd name="T20" fmla="*/ 49 w 1181"/>
                    <a:gd name="T21" fmla="*/ 234 h 235"/>
                    <a:gd name="T22" fmla="*/ 35 w 1181"/>
                    <a:gd name="T23" fmla="*/ 225 h 235"/>
                    <a:gd name="T24" fmla="*/ 22 w 1181"/>
                    <a:gd name="T25" fmla="*/ 215 h 235"/>
                    <a:gd name="T26" fmla="*/ 13 w 1181"/>
                    <a:gd name="T27" fmla="*/ 202 h 235"/>
                    <a:gd name="T28" fmla="*/ 9 w 1181"/>
                    <a:gd name="T29" fmla="*/ 187 h 235"/>
                    <a:gd name="T30" fmla="*/ 0 w 1181"/>
                    <a:gd name="T31" fmla="*/ 37 h 235"/>
                    <a:gd name="T32" fmla="*/ 3 w 1181"/>
                    <a:gd name="T33" fmla="*/ 23 h 235"/>
                    <a:gd name="T34" fmla="*/ 10 w 1181"/>
                    <a:gd name="T35" fmla="*/ 11 h 235"/>
                    <a:gd name="T36" fmla="*/ 22 w 1181"/>
                    <a:gd name="T37" fmla="*/ 4 h 235"/>
                    <a:gd name="T38" fmla="*/ 36 w 1181"/>
                    <a:gd name="T39" fmla="*/ 2 h 235"/>
                    <a:gd name="T40" fmla="*/ 1143 w 1181"/>
                    <a:gd name="T41" fmla="*/ 2 h 235"/>
                    <a:gd name="T42" fmla="*/ 1143 w 1181"/>
                    <a:gd name="T43" fmla="*/ 1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35">
                      <a:moveTo>
                        <a:pt x="1143" y="1"/>
                      </a:moveTo>
                      <a:cubicBezTo>
                        <a:pt x="1149" y="1"/>
                        <a:pt x="1153" y="0"/>
                        <a:pt x="1158" y="2"/>
                      </a:cubicBezTo>
                      <a:cubicBezTo>
                        <a:pt x="1162" y="3"/>
                        <a:pt x="1166" y="7"/>
                        <a:pt x="1169" y="10"/>
                      </a:cubicBezTo>
                      <a:cubicBezTo>
                        <a:pt x="1171" y="12"/>
                        <a:pt x="1175" y="16"/>
                        <a:pt x="1177" y="21"/>
                      </a:cubicBezTo>
                      <a:cubicBezTo>
                        <a:pt x="1178" y="25"/>
                        <a:pt x="1180" y="30"/>
                        <a:pt x="1178" y="36"/>
                      </a:cubicBezTo>
                      <a:lnTo>
                        <a:pt x="1169" y="186"/>
                      </a:lnTo>
                      <a:cubicBezTo>
                        <a:pt x="1169" y="192"/>
                        <a:pt x="1168" y="196"/>
                        <a:pt x="1165" y="201"/>
                      </a:cubicBezTo>
                      <a:cubicBezTo>
                        <a:pt x="1162" y="205"/>
                        <a:pt x="1159" y="209"/>
                        <a:pt x="1156" y="212"/>
                      </a:cubicBezTo>
                      <a:cubicBezTo>
                        <a:pt x="1152" y="215"/>
                        <a:pt x="1149" y="224"/>
                        <a:pt x="1143" y="225"/>
                      </a:cubicBezTo>
                      <a:cubicBezTo>
                        <a:pt x="1139" y="227"/>
                        <a:pt x="1133" y="234"/>
                        <a:pt x="1129" y="234"/>
                      </a:cubicBezTo>
                      <a:lnTo>
                        <a:pt x="49" y="234"/>
                      </a:lnTo>
                      <a:cubicBezTo>
                        <a:pt x="44" y="234"/>
                        <a:pt x="39" y="228"/>
                        <a:pt x="35" y="225"/>
                      </a:cubicBezTo>
                      <a:cubicBezTo>
                        <a:pt x="31" y="224"/>
                        <a:pt x="26" y="218"/>
                        <a:pt x="22" y="215"/>
                      </a:cubicBezTo>
                      <a:cubicBezTo>
                        <a:pt x="17" y="212"/>
                        <a:pt x="14" y="206"/>
                        <a:pt x="13" y="202"/>
                      </a:cubicBezTo>
                      <a:cubicBezTo>
                        <a:pt x="10" y="198"/>
                        <a:pt x="10" y="192"/>
                        <a:pt x="9" y="187"/>
                      </a:cubicBezTo>
                      <a:lnTo>
                        <a:pt x="0" y="37"/>
                      </a:lnTo>
                      <a:cubicBezTo>
                        <a:pt x="0" y="31"/>
                        <a:pt x="0" y="27"/>
                        <a:pt x="3" y="23"/>
                      </a:cubicBezTo>
                      <a:cubicBezTo>
                        <a:pt x="4" y="18"/>
                        <a:pt x="7" y="14"/>
                        <a:pt x="10" y="11"/>
                      </a:cubicBezTo>
                      <a:cubicBezTo>
                        <a:pt x="13" y="8"/>
                        <a:pt x="17" y="7"/>
                        <a:pt x="22" y="4"/>
                      </a:cubicBezTo>
                      <a:cubicBezTo>
                        <a:pt x="26" y="2"/>
                        <a:pt x="32" y="2"/>
                        <a:pt x="36" y="2"/>
                      </a:cubicBezTo>
                      <a:lnTo>
                        <a:pt x="1143" y="2"/>
                      </a:lnTo>
                      <a:lnTo>
                        <a:pt x="1143" y="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6" name="Freeform 95"/>
                <p:cNvSpPr>
                  <a:spLocks noChangeArrowheads="1"/>
                </p:cNvSpPr>
                <p:nvPr/>
              </p:nvSpPr>
              <p:spPr bwMode="auto">
                <a:xfrm>
                  <a:off x="1086" y="2195"/>
                  <a:ext cx="37" cy="30"/>
                </a:xfrm>
                <a:custGeom>
                  <a:avLst/>
                  <a:gdLst>
                    <a:gd name="T0" fmla="*/ 19 w 168"/>
                    <a:gd name="T1" fmla="*/ 8 h 136"/>
                    <a:gd name="T2" fmla="*/ 160 w 168"/>
                    <a:gd name="T3" fmla="*/ 129 h 136"/>
                    <a:gd name="T4" fmla="*/ 155 w 168"/>
                    <a:gd name="T5" fmla="*/ 127 h 136"/>
                    <a:gd name="T6" fmla="*/ 149 w 168"/>
                    <a:gd name="T7" fmla="*/ 126 h 136"/>
                    <a:gd name="T8" fmla="*/ 142 w 168"/>
                    <a:gd name="T9" fmla="*/ 126 h 136"/>
                    <a:gd name="T10" fmla="*/ 0 w 168"/>
                    <a:gd name="T11" fmla="*/ 0 h 136"/>
                    <a:gd name="T12" fmla="*/ 6 w 168"/>
                    <a:gd name="T13" fmla="*/ 0 h 136"/>
                    <a:gd name="T14" fmla="*/ 10 w 168"/>
                    <a:gd name="T15" fmla="*/ 2 h 136"/>
                    <a:gd name="T16" fmla="*/ 15 w 168"/>
                    <a:gd name="T17" fmla="*/ 3 h 136"/>
                    <a:gd name="T18" fmla="*/ 19 w 168"/>
                    <a:gd name="T19" fmla="*/ 8 h 136"/>
                    <a:gd name="T20" fmla="*/ 163 w 168"/>
                    <a:gd name="T21" fmla="*/ 132 h 136"/>
                    <a:gd name="T22" fmla="*/ 160 w 168"/>
                    <a:gd name="T23" fmla="*/ 129 h 136"/>
                    <a:gd name="T24" fmla="*/ 161 w 168"/>
                    <a:gd name="T25" fmla="*/ 130 h 136"/>
                    <a:gd name="T26" fmla="*/ 163 w 168"/>
                    <a:gd name="T27" fmla="*/ 132 h 136"/>
                    <a:gd name="T28" fmla="*/ 167 w 168"/>
                    <a:gd name="T29" fmla="*/ 135 h 136"/>
                    <a:gd name="T30" fmla="*/ 163 w 168"/>
                    <a:gd name="T31" fmla="*/ 132 h 136"/>
                    <a:gd name="T32" fmla="*/ 167 w 168"/>
                    <a:gd name="T33" fmla="*/ 135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8" h="136">
                      <a:moveTo>
                        <a:pt x="19" y="8"/>
                      </a:moveTo>
                      <a:lnTo>
                        <a:pt x="160" y="129"/>
                      </a:lnTo>
                      <a:cubicBezTo>
                        <a:pt x="158" y="128"/>
                        <a:pt x="156" y="128"/>
                        <a:pt x="155" y="127"/>
                      </a:cubicBezTo>
                      <a:cubicBezTo>
                        <a:pt x="153" y="125"/>
                        <a:pt x="150" y="126"/>
                        <a:pt x="149" y="126"/>
                      </a:cubicBezTo>
                      <a:lnTo>
                        <a:pt x="142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8" y="2"/>
                        <a:pt x="10" y="2"/>
                      </a:cubicBezTo>
                      <a:cubicBezTo>
                        <a:pt x="11" y="2"/>
                        <a:pt x="13" y="3"/>
                        <a:pt x="15" y="3"/>
                      </a:cubicBezTo>
                      <a:cubicBezTo>
                        <a:pt x="18" y="5"/>
                        <a:pt x="19" y="6"/>
                        <a:pt x="19" y="8"/>
                      </a:cubicBezTo>
                      <a:close/>
                      <a:moveTo>
                        <a:pt x="163" y="132"/>
                      </a:moveTo>
                      <a:lnTo>
                        <a:pt x="160" y="129"/>
                      </a:lnTo>
                      <a:cubicBezTo>
                        <a:pt x="160" y="129"/>
                        <a:pt x="161" y="129"/>
                        <a:pt x="161" y="130"/>
                      </a:cubicBezTo>
                      <a:lnTo>
                        <a:pt x="163" y="132"/>
                      </a:lnTo>
                      <a:close/>
                      <a:moveTo>
                        <a:pt x="167" y="135"/>
                      </a:moveTo>
                      <a:lnTo>
                        <a:pt x="163" y="132"/>
                      </a:lnTo>
                      <a:cubicBezTo>
                        <a:pt x="165" y="133"/>
                        <a:pt x="166" y="134"/>
                        <a:pt x="167" y="135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7" name="Freeform 96"/>
                <p:cNvSpPr>
                  <a:spLocks noChangeArrowheads="1"/>
                </p:cNvSpPr>
                <p:nvPr/>
              </p:nvSpPr>
              <p:spPr bwMode="auto">
                <a:xfrm>
                  <a:off x="862" y="2195"/>
                  <a:ext cx="37" cy="29"/>
                </a:xfrm>
                <a:custGeom>
                  <a:avLst/>
                  <a:gdLst>
                    <a:gd name="T0" fmla="*/ 0 w 167"/>
                    <a:gd name="T1" fmla="*/ 133 h 134"/>
                    <a:gd name="T2" fmla="*/ 1 w 167"/>
                    <a:gd name="T3" fmla="*/ 132 h 134"/>
                    <a:gd name="T4" fmla="*/ 0 w 167"/>
                    <a:gd name="T5" fmla="*/ 133 h 134"/>
                    <a:gd name="T6" fmla="*/ 147 w 167"/>
                    <a:gd name="T7" fmla="*/ 6 h 134"/>
                    <a:gd name="T8" fmla="*/ 152 w 167"/>
                    <a:gd name="T9" fmla="*/ 3 h 134"/>
                    <a:gd name="T10" fmla="*/ 156 w 167"/>
                    <a:gd name="T11" fmla="*/ 1 h 134"/>
                    <a:gd name="T12" fmla="*/ 160 w 167"/>
                    <a:gd name="T13" fmla="*/ 0 h 134"/>
                    <a:gd name="T14" fmla="*/ 166 w 167"/>
                    <a:gd name="T15" fmla="*/ 0 h 134"/>
                    <a:gd name="T16" fmla="*/ 25 w 167"/>
                    <a:gd name="T17" fmla="*/ 125 h 134"/>
                    <a:gd name="T18" fmla="*/ 18 w 167"/>
                    <a:gd name="T19" fmla="*/ 125 h 134"/>
                    <a:gd name="T20" fmla="*/ 10 w 167"/>
                    <a:gd name="T21" fmla="*/ 127 h 134"/>
                    <a:gd name="T22" fmla="*/ 4 w 167"/>
                    <a:gd name="T23" fmla="*/ 130 h 134"/>
                    <a:gd name="T24" fmla="*/ 1 w 167"/>
                    <a:gd name="T25" fmla="*/ 131 h 134"/>
                    <a:gd name="T26" fmla="*/ 147 w 167"/>
                    <a:gd name="T27" fmla="*/ 6 h 134"/>
                    <a:gd name="T28" fmla="*/ 1 w 167"/>
                    <a:gd name="T29" fmla="*/ 132 h 134"/>
                    <a:gd name="T30" fmla="*/ 1 w 167"/>
                    <a:gd name="T31" fmla="*/ 131 h 134"/>
                    <a:gd name="T32" fmla="*/ 1 w 167"/>
                    <a:gd name="T33" fmla="*/ 13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7" h="134">
                      <a:moveTo>
                        <a:pt x="0" y="133"/>
                      </a:moveTo>
                      <a:cubicBezTo>
                        <a:pt x="0" y="132"/>
                        <a:pt x="1" y="132"/>
                        <a:pt x="1" y="132"/>
                      </a:cubicBezTo>
                      <a:lnTo>
                        <a:pt x="0" y="133"/>
                      </a:lnTo>
                      <a:close/>
                      <a:moveTo>
                        <a:pt x="147" y="6"/>
                      </a:moveTo>
                      <a:cubicBezTo>
                        <a:pt x="149" y="4"/>
                        <a:pt x="150" y="4"/>
                        <a:pt x="152" y="3"/>
                      </a:cubicBezTo>
                      <a:cubicBezTo>
                        <a:pt x="153" y="1"/>
                        <a:pt x="154" y="1"/>
                        <a:pt x="156" y="1"/>
                      </a:cubicBezTo>
                      <a:cubicBezTo>
                        <a:pt x="157" y="1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5" y="125"/>
                      </a:lnTo>
                      <a:lnTo>
                        <a:pt x="18" y="125"/>
                      </a:lnTo>
                      <a:cubicBezTo>
                        <a:pt x="15" y="125"/>
                        <a:pt x="13" y="127"/>
                        <a:pt x="10" y="127"/>
                      </a:cubicBezTo>
                      <a:cubicBezTo>
                        <a:pt x="9" y="128"/>
                        <a:pt x="6" y="128"/>
                        <a:pt x="4" y="130"/>
                      </a:cubicBezTo>
                      <a:cubicBezTo>
                        <a:pt x="4" y="130"/>
                        <a:pt x="3" y="130"/>
                        <a:pt x="1" y="131"/>
                      </a:cubicBezTo>
                      <a:lnTo>
                        <a:pt x="147" y="6"/>
                      </a:lnTo>
                      <a:close/>
                      <a:moveTo>
                        <a:pt x="1" y="132"/>
                      </a:moveTo>
                      <a:cubicBezTo>
                        <a:pt x="1" y="131"/>
                        <a:pt x="1" y="131"/>
                        <a:pt x="1" y="131"/>
                      </a:cubicBezTo>
                      <a:lnTo>
                        <a:pt x="1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8" name="Freeform 97"/>
                <p:cNvSpPr>
                  <a:spLocks noChangeArrowheads="1"/>
                </p:cNvSpPr>
                <p:nvPr/>
              </p:nvSpPr>
              <p:spPr bwMode="auto">
                <a:xfrm>
                  <a:off x="868" y="2198"/>
                  <a:ext cx="250" cy="26"/>
                </a:xfrm>
                <a:custGeom>
                  <a:avLst/>
                  <a:gdLst>
                    <a:gd name="T0" fmla="*/ 0 w 1106"/>
                    <a:gd name="T1" fmla="*/ 117 h 118"/>
                    <a:gd name="T2" fmla="*/ 141 w 1106"/>
                    <a:gd name="T3" fmla="*/ 0 h 118"/>
                    <a:gd name="T4" fmla="*/ 964 w 1106"/>
                    <a:gd name="T5" fmla="*/ 0 h 118"/>
                    <a:gd name="T6" fmla="*/ 1105 w 1106"/>
                    <a:gd name="T7" fmla="*/ 117 h 118"/>
                    <a:gd name="T8" fmla="*/ 0 w 1106"/>
                    <a:gd name="T9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18">
                      <a:moveTo>
                        <a:pt x="0" y="117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17"/>
                      </a:lnTo>
                      <a:lnTo>
                        <a:pt x="0" y="117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9" name="Freeform 98"/>
                <p:cNvSpPr>
                  <a:spLocks noChangeArrowheads="1"/>
                </p:cNvSpPr>
                <p:nvPr/>
              </p:nvSpPr>
              <p:spPr bwMode="auto">
                <a:xfrm>
                  <a:off x="980" y="2236"/>
                  <a:ext cx="26" cy="26"/>
                </a:xfrm>
                <a:custGeom>
                  <a:avLst/>
                  <a:gdLst>
                    <a:gd name="T0" fmla="*/ 117 w 118"/>
                    <a:gd name="T1" fmla="*/ 58 h 117"/>
                    <a:gd name="T2" fmla="*/ 109 w 118"/>
                    <a:gd name="T3" fmla="*/ 87 h 117"/>
                    <a:gd name="T4" fmla="*/ 88 w 118"/>
                    <a:gd name="T5" fmla="*/ 109 h 117"/>
                    <a:gd name="T6" fmla="*/ 59 w 118"/>
                    <a:gd name="T7" fmla="*/ 116 h 117"/>
                    <a:gd name="T8" fmla="*/ 29 w 118"/>
                    <a:gd name="T9" fmla="*/ 109 h 117"/>
                    <a:gd name="T10" fmla="*/ 8 w 118"/>
                    <a:gd name="T11" fmla="*/ 87 h 117"/>
                    <a:gd name="T12" fmla="*/ 0 w 118"/>
                    <a:gd name="T13" fmla="*/ 58 h 117"/>
                    <a:gd name="T14" fmla="*/ 8 w 118"/>
                    <a:gd name="T15" fmla="*/ 29 h 117"/>
                    <a:gd name="T16" fmla="*/ 29 w 118"/>
                    <a:gd name="T17" fmla="*/ 8 h 117"/>
                    <a:gd name="T18" fmla="*/ 59 w 118"/>
                    <a:gd name="T19" fmla="*/ 0 h 117"/>
                    <a:gd name="T20" fmla="*/ 88 w 118"/>
                    <a:gd name="T21" fmla="*/ 8 h 117"/>
                    <a:gd name="T22" fmla="*/ 109 w 118"/>
                    <a:gd name="T23" fmla="*/ 29 h 117"/>
                    <a:gd name="T24" fmla="*/ 117 w 118"/>
                    <a:gd name="T25" fmla="*/ 5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7">
                      <a:moveTo>
                        <a:pt x="117" y="58"/>
                      </a:moveTo>
                      <a:cubicBezTo>
                        <a:pt x="117" y="69"/>
                        <a:pt x="114" y="77"/>
                        <a:pt x="109" y="87"/>
                      </a:cubicBezTo>
                      <a:cubicBezTo>
                        <a:pt x="104" y="96"/>
                        <a:pt x="97" y="103"/>
                        <a:pt x="88" y="109"/>
                      </a:cubicBezTo>
                      <a:cubicBezTo>
                        <a:pt x="78" y="114"/>
                        <a:pt x="69" y="116"/>
                        <a:pt x="59" y="116"/>
                      </a:cubicBezTo>
                      <a:cubicBezTo>
                        <a:pt x="48" y="116"/>
                        <a:pt x="38" y="114"/>
                        <a:pt x="29" y="109"/>
                      </a:cubicBezTo>
                      <a:cubicBezTo>
                        <a:pt x="19" y="103"/>
                        <a:pt x="13" y="96"/>
                        <a:pt x="8" y="87"/>
                      </a:cubicBezTo>
                      <a:cubicBezTo>
                        <a:pt x="3" y="77"/>
                        <a:pt x="0" y="69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3" y="20"/>
                        <a:pt x="19" y="13"/>
                        <a:pt x="29" y="8"/>
                      </a:cubicBezTo>
                      <a:cubicBezTo>
                        <a:pt x="38" y="2"/>
                        <a:pt x="48" y="0"/>
                        <a:pt x="59" y="0"/>
                      </a:cubicBezTo>
                      <a:cubicBezTo>
                        <a:pt x="69" y="0"/>
                        <a:pt x="78" y="2"/>
                        <a:pt x="88" y="8"/>
                      </a:cubicBezTo>
                      <a:cubicBezTo>
                        <a:pt x="97" y="13"/>
                        <a:pt x="104" y="20"/>
                        <a:pt x="109" y="29"/>
                      </a:cubicBezTo>
                      <a:cubicBezTo>
                        <a:pt x="114" y="38"/>
                        <a:pt x="117" y="47"/>
                        <a:pt x="117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0" name="Line 90"/>
                <p:cNvSpPr>
                  <a:spLocks noChangeShapeType="1"/>
                </p:cNvSpPr>
                <p:nvPr/>
              </p:nvSpPr>
              <p:spPr bwMode="auto">
                <a:xfrm>
                  <a:off x="876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1" name="Line 91"/>
                <p:cNvSpPr>
                  <a:spLocks noChangeShapeType="1"/>
                </p:cNvSpPr>
                <p:nvPr/>
              </p:nvSpPr>
              <p:spPr bwMode="auto">
                <a:xfrm>
                  <a:off x="896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2" name="Line 92"/>
                <p:cNvSpPr>
                  <a:spLocks noChangeShapeType="1"/>
                </p:cNvSpPr>
                <p:nvPr/>
              </p:nvSpPr>
              <p:spPr bwMode="auto">
                <a:xfrm>
                  <a:off x="909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3" name="Line 93"/>
                <p:cNvSpPr>
                  <a:spLocks noChangeShapeType="1"/>
                </p:cNvSpPr>
                <p:nvPr/>
              </p:nvSpPr>
              <p:spPr bwMode="auto">
                <a:xfrm>
                  <a:off x="926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4" name="Line 94"/>
                <p:cNvSpPr>
                  <a:spLocks noChangeShapeType="1"/>
                </p:cNvSpPr>
                <p:nvPr/>
              </p:nvSpPr>
              <p:spPr bwMode="auto">
                <a:xfrm>
                  <a:off x="945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5" name="Line 95"/>
                <p:cNvSpPr>
                  <a:spLocks noChangeShapeType="1"/>
                </p:cNvSpPr>
                <p:nvPr/>
              </p:nvSpPr>
              <p:spPr bwMode="auto">
                <a:xfrm>
                  <a:off x="962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6" name="Line 96"/>
                <p:cNvSpPr>
                  <a:spLocks noChangeShapeType="1"/>
                </p:cNvSpPr>
                <p:nvPr/>
              </p:nvSpPr>
              <p:spPr bwMode="auto">
                <a:xfrm>
                  <a:off x="1025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Line 97"/>
                <p:cNvSpPr>
                  <a:spLocks noChangeShapeType="1"/>
                </p:cNvSpPr>
                <p:nvPr/>
              </p:nvSpPr>
              <p:spPr bwMode="auto">
                <a:xfrm>
                  <a:off x="1041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Line 98"/>
                <p:cNvSpPr>
                  <a:spLocks noChangeShapeType="1"/>
                </p:cNvSpPr>
                <p:nvPr/>
              </p:nvSpPr>
              <p:spPr bwMode="auto">
                <a:xfrm>
                  <a:off x="1058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9" name="Line 99"/>
                <p:cNvSpPr>
                  <a:spLocks noChangeShapeType="1"/>
                </p:cNvSpPr>
                <p:nvPr/>
              </p:nvSpPr>
              <p:spPr bwMode="auto">
                <a:xfrm>
                  <a:off x="1078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0" name="Line 100"/>
                <p:cNvSpPr>
                  <a:spLocks noChangeShapeType="1"/>
                </p:cNvSpPr>
                <p:nvPr/>
              </p:nvSpPr>
              <p:spPr bwMode="auto">
                <a:xfrm>
                  <a:off x="1094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1" name="Line 101"/>
                <p:cNvSpPr>
                  <a:spLocks noChangeShapeType="1"/>
                </p:cNvSpPr>
                <p:nvPr/>
              </p:nvSpPr>
              <p:spPr bwMode="auto">
                <a:xfrm>
                  <a:off x="1114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2" name="Freeform 111"/>
                <p:cNvSpPr>
                  <a:spLocks noChangeArrowheads="1"/>
                </p:cNvSpPr>
                <p:nvPr/>
              </p:nvSpPr>
              <p:spPr bwMode="auto">
                <a:xfrm>
                  <a:off x="859" y="2157"/>
                  <a:ext cx="267" cy="48"/>
                </a:xfrm>
                <a:custGeom>
                  <a:avLst/>
                  <a:gdLst>
                    <a:gd name="T0" fmla="*/ 1143 w 1181"/>
                    <a:gd name="T1" fmla="*/ 3 h 216"/>
                    <a:gd name="T2" fmla="*/ 1158 w 1181"/>
                    <a:gd name="T3" fmla="*/ 2 h 216"/>
                    <a:gd name="T4" fmla="*/ 1169 w 1181"/>
                    <a:gd name="T5" fmla="*/ 8 h 216"/>
                    <a:gd name="T6" fmla="*/ 1177 w 1181"/>
                    <a:gd name="T7" fmla="*/ 19 h 216"/>
                    <a:gd name="T8" fmla="*/ 1178 w 1181"/>
                    <a:gd name="T9" fmla="*/ 34 h 216"/>
                    <a:gd name="T10" fmla="*/ 1169 w 1181"/>
                    <a:gd name="T11" fmla="*/ 184 h 216"/>
                    <a:gd name="T12" fmla="*/ 1165 w 1181"/>
                    <a:gd name="T13" fmla="*/ 199 h 216"/>
                    <a:gd name="T14" fmla="*/ 1156 w 1181"/>
                    <a:gd name="T15" fmla="*/ 210 h 216"/>
                    <a:gd name="T16" fmla="*/ 1143 w 1181"/>
                    <a:gd name="T17" fmla="*/ 212 h 216"/>
                    <a:gd name="T18" fmla="*/ 1129 w 1181"/>
                    <a:gd name="T19" fmla="*/ 209 h 216"/>
                    <a:gd name="T20" fmla="*/ 49 w 1181"/>
                    <a:gd name="T21" fmla="*/ 209 h 216"/>
                    <a:gd name="T22" fmla="*/ 35 w 1181"/>
                    <a:gd name="T23" fmla="*/ 212 h 216"/>
                    <a:gd name="T24" fmla="*/ 22 w 1181"/>
                    <a:gd name="T25" fmla="*/ 207 h 216"/>
                    <a:gd name="T26" fmla="*/ 13 w 1181"/>
                    <a:gd name="T27" fmla="*/ 197 h 216"/>
                    <a:gd name="T28" fmla="*/ 9 w 1181"/>
                    <a:gd name="T29" fmla="*/ 184 h 216"/>
                    <a:gd name="T30" fmla="*/ 0 w 1181"/>
                    <a:gd name="T31" fmla="*/ 34 h 216"/>
                    <a:gd name="T32" fmla="*/ 3 w 1181"/>
                    <a:gd name="T33" fmla="*/ 19 h 216"/>
                    <a:gd name="T34" fmla="*/ 10 w 1181"/>
                    <a:gd name="T35" fmla="*/ 8 h 216"/>
                    <a:gd name="T36" fmla="*/ 22 w 1181"/>
                    <a:gd name="T37" fmla="*/ 3 h 216"/>
                    <a:gd name="T38" fmla="*/ 36 w 1181"/>
                    <a:gd name="T39" fmla="*/ 5 h 216"/>
                    <a:gd name="T40" fmla="*/ 1143 w 1181"/>
                    <a:gd name="T41" fmla="*/ 5 h 216"/>
                    <a:gd name="T42" fmla="*/ 1143 w 1181"/>
                    <a:gd name="T43" fmla="*/ 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16">
                      <a:moveTo>
                        <a:pt x="1143" y="3"/>
                      </a:moveTo>
                      <a:cubicBezTo>
                        <a:pt x="1149" y="3"/>
                        <a:pt x="1153" y="0"/>
                        <a:pt x="1158" y="2"/>
                      </a:cubicBezTo>
                      <a:cubicBezTo>
                        <a:pt x="1162" y="3"/>
                        <a:pt x="1166" y="5"/>
                        <a:pt x="1169" y="8"/>
                      </a:cubicBezTo>
                      <a:cubicBezTo>
                        <a:pt x="1171" y="10"/>
                        <a:pt x="1175" y="13"/>
                        <a:pt x="1177" y="19"/>
                      </a:cubicBezTo>
                      <a:cubicBezTo>
                        <a:pt x="1178" y="24"/>
                        <a:pt x="1180" y="28"/>
                        <a:pt x="1178" y="34"/>
                      </a:cubicBezTo>
                      <a:lnTo>
                        <a:pt x="1169" y="184"/>
                      </a:lnTo>
                      <a:cubicBezTo>
                        <a:pt x="1169" y="190"/>
                        <a:pt x="1168" y="194"/>
                        <a:pt x="1165" y="199"/>
                      </a:cubicBezTo>
                      <a:cubicBezTo>
                        <a:pt x="1162" y="203"/>
                        <a:pt x="1159" y="207"/>
                        <a:pt x="1156" y="210"/>
                      </a:cubicBezTo>
                      <a:cubicBezTo>
                        <a:pt x="1152" y="213"/>
                        <a:pt x="1149" y="210"/>
                        <a:pt x="1143" y="212"/>
                      </a:cubicBezTo>
                      <a:cubicBezTo>
                        <a:pt x="1139" y="213"/>
                        <a:pt x="1133" y="209"/>
                        <a:pt x="1129" y="209"/>
                      </a:cubicBezTo>
                      <a:lnTo>
                        <a:pt x="49" y="209"/>
                      </a:lnTo>
                      <a:cubicBezTo>
                        <a:pt x="44" y="209"/>
                        <a:pt x="39" y="215"/>
                        <a:pt x="35" y="212"/>
                      </a:cubicBezTo>
                      <a:cubicBezTo>
                        <a:pt x="31" y="210"/>
                        <a:pt x="26" y="210"/>
                        <a:pt x="22" y="207"/>
                      </a:cubicBezTo>
                      <a:cubicBezTo>
                        <a:pt x="17" y="204"/>
                        <a:pt x="14" y="201"/>
                        <a:pt x="13" y="197"/>
                      </a:cubicBezTo>
                      <a:cubicBezTo>
                        <a:pt x="10" y="193"/>
                        <a:pt x="10" y="188"/>
                        <a:pt x="9" y="184"/>
                      </a:cubicBezTo>
                      <a:lnTo>
                        <a:pt x="0" y="34"/>
                      </a:lnTo>
                      <a:cubicBezTo>
                        <a:pt x="0" y="28"/>
                        <a:pt x="0" y="24"/>
                        <a:pt x="3" y="19"/>
                      </a:cubicBezTo>
                      <a:cubicBezTo>
                        <a:pt x="4" y="15"/>
                        <a:pt x="7" y="10"/>
                        <a:pt x="10" y="8"/>
                      </a:cubicBezTo>
                      <a:cubicBezTo>
                        <a:pt x="13" y="5"/>
                        <a:pt x="17" y="6"/>
                        <a:pt x="22" y="3"/>
                      </a:cubicBezTo>
                      <a:cubicBezTo>
                        <a:pt x="26" y="2"/>
                        <a:pt x="32" y="5"/>
                        <a:pt x="36" y="5"/>
                      </a:cubicBezTo>
                      <a:lnTo>
                        <a:pt x="1143" y="5"/>
                      </a:lnTo>
                      <a:lnTo>
                        <a:pt x="1143" y="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" name="Freeform 112"/>
                <p:cNvSpPr>
                  <a:spLocks noChangeArrowheads="1"/>
                </p:cNvSpPr>
                <p:nvPr/>
              </p:nvSpPr>
              <p:spPr bwMode="auto">
                <a:xfrm>
                  <a:off x="1086" y="2128"/>
                  <a:ext cx="37" cy="30"/>
                </a:xfrm>
                <a:custGeom>
                  <a:avLst/>
                  <a:gdLst>
                    <a:gd name="T0" fmla="*/ 19 w 168"/>
                    <a:gd name="T1" fmla="*/ 7 h 135"/>
                    <a:gd name="T2" fmla="*/ 163 w 168"/>
                    <a:gd name="T3" fmla="*/ 131 h 135"/>
                    <a:gd name="T4" fmla="*/ 161 w 168"/>
                    <a:gd name="T5" fmla="*/ 130 h 135"/>
                    <a:gd name="T6" fmla="*/ 155 w 168"/>
                    <a:gd name="T7" fmla="*/ 127 h 135"/>
                    <a:gd name="T8" fmla="*/ 149 w 168"/>
                    <a:gd name="T9" fmla="*/ 125 h 135"/>
                    <a:gd name="T10" fmla="*/ 142 w 168"/>
                    <a:gd name="T11" fmla="*/ 125 h 135"/>
                    <a:gd name="T12" fmla="*/ 0 w 168"/>
                    <a:gd name="T13" fmla="*/ 0 h 135"/>
                    <a:gd name="T14" fmla="*/ 6 w 168"/>
                    <a:gd name="T15" fmla="*/ 0 h 135"/>
                    <a:gd name="T16" fmla="*/ 10 w 168"/>
                    <a:gd name="T17" fmla="*/ 1 h 135"/>
                    <a:gd name="T18" fmla="*/ 15 w 168"/>
                    <a:gd name="T19" fmla="*/ 3 h 135"/>
                    <a:gd name="T20" fmla="*/ 19 w 168"/>
                    <a:gd name="T21" fmla="*/ 7 h 135"/>
                    <a:gd name="T22" fmla="*/ 167 w 168"/>
                    <a:gd name="T23" fmla="*/ 134 h 135"/>
                    <a:gd name="T24" fmla="*/ 163 w 168"/>
                    <a:gd name="T25" fmla="*/ 131 h 135"/>
                    <a:gd name="T26" fmla="*/ 167 w 168"/>
                    <a:gd name="T27" fmla="*/ 13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8" h="135">
                      <a:moveTo>
                        <a:pt x="19" y="7"/>
                      </a:moveTo>
                      <a:lnTo>
                        <a:pt x="163" y="131"/>
                      </a:lnTo>
                      <a:cubicBezTo>
                        <a:pt x="162" y="131"/>
                        <a:pt x="162" y="130"/>
                        <a:pt x="161" y="130"/>
                      </a:cubicBezTo>
                      <a:cubicBezTo>
                        <a:pt x="158" y="128"/>
                        <a:pt x="156" y="128"/>
                        <a:pt x="155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2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8" y="0"/>
                        <a:pt x="8" y="1"/>
                        <a:pt x="10" y="1"/>
                      </a:cubicBezTo>
                      <a:cubicBezTo>
                        <a:pt x="11" y="1"/>
                        <a:pt x="13" y="3"/>
                        <a:pt x="15" y="3"/>
                      </a:cubicBezTo>
                      <a:cubicBezTo>
                        <a:pt x="18" y="4"/>
                        <a:pt x="19" y="6"/>
                        <a:pt x="19" y="7"/>
                      </a:cubicBezTo>
                      <a:close/>
                      <a:moveTo>
                        <a:pt x="167" y="134"/>
                      </a:moveTo>
                      <a:lnTo>
                        <a:pt x="163" y="131"/>
                      </a:lnTo>
                      <a:cubicBezTo>
                        <a:pt x="165" y="132"/>
                        <a:pt x="166" y="133"/>
                        <a:pt x="167" y="13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4" name="Freeform 113"/>
                <p:cNvSpPr>
                  <a:spLocks noChangeArrowheads="1"/>
                </p:cNvSpPr>
                <p:nvPr/>
              </p:nvSpPr>
              <p:spPr bwMode="auto">
                <a:xfrm>
                  <a:off x="862" y="2128"/>
                  <a:ext cx="37" cy="29"/>
                </a:xfrm>
                <a:custGeom>
                  <a:avLst/>
                  <a:gdLst>
                    <a:gd name="T0" fmla="*/ 0 w 167"/>
                    <a:gd name="T1" fmla="*/ 133 h 134"/>
                    <a:gd name="T2" fmla="*/ 1 w 167"/>
                    <a:gd name="T3" fmla="*/ 132 h 134"/>
                    <a:gd name="T4" fmla="*/ 0 w 167"/>
                    <a:gd name="T5" fmla="*/ 133 h 134"/>
                    <a:gd name="T6" fmla="*/ 147 w 167"/>
                    <a:gd name="T7" fmla="*/ 6 h 134"/>
                    <a:gd name="T8" fmla="*/ 152 w 167"/>
                    <a:gd name="T9" fmla="*/ 3 h 134"/>
                    <a:gd name="T10" fmla="*/ 156 w 167"/>
                    <a:gd name="T11" fmla="*/ 2 h 134"/>
                    <a:gd name="T12" fmla="*/ 160 w 167"/>
                    <a:gd name="T13" fmla="*/ 0 h 134"/>
                    <a:gd name="T14" fmla="*/ 166 w 167"/>
                    <a:gd name="T15" fmla="*/ 0 h 134"/>
                    <a:gd name="T16" fmla="*/ 25 w 167"/>
                    <a:gd name="T17" fmla="*/ 126 h 134"/>
                    <a:gd name="T18" fmla="*/ 18 w 167"/>
                    <a:gd name="T19" fmla="*/ 126 h 134"/>
                    <a:gd name="T20" fmla="*/ 10 w 167"/>
                    <a:gd name="T21" fmla="*/ 127 h 134"/>
                    <a:gd name="T22" fmla="*/ 4 w 167"/>
                    <a:gd name="T23" fmla="*/ 130 h 134"/>
                    <a:gd name="T24" fmla="*/ 1 w 167"/>
                    <a:gd name="T25" fmla="*/ 131 h 134"/>
                    <a:gd name="T26" fmla="*/ 147 w 167"/>
                    <a:gd name="T27" fmla="*/ 6 h 134"/>
                    <a:gd name="T28" fmla="*/ 1 w 167"/>
                    <a:gd name="T29" fmla="*/ 132 h 134"/>
                    <a:gd name="T30" fmla="*/ 1 w 167"/>
                    <a:gd name="T31" fmla="*/ 131 h 134"/>
                    <a:gd name="T32" fmla="*/ 1 w 167"/>
                    <a:gd name="T33" fmla="*/ 13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7" h="134">
                      <a:moveTo>
                        <a:pt x="0" y="133"/>
                      </a:moveTo>
                      <a:lnTo>
                        <a:pt x="1" y="132"/>
                      </a:lnTo>
                      <a:cubicBezTo>
                        <a:pt x="1" y="133"/>
                        <a:pt x="0" y="133"/>
                        <a:pt x="0" y="133"/>
                      </a:cubicBezTo>
                      <a:close/>
                      <a:moveTo>
                        <a:pt x="147" y="6"/>
                      </a:moveTo>
                      <a:cubicBezTo>
                        <a:pt x="149" y="5"/>
                        <a:pt x="150" y="5"/>
                        <a:pt x="152" y="3"/>
                      </a:cubicBezTo>
                      <a:cubicBezTo>
                        <a:pt x="153" y="2"/>
                        <a:pt x="154" y="2"/>
                        <a:pt x="156" y="2"/>
                      </a:cubicBezTo>
                      <a:cubicBezTo>
                        <a:pt x="157" y="2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5" y="126"/>
                      </a:lnTo>
                      <a:lnTo>
                        <a:pt x="18" y="126"/>
                      </a:lnTo>
                      <a:cubicBezTo>
                        <a:pt x="15" y="126"/>
                        <a:pt x="13" y="127"/>
                        <a:pt x="10" y="127"/>
                      </a:cubicBezTo>
                      <a:cubicBezTo>
                        <a:pt x="9" y="129"/>
                        <a:pt x="6" y="129"/>
                        <a:pt x="4" y="130"/>
                      </a:cubicBezTo>
                      <a:cubicBezTo>
                        <a:pt x="4" y="130"/>
                        <a:pt x="3" y="130"/>
                        <a:pt x="1" y="131"/>
                      </a:cubicBezTo>
                      <a:lnTo>
                        <a:pt x="147" y="6"/>
                      </a:lnTo>
                      <a:close/>
                      <a:moveTo>
                        <a:pt x="1" y="132"/>
                      </a:moveTo>
                      <a:cubicBezTo>
                        <a:pt x="1" y="131"/>
                        <a:pt x="1" y="131"/>
                        <a:pt x="1" y="131"/>
                      </a:cubicBezTo>
                      <a:lnTo>
                        <a:pt x="1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5" name="Freeform 114"/>
                <p:cNvSpPr>
                  <a:spLocks noChangeArrowheads="1"/>
                </p:cNvSpPr>
                <p:nvPr/>
              </p:nvSpPr>
              <p:spPr bwMode="auto">
                <a:xfrm>
                  <a:off x="868" y="2125"/>
                  <a:ext cx="250" cy="32"/>
                </a:xfrm>
                <a:custGeom>
                  <a:avLst/>
                  <a:gdLst>
                    <a:gd name="T0" fmla="*/ 0 w 1106"/>
                    <a:gd name="T1" fmla="*/ 146 h 147"/>
                    <a:gd name="T2" fmla="*/ 141 w 1106"/>
                    <a:gd name="T3" fmla="*/ 0 h 147"/>
                    <a:gd name="T4" fmla="*/ 964 w 1106"/>
                    <a:gd name="T5" fmla="*/ 0 h 147"/>
                    <a:gd name="T6" fmla="*/ 1105 w 1106"/>
                    <a:gd name="T7" fmla="*/ 146 h 147"/>
                    <a:gd name="T8" fmla="*/ 0 w 1106"/>
                    <a:gd name="T9" fmla="*/ 146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47">
                      <a:moveTo>
                        <a:pt x="0" y="146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46"/>
                      </a:lnTo>
                      <a:lnTo>
                        <a:pt x="0" y="14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6" name="Freeform 115"/>
                <p:cNvSpPr>
                  <a:spLocks noChangeArrowheads="1"/>
                </p:cNvSpPr>
                <p:nvPr/>
              </p:nvSpPr>
              <p:spPr bwMode="auto">
                <a:xfrm>
                  <a:off x="980" y="2168"/>
                  <a:ext cx="26" cy="26"/>
                </a:xfrm>
                <a:custGeom>
                  <a:avLst/>
                  <a:gdLst>
                    <a:gd name="T0" fmla="*/ 117 w 118"/>
                    <a:gd name="T1" fmla="*/ 59 h 118"/>
                    <a:gd name="T2" fmla="*/ 109 w 118"/>
                    <a:gd name="T3" fmla="*/ 88 h 118"/>
                    <a:gd name="T4" fmla="*/ 88 w 118"/>
                    <a:gd name="T5" fmla="*/ 109 h 118"/>
                    <a:gd name="T6" fmla="*/ 59 w 118"/>
                    <a:gd name="T7" fmla="*/ 117 h 118"/>
                    <a:gd name="T8" fmla="*/ 29 w 118"/>
                    <a:gd name="T9" fmla="*/ 109 h 118"/>
                    <a:gd name="T10" fmla="*/ 8 w 118"/>
                    <a:gd name="T11" fmla="*/ 88 h 118"/>
                    <a:gd name="T12" fmla="*/ 0 w 118"/>
                    <a:gd name="T13" fmla="*/ 59 h 118"/>
                    <a:gd name="T14" fmla="*/ 8 w 118"/>
                    <a:gd name="T15" fmla="*/ 29 h 118"/>
                    <a:gd name="T16" fmla="*/ 29 w 118"/>
                    <a:gd name="T17" fmla="*/ 8 h 118"/>
                    <a:gd name="T18" fmla="*/ 59 w 118"/>
                    <a:gd name="T19" fmla="*/ 0 h 118"/>
                    <a:gd name="T20" fmla="*/ 88 w 118"/>
                    <a:gd name="T21" fmla="*/ 8 h 118"/>
                    <a:gd name="T22" fmla="*/ 109 w 118"/>
                    <a:gd name="T23" fmla="*/ 29 h 118"/>
                    <a:gd name="T24" fmla="*/ 117 w 118"/>
                    <a:gd name="T25" fmla="*/ 59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8">
                      <a:moveTo>
                        <a:pt x="117" y="59"/>
                      </a:moveTo>
                      <a:cubicBezTo>
                        <a:pt x="117" y="69"/>
                        <a:pt x="114" y="79"/>
                        <a:pt x="109" y="88"/>
                      </a:cubicBezTo>
                      <a:cubicBezTo>
                        <a:pt x="104" y="97"/>
                        <a:pt x="97" y="103"/>
                        <a:pt x="88" y="109"/>
                      </a:cubicBezTo>
                      <a:cubicBezTo>
                        <a:pt x="78" y="114"/>
                        <a:pt x="69" y="117"/>
                        <a:pt x="59" y="117"/>
                      </a:cubicBezTo>
                      <a:cubicBezTo>
                        <a:pt x="48" y="117"/>
                        <a:pt x="38" y="114"/>
                        <a:pt x="29" y="109"/>
                      </a:cubicBezTo>
                      <a:cubicBezTo>
                        <a:pt x="19" y="103"/>
                        <a:pt x="13" y="97"/>
                        <a:pt x="8" y="88"/>
                      </a:cubicBezTo>
                      <a:cubicBezTo>
                        <a:pt x="3" y="79"/>
                        <a:pt x="0" y="69"/>
                        <a:pt x="0" y="59"/>
                      </a:cubicBezTo>
                      <a:cubicBezTo>
                        <a:pt x="0" y="48"/>
                        <a:pt x="3" y="38"/>
                        <a:pt x="8" y="29"/>
                      </a:cubicBezTo>
                      <a:cubicBezTo>
                        <a:pt x="13" y="19"/>
                        <a:pt x="19" y="13"/>
                        <a:pt x="29" y="8"/>
                      </a:cubicBezTo>
                      <a:cubicBezTo>
                        <a:pt x="38" y="2"/>
                        <a:pt x="48" y="0"/>
                        <a:pt x="59" y="0"/>
                      </a:cubicBezTo>
                      <a:cubicBezTo>
                        <a:pt x="69" y="0"/>
                        <a:pt x="78" y="2"/>
                        <a:pt x="88" y="8"/>
                      </a:cubicBezTo>
                      <a:cubicBezTo>
                        <a:pt x="97" y="13"/>
                        <a:pt x="104" y="19"/>
                        <a:pt x="109" y="29"/>
                      </a:cubicBezTo>
                      <a:cubicBezTo>
                        <a:pt x="114" y="38"/>
                        <a:pt x="117" y="48"/>
                        <a:pt x="117" y="5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7" name="Line 107"/>
                <p:cNvSpPr>
                  <a:spLocks noChangeShapeType="1"/>
                </p:cNvSpPr>
                <p:nvPr/>
              </p:nvSpPr>
              <p:spPr bwMode="auto">
                <a:xfrm>
                  <a:off x="876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8" name="Line 108"/>
                <p:cNvSpPr>
                  <a:spLocks noChangeShapeType="1"/>
                </p:cNvSpPr>
                <p:nvPr/>
              </p:nvSpPr>
              <p:spPr bwMode="auto">
                <a:xfrm>
                  <a:off x="896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9" name="Line 109"/>
                <p:cNvSpPr>
                  <a:spLocks noChangeShapeType="1"/>
                </p:cNvSpPr>
                <p:nvPr/>
              </p:nvSpPr>
              <p:spPr bwMode="auto">
                <a:xfrm>
                  <a:off x="909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0" name="Line 110"/>
                <p:cNvSpPr>
                  <a:spLocks noChangeShapeType="1"/>
                </p:cNvSpPr>
                <p:nvPr/>
              </p:nvSpPr>
              <p:spPr bwMode="auto">
                <a:xfrm>
                  <a:off x="926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1" name="Line 111"/>
                <p:cNvSpPr>
                  <a:spLocks noChangeShapeType="1"/>
                </p:cNvSpPr>
                <p:nvPr/>
              </p:nvSpPr>
              <p:spPr bwMode="auto">
                <a:xfrm>
                  <a:off x="945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2" name="Line 112"/>
                <p:cNvSpPr>
                  <a:spLocks noChangeShapeType="1"/>
                </p:cNvSpPr>
                <p:nvPr/>
              </p:nvSpPr>
              <p:spPr bwMode="auto">
                <a:xfrm>
                  <a:off x="962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3" name="Line 113"/>
                <p:cNvSpPr>
                  <a:spLocks noChangeShapeType="1"/>
                </p:cNvSpPr>
                <p:nvPr/>
              </p:nvSpPr>
              <p:spPr bwMode="auto">
                <a:xfrm>
                  <a:off x="1025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4" name="Line 114"/>
                <p:cNvSpPr>
                  <a:spLocks noChangeShapeType="1"/>
                </p:cNvSpPr>
                <p:nvPr/>
              </p:nvSpPr>
              <p:spPr bwMode="auto">
                <a:xfrm>
                  <a:off x="1041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5" name="Line 115"/>
                <p:cNvSpPr>
                  <a:spLocks noChangeShapeType="1"/>
                </p:cNvSpPr>
                <p:nvPr/>
              </p:nvSpPr>
              <p:spPr bwMode="auto">
                <a:xfrm>
                  <a:off x="1058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6" name="Line 116"/>
                <p:cNvSpPr>
                  <a:spLocks noChangeShapeType="1"/>
                </p:cNvSpPr>
                <p:nvPr/>
              </p:nvSpPr>
              <p:spPr bwMode="auto">
                <a:xfrm>
                  <a:off x="1078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7" name="Line 117"/>
                <p:cNvSpPr>
                  <a:spLocks noChangeShapeType="1"/>
                </p:cNvSpPr>
                <p:nvPr/>
              </p:nvSpPr>
              <p:spPr bwMode="auto">
                <a:xfrm>
                  <a:off x="1094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8" name="Line 118"/>
                <p:cNvSpPr>
                  <a:spLocks noChangeShapeType="1"/>
                </p:cNvSpPr>
                <p:nvPr/>
              </p:nvSpPr>
              <p:spPr bwMode="auto">
                <a:xfrm>
                  <a:off x="1114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" name="Freeform 128"/>
                <p:cNvSpPr>
                  <a:spLocks noChangeArrowheads="1"/>
                </p:cNvSpPr>
                <p:nvPr/>
              </p:nvSpPr>
              <p:spPr bwMode="auto">
                <a:xfrm>
                  <a:off x="859" y="2085"/>
                  <a:ext cx="267" cy="50"/>
                </a:xfrm>
                <a:custGeom>
                  <a:avLst/>
                  <a:gdLst>
                    <a:gd name="T0" fmla="*/ 1143 w 1181"/>
                    <a:gd name="T1" fmla="*/ 1 h 223"/>
                    <a:gd name="T2" fmla="*/ 1158 w 1181"/>
                    <a:gd name="T3" fmla="*/ 3 h 223"/>
                    <a:gd name="T4" fmla="*/ 1169 w 1181"/>
                    <a:gd name="T5" fmla="*/ 10 h 223"/>
                    <a:gd name="T6" fmla="*/ 1177 w 1181"/>
                    <a:gd name="T7" fmla="*/ 22 h 223"/>
                    <a:gd name="T8" fmla="*/ 1178 w 1181"/>
                    <a:gd name="T9" fmla="*/ 36 h 223"/>
                    <a:gd name="T10" fmla="*/ 1169 w 1181"/>
                    <a:gd name="T11" fmla="*/ 187 h 223"/>
                    <a:gd name="T12" fmla="*/ 1165 w 1181"/>
                    <a:gd name="T13" fmla="*/ 201 h 223"/>
                    <a:gd name="T14" fmla="*/ 1156 w 1181"/>
                    <a:gd name="T15" fmla="*/ 213 h 223"/>
                    <a:gd name="T16" fmla="*/ 1143 w 1181"/>
                    <a:gd name="T17" fmla="*/ 219 h 223"/>
                    <a:gd name="T18" fmla="*/ 1129 w 1181"/>
                    <a:gd name="T19" fmla="*/ 220 h 223"/>
                    <a:gd name="T20" fmla="*/ 49 w 1181"/>
                    <a:gd name="T21" fmla="*/ 220 h 223"/>
                    <a:gd name="T22" fmla="*/ 35 w 1181"/>
                    <a:gd name="T23" fmla="*/ 219 h 223"/>
                    <a:gd name="T24" fmla="*/ 22 w 1181"/>
                    <a:gd name="T25" fmla="*/ 211 h 223"/>
                    <a:gd name="T26" fmla="*/ 13 w 1181"/>
                    <a:gd name="T27" fmla="*/ 200 h 223"/>
                    <a:gd name="T28" fmla="*/ 9 w 1181"/>
                    <a:gd name="T29" fmla="*/ 185 h 223"/>
                    <a:gd name="T30" fmla="*/ 0 w 1181"/>
                    <a:gd name="T31" fmla="*/ 35 h 223"/>
                    <a:gd name="T32" fmla="*/ 3 w 1181"/>
                    <a:gd name="T33" fmla="*/ 20 h 223"/>
                    <a:gd name="T34" fmla="*/ 10 w 1181"/>
                    <a:gd name="T35" fmla="*/ 9 h 223"/>
                    <a:gd name="T36" fmla="*/ 22 w 1181"/>
                    <a:gd name="T37" fmla="*/ 1 h 223"/>
                    <a:gd name="T38" fmla="*/ 36 w 1181"/>
                    <a:gd name="T39" fmla="*/ 0 h 223"/>
                    <a:gd name="T40" fmla="*/ 1143 w 1181"/>
                    <a:gd name="T41" fmla="*/ 0 h 223"/>
                    <a:gd name="T42" fmla="*/ 1143 w 1181"/>
                    <a:gd name="T43" fmla="*/ 1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23">
                      <a:moveTo>
                        <a:pt x="1143" y="1"/>
                      </a:moveTo>
                      <a:cubicBezTo>
                        <a:pt x="1149" y="1"/>
                        <a:pt x="1153" y="1"/>
                        <a:pt x="1158" y="3"/>
                      </a:cubicBezTo>
                      <a:cubicBezTo>
                        <a:pt x="1162" y="4"/>
                        <a:pt x="1166" y="7"/>
                        <a:pt x="1169" y="10"/>
                      </a:cubicBezTo>
                      <a:cubicBezTo>
                        <a:pt x="1171" y="13"/>
                        <a:pt x="1175" y="17"/>
                        <a:pt x="1177" y="22"/>
                      </a:cubicBezTo>
                      <a:cubicBezTo>
                        <a:pt x="1178" y="26"/>
                        <a:pt x="1180" y="31"/>
                        <a:pt x="1178" y="36"/>
                      </a:cubicBezTo>
                      <a:lnTo>
                        <a:pt x="1169" y="187"/>
                      </a:lnTo>
                      <a:cubicBezTo>
                        <a:pt x="1169" y="192"/>
                        <a:pt x="1168" y="197"/>
                        <a:pt x="1165" y="201"/>
                      </a:cubicBezTo>
                      <a:cubicBezTo>
                        <a:pt x="1162" y="205"/>
                        <a:pt x="1159" y="210"/>
                        <a:pt x="1156" y="213"/>
                      </a:cubicBezTo>
                      <a:cubicBezTo>
                        <a:pt x="1152" y="216"/>
                        <a:pt x="1149" y="217"/>
                        <a:pt x="1143" y="219"/>
                      </a:cubicBezTo>
                      <a:cubicBezTo>
                        <a:pt x="1139" y="220"/>
                        <a:pt x="1133" y="220"/>
                        <a:pt x="1129" y="220"/>
                      </a:cubicBezTo>
                      <a:lnTo>
                        <a:pt x="49" y="220"/>
                      </a:lnTo>
                      <a:cubicBezTo>
                        <a:pt x="44" y="220"/>
                        <a:pt x="39" y="222"/>
                        <a:pt x="35" y="219"/>
                      </a:cubicBezTo>
                      <a:cubicBezTo>
                        <a:pt x="31" y="217"/>
                        <a:pt x="26" y="216"/>
                        <a:pt x="22" y="211"/>
                      </a:cubicBezTo>
                      <a:cubicBezTo>
                        <a:pt x="17" y="208"/>
                        <a:pt x="14" y="204"/>
                        <a:pt x="13" y="200"/>
                      </a:cubicBezTo>
                      <a:cubicBezTo>
                        <a:pt x="10" y="195"/>
                        <a:pt x="10" y="191"/>
                        <a:pt x="9" y="185"/>
                      </a:cubicBezTo>
                      <a:lnTo>
                        <a:pt x="0" y="35"/>
                      </a:lnTo>
                      <a:cubicBezTo>
                        <a:pt x="0" y="29"/>
                        <a:pt x="0" y="25"/>
                        <a:pt x="3" y="20"/>
                      </a:cubicBezTo>
                      <a:cubicBezTo>
                        <a:pt x="4" y="16"/>
                        <a:pt x="7" y="12"/>
                        <a:pt x="10" y="9"/>
                      </a:cubicBezTo>
                      <a:cubicBezTo>
                        <a:pt x="13" y="6"/>
                        <a:pt x="17" y="4"/>
                        <a:pt x="22" y="1"/>
                      </a:cubicBezTo>
                      <a:cubicBezTo>
                        <a:pt x="26" y="0"/>
                        <a:pt x="32" y="0"/>
                        <a:pt x="36" y="0"/>
                      </a:cubicBezTo>
                      <a:lnTo>
                        <a:pt x="1143" y="0"/>
                      </a:lnTo>
                      <a:lnTo>
                        <a:pt x="1143" y="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0" name="Freeform 129"/>
                <p:cNvSpPr>
                  <a:spLocks noChangeArrowheads="1"/>
                </p:cNvSpPr>
                <p:nvPr/>
              </p:nvSpPr>
              <p:spPr bwMode="auto">
                <a:xfrm>
                  <a:off x="1086" y="2056"/>
                  <a:ext cx="37" cy="30"/>
                </a:xfrm>
                <a:custGeom>
                  <a:avLst/>
                  <a:gdLst>
                    <a:gd name="T0" fmla="*/ 19 w 168"/>
                    <a:gd name="T1" fmla="*/ 7 h 135"/>
                    <a:gd name="T2" fmla="*/ 163 w 168"/>
                    <a:gd name="T3" fmla="*/ 131 h 135"/>
                    <a:gd name="T4" fmla="*/ 161 w 168"/>
                    <a:gd name="T5" fmla="*/ 130 h 135"/>
                    <a:gd name="T6" fmla="*/ 155 w 168"/>
                    <a:gd name="T7" fmla="*/ 127 h 135"/>
                    <a:gd name="T8" fmla="*/ 149 w 168"/>
                    <a:gd name="T9" fmla="*/ 125 h 135"/>
                    <a:gd name="T10" fmla="*/ 142 w 168"/>
                    <a:gd name="T11" fmla="*/ 125 h 135"/>
                    <a:gd name="T12" fmla="*/ 0 w 168"/>
                    <a:gd name="T13" fmla="*/ 0 h 135"/>
                    <a:gd name="T14" fmla="*/ 6 w 168"/>
                    <a:gd name="T15" fmla="*/ 0 h 135"/>
                    <a:gd name="T16" fmla="*/ 10 w 168"/>
                    <a:gd name="T17" fmla="*/ 1 h 135"/>
                    <a:gd name="T18" fmla="*/ 15 w 168"/>
                    <a:gd name="T19" fmla="*/ 3 h 135"/>
                    <a:gd name="T20" fmla="*/ 19 w 168"/>
                    <a:gd name="T21" fmla="*/ 7 h 135"/>
                    <a:gd name="T22" fmla="*/ 167 w 168"/>
                    <a:gd name="T23" fmla="*/ 134 h 135"/>
                    <a:gd name="T24" fmla="*/ 163 w 168"/>
                    <a:gd name="T25" fmla="*/ 131 h 135"/>
                    <a:gd name="T26" fmla="*/ 167 w 168"/>
                    <a:gd name="T27" fmla="*/ 13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8" h="135">
                      <a:moveTo>
                        <a:pt x="19" y="7"/>
                      </a:moveTo>
                      <a:lnTo>
                        <a:pt x="163" y="131"/>
                      </a:lnTo>
                      <a:cubicBezTo>
                        <a:pt x="162" y="131"/>
                        <a:pt x="162" y="130"/>
                        <a:pt x="161" y="130"/>
                      </a:cubicBezTo>
                      <a:cubicBezTo>
                        <a:pt x="159" y="128"/>
                        <a:pt x="156" y="128"/>
                        <a:pt x="155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2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8" y="1"/>
                        <a:pt x="10" y="1"/>
                      </a:cubicBezTo>
                      <a:cubicBezTo>
                        <a:pt x="11" y="1"/>
                        <a:pt x="13" y="3"/>
                        <a:pt x="15" y="3"/>
                      </a:cubicBezTo>
                      <a:cubicBezTo>
                        <a:pt x="18" y="4"/>
                        <a:pt x="19" y="6"/>
                        <a:pt x="19" y="7"/>
                      </a:cubicBezTo>
                      <a:close/>
                      <a:moveTo>
                        <a:pt x="167" y="134"/>
                      </a:moveTo>
                      <a:lnTo>
                        <a:pt x="163" y="131"/>
                      </a:lnTo>
                      <a:cubicBezTo>
                        <a:pt x="165" y="132"/>
                        <a:pt x="166" y="133"/>
                        <a:pt x="167" y="13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1" name="Freeform 130"/>
                <p:cNvSpPr>
                  <a:spLocks noChangeArrowheads="1"/>
                </p:cNvSpPr>
                <p:nvPr/>
              </p:nvSpPr>
              <p:spPr bwMode="auto">
                <a:xfrm>
                  <a:off x="862" y="2056"/>
                  <a:ext cx="37" cy="29"/>
                </a:xfrm>
                <a:custGeom>
                  <a:avLst/>
                  <a:gdLst>
                    <a:gd name="T0" fmla="*/ 0 w 167"/>
                    <a:gd name="T1" fmla="*/ 133 h 134"/>
                    <a:gd name="T2" fmla="*/ 1 w 167"/>
                    <a:gd name="T3" fmla="*/ 132 h 134"/>
                    <a:gd name="T4" fmla="*/ 0 w 167"/>
                    <a:gd name="T5" fmla="*/ 133 h 134"/>
                    <a:gd name="T6" fmla="*/ 147 w 167"/>
                    <a:gd name="T7" fmla="*/ 6 h 134"/>
                    <a:gd name="T8" fmla="*/ 152 w 167"/>
                    <a:gd name="T9" fmla="*/ 3 h 134"/>
                    <a:gd name="T10" fmla="*/ 156 w 167"/>
                    <a:gd name="T11" fmla="*/ 2 h 134"/>
                    <a:gd name="T12" fmla="*/ 160 w 167"/>
                    <a:gd name="T13" fmla="*/ 0 h 134"/>
                    <a:gd name="T14" fmla="*/ 166 w 167"/>
                    <a:gd name="T15" fmla="*/ 0 h 134"/>
                    <a:gd name="T16" fmla="*/ 25 w 167"/>
                    <a:gd name="T17" fmla="*/ 126 h 134"/>
                    <a:gd name="T18" fmla="*/ 18 w 167"/>
                    <a:gd name="T19" fmla="*/ 126 h 134"/>
                    <a:gd name="T20" fmla="*/ 10 w 167"/>
                    <a:gd name="T21" fmla="*/ 127 h 134"/>
                    <a:gd name="T22" fmla="*/ 4 w 167"/>
                    <a:gd name="T23" fmla="*/ 130 h 134"/>
                    <a:gd name="T24" fmla="*/ 1 w 167"/>
                    <a:gd name="T25" fmla="*/ 131 h 134"/>
                    <a:gd name="T26" fmla="*/ 147 w 167"/>
                    <a:gd name="T27" fmla="*/ 6 h 134"/>
                    <a:gd name="T28" fmla="*/ 1 w 167"/>
                    <a:gd name="T29" fmla="*/ 132 h 134"/>
                    <a:gd name="T30" fmla="*/ 1 w 167"/>
                    <a:gd name="T31" fmla="*/ 131 h 134"/>
                    <a:gd name="T32" fmla="*/ 1 w 167"/>
                    <a:gd name="T33" fmla="*/ 13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7" h="134">
                      <a:moveTo>
                        <a:pt x="0" y="133"/>
                      </a:moveTo>
                      <a:lnTo>
                        <a:pt x="1" y="132"/>
                      </a:lnTo>
                      <a:cubicBezTo>
                        <a:pt x="1" y="133"/>
                        <a:pt x="0" y="133"/>
                        <a:pt x="0" y="133"/>
                      </a:cubicBezTo>
                      <a:close/>
                      <a:moveTo>
                        <a:pt x="147" y="6"/>
                      </a:moveTo>
                      <a:cubicBezTo>
                        <a:pt x="149" y="5"/>
                        <a:pt x="150" y="5"/>
                        <a:pt x="152" y="3"/>
                      </a:cubicBezTo>
                      <a:cubicBezTo>
                        <a:pt x="153" y="2"/>
                        <a:pt x="154" y="2"/>
                        <a:pt x="156" y="2"/>
                      </a:cubicBezTo>
                      <a:cubicBezTo>
                        <a:pt x="157" y="2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5" y="126"/>
                      </a:lnTo>
                      <a:lnTo>
                        <a:pt x="18" y="126"/>
                      </a:lnTo>
                      <a:cubicBezTo>
                        <a:pt x="15" y="126"/>
                        <a:pt x="13" y="127"/>
                        <a:pt x="10" y="127"/>
                      </a:cubicBezTo>
                      <a:cubicBezTo>
                        <a:pt x="9" y="129"/>
                        <a:pt x="6" y="129"/>
                        <a:pt x="4" y="130"/>
                      </a:cubicBezTo>
                      <a:cubicBezTo>
                        <a:pt x="4" y="130"/>
                        <a:pt x="3" y="130"/>
                        <a:pt x="1" y="131"/>
                      </a:cubicBezTo>
                      <a:lnTo>
                        <a:pt x="147" y="6"/>
                      </a:lnTo>
                      <a:close/>
                      <a:moveTo>
                        <a:pt x="1" y="132"/>
                      </a:moveTo>
                      <a:cubicBezTo>
                        <a:pt x="1" y="131"/>
                        <a:pt x="1" y="131"/>
                        <a:pt x="1" y="131"/>
                      </a:cubicBezTo>
                      <a:lnTo>
                        <a:pt x="1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2" name="Freeform 131"/>
                <p:cNvSpPr>
                  <a:spLocks noChangeArrowheads="1"/>
                </p:cNvSpPr>
                <p:nvPr/>
              </p:nvSpPr>
              <p:spPr bwMode="auto">
                <a:xfrm>
                  <a:off x="868" y="2055"/>
                  <a:ext cx="250" cy="29"/>
                </a:xfrm>
                <a:custGeom>
                  <a:avLst/>
                  <a:gdLst>
                    <a:gd name="T0" fmla="*/ 0 w 1106"/>
                    <a:gd name="T1" fmla="*/ 131 h 132"/>
                    <a:gd name="T2" fmla="*/ 141 w 1106"/>
                    <a:gd name="T3" fmla="*/ 0 h 132"/>
                    <a:gd name="T4" fmla="*/ 964 w 1106"/>
                    <a:gd name="T5" fmla="*/ 0 h 132"/>
                    <a:gd name="T6" fmla="*/ 1105 w 1106"/>
                    <a:gd name="T7" fmla="*/ 131 h 132"/>
                    <a:gd name="T8" fmla="*/ 0 w 1106"/>
                    <a:gd name="T9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32">
                      <a:moveTo>
                        <a:pt x="0" y="131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31"/>
                      </a:lnTo>
                      <a:lnTo>
                        <a:pt x="0" y="131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3" name="Freeform 132"/>
                <p:cNvSpPr>
                  <a:spLocks noChangeArrowheads="1"/>
                </p:cNvSpPr>
                <p:nvPr/>
              </p:nvSpPr>
              <p:spPr bwMode="auto">
                <a:xfrm>
                  <a:off x="980" y="2097"/>
                  <a:ext cx="26" cy="26"/>
                </a:xfrm>
                <a:custGeom>
                  <a:avLst/>
                  <a:gdLst>
                    <a:gd name="T0" fmla="*/ 117 w 118"/>
                    <a:gd name="T1" fmla="*/ 59 h 118"/>
                    <a:gd name="T2" fmla="*/ 109 w 118"/>
                    <a:gd name="T3" fmla="*/ 88 h 118"/>
                    <a:gd name="T4" fmla="*/ 88 w 118"/>
                    <a:gd name="T5" fmla="*/ 109 h 118"/>
                    <a:gd name="T6" fmla="*/ 59 w 118"/>
                    <a:gd name="T7" fmla="*/ 117 h 118"/>
                    <a:gd name="T8" fmla="*/ 29 w 118"/>
                    <a:gd name="T9" fmla="*/ 109 h 118"/>
                    <a:gd name="T10" fmla="*/ 8 w 118"/>
                    <a:gd name="T11" fmla="*/ 88 h 118"/>
                    <a:gd name="T12" fmla="*/ 0 w 118"/>
                    <a:gd name="T13" fmla="*/ 59 h 118"/>
                    <a:gd name="T14" fmla="*/ 8 w 118"/>
                    <a:gd name="T15" fmla="*/ 30 h 118"/>
                    <a:gd name="T16" fmla="*/ 29 w 118"/>
                    <a:gd name="T17" fmla="*/ 8 h 118"/>
                    <a:gd name="T18" fmla="*/ 59 w 118"/>
                    <a:gd name="T19" fmla="*/ 0 h 118"/>
                    <a:gd name="T20" fmla="*/ 88 w 118"/>
                    <a:gd name="T21" fmla="*/ 8 h 118"/>
                    <a:gd name="T22" fmla="*/ 109 w 118"/>
                    <a:gd name="T23" fmla="*/ 30 h 118"/>
                    <a:gd name="T24" fmla="*/ 117 w 118"/>
                    <a:gd name="T25" fmla="*/ 59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8">
                      <a:moveTo>
                        <a:pt x="117" y="59"/>
                      </a:moveTo>
                      <a:cubicBezTo>
                        <a:pt x="117" y="69"/>
                        <a:pt x="114" y="79"/>
                        <a:pt x="109" y="88"/>
                      </a:cubicBezTo>
                      <a:cubicBezTo>
                        <a:pt x="104" y="97"/>
                        <a:pt x="97" y="103"/>
                        <a:pt x="88" y="109"/>
                      </a:cubicBezTo>
                      <a:cubicBezTo>
                        <a:pt x="78" y="114"/>
                        <a:pt x="69" y="117"/>
                        <a:pt x="59" y="117"/>
                      </a:cubicBezTo>
                      <a:cubicBezTo>
                        <a:pt x="48" y="117"/>
                        <a:pt x="38" y="114"/>
                        <a:pt x="29" y="109"/>
                      </a:cubicBezTo>
                      <a:cubicBezTo>
                        <a:pt x="19" y="103"/>
                        <a:pt x="13" y="97"/>
                        <a:pt x="8" y="88"/>
                      </a:cubicBezTo>
                      <a:cubicBezTo>
                        <a:pt x="3" y="79"/>
                        <a:pt x="0" y="69"/>
                        <a:pt x="0" y="59"/>
                      </a:cubicBezTo>
                      <a:cubicBezTo>
                        <a:pt x="0" y="48"/>
                        <a:pt x="3" y="39"/>
                        <a:pt x="8" y="30"/>
                      </a:cubicBezTo>
                      <a:cubicBezTo>
                        <a:pt x="13" y="20"/>
                        <a:pt x="19" y="13"/>
                        <a:pt x="29" y="8"/>
                      </a:cubicBezTo>
                      <a:cubicBezTo>
                        <a:pt x="38" y="2"/>
                        <a:pt x="48" y="0"/>
                        <a:pt x="59" y="0"/>
                      </a:cubicBezTo>
                      <a:cubicBezTo>
                        <a:pt x="69" y="0"/>
                        <a:pt x="78" y="2"/>
                        <a:pt x="88" y="8"/>
                      </a:cubicBezTo>
                      <a:cubicBezTo>
                        <a:pt x="97" y="13"/>
                        <a:pt x="104" y="20"/>
                        <a:pt x="109" y="30"/>
                      </a:cubicBezTo>
                      <a:cubicBezTo>
                        <a:pt x="114" y="39"/>
                        <a:pt x="117" y="48"/>
                        <a:pt x="117" y="5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4" name="Line 124"/>
                <p:cNvSpPr>
                  <a:spLocks noChangeShapeType="1"/>
                </p:cNvSpPr>
                <p:nvPr/>
              </p:nvSpPr>
              <p:spPr bwMode="auto">
                <a:xfrm>
                  <a:off x="876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5" name="Line 125"/>
                <p:cNvSpPr>
                  <a:spLocks noChangeShapeType="1"/>
                </p:cNvSpPr>
                <p:nvPr/>
              </p:nvSpPr>
              <p:spPr bwMode="auto">
                <a:xfrm>
                  <a:off x="896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6" name="Line 126"/>
                <p:cNvSpPr>
                  <a:spLocks noChangeShapeType="1"/>
                </p:cNvSpPr>
                <p:nvPr/>
              </p:nvSpPr>
              <p:spPr bwMode="auto">
                <a:xfrm>
                  <a:off x="909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7" name="Line 127"/>
                <p:cNvSpPr>
                  <a:spLocks noChangeShapeType="1"/>
                </p:cNvSpPr>
                <p:nvPr/>
              </p:nvSpPr>
              <p:spPr bwMode="auto">
                <a:xfrm>
                  <a:off x="926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8" name="Line 128"/>
                <p:cNvSpPr>
                  <a:spLocks noChangeShapeType="1"/>
                </p:cNvSpPr>
                <p:nvPr/>
              </p:nvSpPr>
              <p:spPr bwMode="auto">
                <a:xfrm>
                  <a:off x="945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9" name="Line 129"/>
                <p:cNvSpPr>
                  <a:spLocks noChangeShapeType="1"/>
                </p:cNvSpPr>
                <p:nvPr/>
              </p:nvSpPr>
              <p:spPr bwMode="auto">
                <a:xfrm>
                  <a:off x="962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0" name="Line 130"/>
                <p:cNvSpPr>
                  <a:spLocks noChangeShapeType="1"/>
                </p:cNvSpPr>
                <p:nvPr/>
              </p:nvSpPr>
              <p:spPr bwMode="auto">
                <a:xfrm>
                  <a:off x="1025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1" name="Line 131"/>
                <p:cNvSpPr>
                  <a:spLocks noChangeShapeType="1"/>
                </p:cNvSpPr>
                <p:nvPr/>
              </p:nvSpPr>
              <p:spPr bwMode="auto">
                <a:xfrm>
                  <a:off x="1041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" name="Line 132"/>
                <p:cNvSpPr>
                  <a:spLocks noChangeShapeType="1"/>
                </p:cNvSpPr>
                <p:nvPr/>
              </p:nvSpPr>
              <p:spPr bwMode="auto">
                <a:xfrm>
                  <a:off x="1058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3" name="Line 133"/>
                <p:cNvSpPr>
                  <a:spLocks noChangeShapeType="1"/>
                </p:cNvSpPr>
                <p:nvPr/>
              </p:nvSpPr>
              <p:spPr bwMode="auto">
                <a:xfrm>
                  <a:off x="1078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4" name="Line 134"/>
                <p:cNvSpPr>
                  <a:spLocks noChangeShapeType="1"/>
                </p:cNvSpPr>
                <p:nvPr/>
              </p:nvSpPr>
              <p:spPr bwMode="auto">
                <a:xfrm>
                  <a:off x="1094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5" name="Line 135"/>
                <p:cNvSpPr>
                  <a:spLocks noChangeShapeType="1"/>
                </p:cNvSpPr>
                <p:nvPr/>
              </p:nvSpPr>
              <p:spPr bwMode="auto">
                <a:xfrm>
                  <a:off x="1114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6" name="Freeform 145"/>
                <p:cNvSpPr>
                  <a:spLocks noChangeArrowheads="1"/>
                </p:cNvSpPr>
                <p:nvPr/>
              </p:nvSpPr>
              <p:spPr bwMode="auto">
                <a:xfrm>
                  <a:off x="859" y="2009"/>
                  <a:ext cx="267" cy="52"/>
                </a:xfrm>
                <a:custGeom>
                  <a:avLst/>
                  <a:gdLst>
                    <a:gd name="T0" fmla="*/ 1143 w 1181"/>
                    <a:gd name="T1" fmla="*/ 0 h 234"/>
                    <a:gd name="T2" fmla="*/ 1158 w 1181"/>
                    <a:gd name="T3" fmla="*/ 7 h 234"/>
                    <a:gd name="T4" fmla="*/ 1169 w 1181"/>
                    <a:gd name="T5" fmla="*/ 17 h 234"/>
                    <a:gd name="T6" fmla="*/ 1177 w 1181"/>
                    <a:gd name="T7" fmla="*/ 31 h 234"/>
                    <a:gd name="T8" fmla="*/ 1178 w 1181"/>
                    <a:gd name="T9" fmla="*/ 47 h 234"/>
                    <a:gd name="T10" fmla="*/ 1169 w 1181"/>
                    <a:gd name="T11" fmla="*/ 197 h 234"/>
                    <a:gd name="T12" fmla="*/ 1165 w 1181"/>
                    <a:gd name="T13" fmla="*/ 211 h 234"/>
                    <a:gd name="T14" fmla="*/ 1156 w 1181"/>
                    <a:gd name="T15" fmla="*/ 223 h 234"/>
                    <a:gd name="T16" fmla="*/ 1143 w 1181"/>
                    <a:gd name="T17" fmla="*/ 230 h 234"/>
                    <a:gd name="T18" fmla="*/ 1129 w 1181"/>
                    <a:gd name="T19" fmla="*/ 233 h 234"/>
                    <a:gd name="T20" fmla="*/ 49 w 1181"/>
                    <a:gd name="T21" fmla="*/ 233 h 234"/>
                    <a:gd name="T22" fmla="*/ 35 w 1181"/>
                    <a:gd name="T23" fmla="*/ 230 h 234"/>
                    <a:gd name="T24" fmla="*/ 22 w 1181"/>
                    <a:gd name="T25" fmla="*/ 223 h 234"/>
                    <a:gd name="T26" fmla="*/ 13 w 1181"/>
                    <a:gd name="T27" fmla="*/ 211 h 234"/>
                    <a:gd name="T28" fmla="*/ 9 w 1181"/>
                    <a:gd name="T29" fmla="*/ 197 h 234"/>
                    <a:gd name="T30" fmla="*/ 0 w 1181"/>
                    <a:gd name="T31" fmla="*/ 47 h 234"/>
                    <a:gd name="T32" fmla="*/ 3 w 1181"/>
                    <a:gd name="T33" fmla="*/ 32 h 234"/>
                    <a:gd name="T34" fmla="*/ 10 w 1181"/>
                    <a:gd name="T35" fmla="*/ 20 h 234"/>
                    <a:gd name="T36" fmla="*/ 22 w 1181"/>
                    <a:gd name="T37" fmla="*/ 7 h 234"/>
                    <a:gd name="T38" fmla="*/ 36 w 1181"/>
                    <a:gd name="T39" fmla="*/ 0 h 234"/>
                    <a:gd name="T40" fmla="*/ 1143 w 1181"/>
                    <a:gd name="T41" fmla="*/ 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81" h="234">
                      <a:moveTo>
                        <a:pt x="1143" y="0"/>
                      </a:moveTo>
                      <a:cubicBezTo>
                        <a:pt x="1149" y="0"/>
                        <a:pt x="1153" y="5"/>
                        <a:pt x="1158" y="7"/>
                      </a:cubicBezTo>
                      <a:cubicBezTo>
                        <a:pt x="1162" y="8"/>
                        <a:pt x="1166" y="14"/>
                        <a:pt x="1169" y="17"/>
                      </a:cubicBezTo>
                      <a:cubicBezTo>
                        <a:pt x="1171" y="19"/>
                        <a:pt x="1175" y="26"/>
                        <a:pt x="1177" y="31"/>
                      </a:cubicBezTo>
                      <a:cubicBezTo>
                        <a:pt x="1178" y="35"/>
                        <a:pt x="1180" y="41"/>
                        <a:pt x="1178" y="47"/>
                      </a:cubicBezTo>
                      <a:lnTo>
                        <a:pt x="1169" y="197"/>
                      </a:lnTo>
                      <a:cubicBezTo>
                        <a:pt x="1169" y="203"/>
                        <a:pt x="1168" y="206"/>
                        <a:pt x="1165" y="211"/>
                      </a:cubicBezTo>
                      <a:cubicBezTo>
                        <a:pt x="1162" y="215"/>
                        <a:pt x="1159" y="220"/>
                        <a:pt x="1156" y="223"/>
                      </a:cubicBezTo>
                      <a:cubicBezTo>
                        <a:pt x="1152" y="226"/>
                        <a:pt x="1149" y="229"/>
                        <a:pt x="1143" y="230"/>
                      </a:cubicBezTo>
                      <a:cubicBezTo>
                        <a:pt x="1139" y="232"/>
                        <a:pt x="1133" y="233"/>
                        <a:pt x="1129" y="233"/>
                      </a:cubicBezTo>
                      <a:lnTo>
                        <a:pt x="49" y="233"/>
                      </a:lnTo>
                      <a:cubicBezTo>
                        <a:pt x="44" y="233"/>
                        <a:pt x="39" y="233"/>
                        <a:pt x="35" y="230"/>
                      </a:cubicBezTo>
                      <a:cubicBezTo>
                        <a:pt x="31" y="229"/>
                        <a:pt x="26" y="226"/>
                        <a:pt x="22" y="223"/>
                      </a:cubicBezTo>
                      <a:cubicBezTo>
                        <a:pt x="17" y="220"/>
                        <a:pt x="14" y="216"/>
                        <a:pt x="13" y="211"/>
                      </a:cubicBezTo>
                      <a:cubicBezTo>
                        <a:pt x="10" y="207"/>
                        <a:pt x="10" y="203"/>
                        <a:pt x="9" y="197"/>
                      </a:cubicBezTo>
                      <a:lnTo>
                        <a:pt x="0" y="47"/>
                      </a:lnTo>
                      <a:cubicBezTo>
                        <a:pt x="0" y="41"/>
                        <a:pt x="0" y="36"/>
                        <a:pt x="3" y="32"/>
                      </a:cubicBezTo>
                      <a:cubicBezTo>
                        <a:pt x="4" y="28"/>
                        <a:pt x="7" y="23"/>
                        <a:pt x="10" y="20"/>
                      </a:cubicBezTo>
                      <a:cubicBezTo>
                        <a:pt x="13" y="17"/>
                        <a:pt x="17" y="10"/>
                        <a:pt x="22" y="7"/>
                      </a:cubicBezTo>
                      <a:cubicBezTo>
                        <a:pt x="26" y="6"/>
                        <a:pt x="32" y="0"/>
                        <a:pt x="36" y="0"/>
                      </a:cubicBezTo>
                      <a:lnTo>
                        <a:pt x="1143" y="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7" name="Freeform 146"/>
                <p:cNvSpPr>
                  <a:spLocks noChangeArrowheads="1"/>
                </p:cNvSpPr>
                <p:nvPr/>
              </p:nvSpPr>
              <p:spPr bwMode="auto">
                <a:xfrm>
                  <a:off x="1086" y="1983"/>
                  <a:ext cx="37" cy="30"/>
                </a:xfrm>
                <a:custGeom>
                  <a:avLst/>
                  <a:gdLst>
                    <a:gd name="T0" fmla="*/ 19 w 168"/>
                    <a:gd name="T1" fmla="*/ 8 h 135"/>
                    <a:gd name="T2" fmla="*/ 163 w 168"/>
                    <a:gd name="T3" fmla="*/ 131 h 135"/>
                    <a:gd name="T4" fmla="*/ 161 w 168"/>
                    <a:gd name="T5" fmla="*/ 130 h 135"/>
                    <a:gd name="T6" fmla="*/ 155 w 168"/>
                    <a:gd name="T7" fmla="*/ 127 h 135"/>
                    <a:gd name="T8" fmla="*/ 149 w 168"/>
                    <a:gd name="T9" fmla="*/ 126 h 135"/>
                    <a:gd name="T10" fmla="*/ 142 w 168"/>
                    <a:gd name="T11" fmla="*/ 126 h 135"/>
                    <a:gd name="T12" fmla="*/ 0 w 168"/>
                    <a:gd name="T13" fmla="*/ 0 h 135"/>
                    <a:gd name="T14" fmla="*/ 6 w 168"/>
                    <a:gd name="T15" fmla="*/ 0 h 135"/>
                    <a:gd name="T16" fmla="*/ 10 w 168"/>
                    <a:gd name="T17" fmla="*/ 2 h 135"/>
                    <a:gd name="T18" fmla="*/ 15 w 168"/>
                    <a:gd name="T19" fmla="*/ 3 h 135"/>
                    <a:gd name="T20" fmla="*/ 19 w 168"/>
                    <a:gd name="T21" fmla="*/ 8 h 135"/>
                    <a:gd name="T22" fmla="*/ 167 w 168"/>
                    <a:gd name="T23" fmla="*/ 134 h 135"/>
                    <a:gd name="T24" fmla="*/ 163 w 168"/>
                    <a:gd name="T25" fmla="*/ 131 h 135"/>
                    <a:gd name="T26" fmla="*/ 167 w 168"/>
                    <a:gd name="T27" fmla="*/ 13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8" h="135">
                      <a:moveTo>
                        <a:pt x="19" y="8"/>
                      </a:moveTo>
                      <a:lnTo>
                        <a:pt x="163" y="131"/>
                      </a:lnTo>
                      <a:cubicBezTo>
                        <a:pt x="162" y="131"/>
                        <a:pt x="162" y="131"/>
                        <a:pt x="161" y="130"/>
                      </a:cubicBezTo>
                      <a:cubicBezTo>
                        <a:pt x="159" y="129"/>
                        <a:pt x="156" y="128"/>
                        <a:pt x="155" y="127"/>
                      </a:cubicBezTo>
                      <a:cubicBezTo>
                        <a:pt x="153" y="125"/>
                        <a:pt x="150" y="126"/>
                        <a:pt x="149" y="126"/>
                      </a:cubicBezTo>
                      <a:lnTo>
                        <a:pt x="142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8" y="2"/>
                        <a:pt x="10" y="2"/>
                      </a:cubicBezTo>
                      <a:cubicBezTo>
                        <a:pt x="11" y="2"/>
                        <a:pt x="13" y="3"/>
                        <a:pt x="15" y="3"/>
                      </a:cubicBezTo>
                      <a:cubicBezTo>
                        <a:pt x="18" y="5"/>
                        <a:pt x="19" y="6"/>
                        <a:pt x="19" y="8"/>
                      </a:cubicBezTo>
                      <a:close/>
                      <a:moveTo>
                        <a:pt x="167" y="134"/>
                      </a:moveTo>
                      <a:lnTo>
                        <a:pt x="163" y="131"/>
                      </a:lnTo>
                      <a:cubicBezTo>
                        <a:pt x="165" y="132"/>
                        <a:pt x="166" y="133"/>
                        <a:pt x="167" y="13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8" name="Freeform 147"/>
                <p:cNvSpPr>
                  <a:spLocks noChangeArrowheads="1"/>
                </p:cNvSpPr>
                <p:nvPr/>
              </p:nvSpPr>
              <p:spPr bwMode="auto">
                <a:xfrm>
                  <a:off x="863" y="1983"/>
                  <a:ext cx="37" cy="29"/>
                </a:xfrm>
                <a:custGeom>
                  <a:avLst/>
                  <a:gdLst>
                    <a:gd name="T0" fmla="*/ 146 w 166"/>
                    <a:gd name="T1" fmla="*/ 6 h 133"/>
                    <a:gd name="T2" fmla="*/ 151 w 166"/>
                    <a:gd name="T3" fmla="*/ 3 h 133"/>
                    <a:gd name="T4" fmla="*/ 155 w 166"/>
                    <a:gd name="T5" fmla="*/ 1 h 133"/>
                    <a:gd name="T6" fmla="*/ 159 w 166"/>
                    <a:gd name="T7" fmla="*/ 0 h 133"/>
                    <a:gd name="T8" fmla="*/ 165 w 166"/>
                    <a:gd name="T9" fmla="*/ 0 h 133"/>
                    <a:gd name="T10" fmla="*/ 24 w 166"/>
                    <a:gd name="T11" fmla="*/ 125 h 133"/>
                    <a:gd name="T12" fmla="*/ 17 w 166"/>
                    <a:gd name="T13" fmla="*/ 125 h 133"/>
                    <a:gd name="T14" fmla="*/ 9 w 166"/>
                    <a:gd name="T15" fmla="*/ 127 h 133"/>
                    <a:gd name="T16" fmla="*/ 3 w 166"/>
                    <a:gd name="T17" fmla="*/ 130 h 133"/>
                    <a:gd name="T18" fmla="*/ 0 w 166"/>
                    <a:gd name="T19" fmla="*/ 131 h 133"/>
                    <a:gd name="T20" fmla="*/ 146 w 166"/>
                    <a:gd name="T21" fmla="*/ 6 h 133"/>
                    <a:gd name="T22" fmla="*/ 0 w 166"/>
                    <a:gd name="T23" fmla="*/ 132 h 133"/>
                    <a:gd name="T24" fmla="*/ 0 w 166"/>
                    <a:gd name="T25" fmla="*/ 131 h 133"/>
                    <a:gd name="T26" fmla="*/ 0 w 166"/>
                    <a:gd name="T27" fmla="*/ 13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133">
                      <a:moveTo>
                        <a:pt x="146" y="6"/>
                      </a:moveTo>
                      <a:cubicBezTo>
                        <a:pt x="148" y="4"/>
                        <a:pt x="149" y="4"/>
                        <a:pt x="151" y="3"/>
                      </a:cubicBezTo>
                      <a:cubicBezTo>
                        <a:pt x="152" y="1"/>
                        <a:pt x="153" y="1"/>
                        <a:pt x="155" y="1"/>
                      </a:cubicBezTo>
                      <a:cubicBezTo>
                        <a:pt x="156" y="1"/>
                        <a:pt x="158" y="0"/>
                        <a:pt x="159" y="0"/>
                      </a:cubicBezTo>
                      <a:lnTo>
                        <a:pt x="165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2" y="127"/>
                        <a:pt x="9" y="127"/>
                      </a:cubicBezTo>
                      <a:cubicBezTo>
                        <a:pt x="8" y="128"/>
                        <a:pt x="5" y="128"/>
                        <a:pt x="3" y="130"/>
                      </a:cubicBezTo>
                      <a:cubicBezTo>
                        <a:pt x="3" y="130"/>
                        <a:pt x="2" y="130"/>
                        <a:pt x="0" y="131"/>
                      </a:cubicBezTo>
                      <a:lnTo>
                        <a:pt x="146" y="6"/>
                      </a:lnTo>
                      <a:close/>
                      <a:moveTo>
                        <a:pt x="0" y="132"/>
                      </a:moveTo>
                      <a:cubicBezTo>
                        <a:pt x="0" y="131"/>
                        <a:pt x="0" y="131"/>
                        <a:pt x="0" y="131"/>
                      </a:cubicBezTo>
                      <a:lnTo>
                        <a:pt x="0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9" name="Freeform 148"/>
                <p:cNvSpPr>
                  <a:spLocks noChangeArrowheads="1"/>
                </p:cNvSpPr>
                <p:nvPr/>
              </p:nvSpPr>
              <p:spPr bwMode="auto">
                <a:xfrm>
                  <a:off x="868" y="1983"/>
                  <a:ext cx="250" cy="26"/>
                </a:xfrm>
                <a:custGeom>
                  <a:avLst/>
                  <a:gdLst>
                    <a:gd name="T0" fmla="*/ 0 w 1106"/>
                    <a:gd name="T1" fmla="*/ 117 h 118"/>
                    <a:gd name="T2" fmla="*/ 141 w 1106"/>
                    <a:gd name="T3" fmla="*/ 0 h 118"/>
                    <a:gd name="T4" fmla="*/ 964 w 1106"/>
                    <a:gd name="T5" fmla="*/ 0 h 118"/>
                    <a:gd name="T6" fmla="*/ 1105 w 1106"/>
                    <a:gd name="T7" fmla="*/ 117 h 118"/>
                    <a:gd name="T8" fmla="*/ 0 w 1106"/>
                    <a:gd name="T9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18">
                      <a:moveTo>
                        <a:pt x="0" y="117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17"/>
                      </a:lnTo>
                      <a:lnTo>
                        <a:pt x="0" y="117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0" name="Freeform 149"/>
                <p:cNvSpPr>
                  <a:spLocks noChangeArrowheads="1"/>
                </p:cNvSpPr>
                <p:nvPr/>
              </p:nvSpPr>
              <p:spPr bwMode="auto">
                <a:xfrm>
                  <a:off x="980" y="2023"/>
                  <a:ext cx="26" cy="26"/>
                </a:xfrm>
                <a:custGeom>
                  <a:avLst/>
                  <a:gdLst>
                    <a:gd name="T0" fmla="*/ 117 w 118"/>
                    <a:gd name="T1" fmla="*/ 58 h 117"/>
                    <a:gd name="T2" fmla="*/ 109 w 118"/>
                    <a:gd name="T3" fmla="*/ 87 h 117"/>
                    <a:gd name="T4" fmla="*/ 88 w 118"/>
                    <a:gd name="T5" fmla="*/ 109 h 117"/>
                    <a:gd name="T6" fmla="*/ 59 w 118"/>
                    <a:gd name="T7" fmla="*/ 116 h 117"/>
                    <a:gd name="T8" fmla="*/ 29 w 118"/>
                    <a:gd name="T9" fmla="*/ 109 h 117"/>
                    <a:gd name="T10" fmla="*/ 8 w 118"/>
                    <a:gd name="T11" fmla="*/ 87 h 117"/>
                    <a:gd name="T12" fmla="*/ 0 w 118"/>
                    <a:gd name="T13" fmla="*/ 58 h 117"/>
                    <a:gd name="T14" fmla="*/ 8 w 118"/>
                    <a:gd name="T15" fmla="*/ 29 h 117"/>
                    <a:gd name="T16" fmla="*/ 29 w 118"/>
                    <a:gd name="T17" fmla="*/ 7 h 117"/>
                    <a:gd name="T18" fmla="*/ 59 w 118"/>
                    <a:gd name="T19" fmla="*/ 0 h 117"/>
                    <a:gd name="T20" fmla="*/ 88 w 118"/>
                    <a:gd name="T21" fmla="*/ 7 h 117"/>
                    <a:gd name="T22" fmla="*/ 109 w 118"/>
                    <a:gd name="T23" fmla="*/ 29 h 117"/>
                    <a:gd name="T24" fmla="*/ 117 w 118"/>
                    <a:gd name="T25" fmla="*/ 5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7">
                      <a:moveTo>
                        <a:pt x="117" y="58"/>
                      </a:moveTo>
                      <a:cubicBezTo>
                        <a:pt x="117" y="69"/>
                        <a:pt x="114" y="78"/>
                        <a:pt x="109" y="87"/>
                      </a:cubicBezTo>
                      <a:cubicBezTo>
                        <a:pt x="104" y="96"/>
                        <a:pt x="97" y="103"/>
                        <a:pt x="88" y="109"/>
                      </a:cubicBezTo>
                      <a:cubicBezTo>
                        <a:pt x="78" y="114"/>
                        <a:pt x="69" y="116"/>
                        <a:pt x="59" y="116"/>
                      </a:cubicBezTo>
                      <a:cubicBezTo>
                        <a:pt x="48" y="116"/>
                        <a:pt x="38" y="114"/>
                        <a:pt x="29" y="109"/>
                      </a:cubicBezTo>
                      <a:cubicBezTo>
                        <a:pt x="19" y="103"/>
                        <a:pt x="13" y="96"/>
                        <a:pt x="8" y="87"/>
                      </a:cubicBezTo>
                      <a:cubicBezTo>
                        <a:pt x="3" y="78"/>
                        <a:pt x="0" y="69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3" y="20"/>
                        <a:pt x="19" y="12"/>
                        <a:pt x="29" y="7"/>
                      </a:cubicBezTo>
                      <a:cubicBezTo>
                        <a:pt x="38" y="1"/>
                        <a:pt x="48" y="0"/>
                        <a:pt x="59" y="0"/>
                      </a:cubicBezTo>
                      <a:cubicBezTo>
                        <a:pt x="69" y="0"/>
                        <a:pt x="78" y="1"/>
                        <a:pt x="88" y="7"/>
                      </a:cubicBezTo>
                      <a:cubicBezTo>
                        <a:pt x="97" y="12"/>
                        <a:pt x="104" y="20"/>
                        <a:pt x="109" y="29"/>
                      </a:cubicBezTo>
                      <a:cubicBezTo>
                        <a:pt x="114" y="38"/>
                        <a:pt x="117" y="47"/>
                        <a:pt x="117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1" name="Line 141"/>
                <p:cNvSpPr>
                  <a:spLocks noChangeShapeType="1"/>
                </p:cNvSpPr>
                <p:nvPr/>
              </p:nvSpPr>
              <p:spPr bwMode="auto">
                <a:xfrm>
                  <a:off x="876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2" name="Line 142"/>
                <p:cNvSpPr>
                  <a:spLocks noChangeShapeType="1"/>
                </p:cNvSpPr>
                <p:nvPr/>
              </p:nvSpPr>
              <p:spPr bwMode="auto">
                <a:xfrm>
                  <a:off x="896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3" name="Line 143"/>
                <p:cNvSpPr>
                  <a:spLocks noChangeShapeType="1"/>
                </p:cNvSpPr>
                <p:nvPr/>
              </p:nvSpPr>
              <p:spPr bwMode="auto">
                <a:xfrm>
                  <a:off x="909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4" name="Line 144"/>
                <p:cNvSpPr>
                  <a:spLocks noChangeShapeType="1"/>
                </p:cNvSpPr>
                <p:nvPr/>
              </p:nvSpPr>
              <p:spPr bwMode="auto">
                <a:xfrm>
                  <a:off x="926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5" name="Line 145"/>
                <p:cNvSpPr>
                  <a:spLocks noChangeShapeType="1"/>
                </p:cNvSpPr>
                <p:nvPr/>
              </p:nvSpPr>
              <p:spPr bwMode="auto">
                <a:xfrm>
                  <a:off x="945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6" name="Line 146"/>
                <p:cNvSpPr>
                  <a:spLocks noChangeShapeType="1"/>
                </p:cNvSpPr>
                <p:nvPr/>
              </p:nvSpPr>
              <p:spPr bwMode="auto">
                <a:xfrm>
                  <a:off x="962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7" name="Line 147"/>
                <p:cNvSpPr>
                  <a:spLocks noChangeShapeType="1"/>
                </p:cNvSpPr>
                <p:nvPr/>
              </p:nvSpPr>
              <p:spPr bwMode="auto">
                <a:xfrm>
                  <a:off x="1025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8" name="Line 148"/>
                <p:cNvSpPr>
                  <a:spLocks noChangeShapeType="1"/>
                </p:cNvSpPr>
                <p:nvPr/>
              </p:nvSpPr>
              <p:spPr bwMode="auto">
                <a:xfrm>
                  <a:off x="1041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9" name="Line 149"/>
                <p:cNvSpPr>
                  <a:spLocks noChangeShapeType="1"/>
                </p:cNvSpPr>
                <p:nvPr/>
              </p:nvSpPr>
              <p:spPr bwMode="auto">
                <a:xfrm>
                  <a:off x="1058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0" name="Line 150"/>
                <p:cNvSpPr>
                  <a:spLocks noChangeShapeType="1"/>
                </p:cNvSpPr>
                <p:nvPr/>
              </p:nvSpPr>
              <p:spPr bwMode="auto">
                <a:xfrm>
                  <a:off x="1078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1" name="Line 151"/>
                <p:cNvSpPr>
                  <a:spLocks noChangeShapeType="1"/>
                </p:cNvSpPr>
                <p:nvPr/>
              </p:nvSpPr>
              <p:spPr bwMode="auto">
                <a:xfrm>
                  <a:off x="1094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2" name="Line 152"/>
                <p:cNvSpPr>
                  <a:spLocks noChangeShapeType="1"/>
                </p:cNvSpPr>
                <p:nvPr/>
              </p:nvSpPr>
              <p:spPr bwMode="auto">
                <a:xfrm>
                  <a:off x="1114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102659" y="3281082"/>
                <a:ext cx="38593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Parallel Parse into </a:t>
                </a:r>
                <a:r>
                  <a:rPr lang="en-US" sz="1600" b="1" dirty="0"/>
                  <a:t>Distributed </a:t>
                </a:r>
                <a:r>
                  <a:rPr lang="en-US" sz="1600" b="1" dirty="0" smtClean="0"/>
                  <a:t>Rows</a:t>
                </a:r>
              </a:p>
              <a:p>
                <a:pPr algn="ctr"/>
                <a:r>
                  <a:rPr lang="zh-CN" altLang="en-US" sz="1600" b="1"/>
                  <a:t>分布式</a:t>
                </a:r>
                <a:r>
                  <a:rPr lang="zh-CN" altLang="en-US" sz="1600" b="1" smtClean="0"/>
                  <a:t>并行分析</a:t>
                </a:r>
                <a:endParaRPr lang="en-US" sz="1600" b="1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095944" y="3801805"/>
              <a:ext cx="4202197" cy="2937149"/>
              <a:chOff x="1095944" y="3976616"/>
              <a:chExt cx="4202197" cy="2937149"/>
            </a:xfrm>
          </p:grpSpPr>
          <p:grpSp>
            <p:nvGrpSpPr>
              <p:cNvPr id="163" name="Group 162"/>
              <p:cNvGrpSpPr>
                <a:grpSpLocks noChangeAspect="1"/>
              </p:cNvGrpSpPr>
              <p:nvPr/>
            </p:nvGrpSpPr>
            <p:grpSpPr bwMode="auto">
              <a:xfrm>
                <a:off x="1543312" y="3976616"/>
                <a:ext cx="3307460" cy="2093114"/>
                <a:chOff x="4636" y="1755"/>
                <a:chExt cx="1397" cy="957"/>
              </a:xfrm>
            </p:grpSpPr>
            <p:sp>
              <p:nvSpPr>
                <p:cNvPr id="164" name="Freeform 163"/>
                <p:cNvSpPr>
                  <a:spLocks noChangeArrowheads="1"/>
                </p:cNvSpPr>
                <p:nvPr/>
              </p:nvSpPr>
              <p:spPr bwMode="auto">
                <a:xfrm>
                  <a:off x="4636" y="2429"/>
                  <a:ext cx="267" cy="49"/>
                </a:xfrm>
                <a:custGeom>
                  <a:avLst/>
                  <a:gdLst>
                    <a:gd name="T0" fmla="*/ 1144 w 1181"/>
                    <a:gd name="T1" fmla="*/ 1 h 222"/>
                    <a:gd name="T2" fmla="*/ 1158 w 1181"/>
                    <a:gd name="T3" fmla="*/ 1 h 222"/>
                    <a:gd name="T4" fmla="*/ 1170 w 1181"/>
                    <a:gd name="T5" fmla="*/ 8 h 222"/>
                    <a:gd name="T6" fmla="*/ 1177 w 1181"/>
                    <a:gd name="T7" fmla="*/ 20 h 222"/>
                    <a:gd name="T8" fmla="*/ 1179 w 1181"/>
                    <a:gd name="T9" fmla="*/ 34 h 222"/>
                    <a:gd name="T10" fmla="*/ 1170 w 1181"/>
                    <a:gd name="T11" fmla="*/ 185 h 222"/>
                    <a:gd name="T12" fmla="*/ 1166 w 1181"/>
                    <a:gd name="T13" fmla="*/ 199 h 222"/>
                    <a:gd name="T14" fmla="*/ 1157 w 1181"/>
                    <a:gd name="T15" fmla="*/ 211 h 222"/>
                    <a:gd name="T16" fmla="*/ 1144 w 1181"/>
                    <a:gd name="T17" fmla="*/ 218 h 222"/>
                    <a:gd name="T18" fmla="*/ 1129 w 1181"/>
                    <a:gd name="T19" fmla="*/ 221 h 222"/>
                    <a:gd name="T20" fmla="*/ 50 w 1181"/>
                    <a:gd name="T21" fmla="*/ 221 h 222"/>
                    <a:gd name="T22" fmla="*/ 35 w 1181"/>
                    <a:gd name="T23" fmla="*/ 218 h 222"/>
                    <a:gd name="T24" fmla="*/ 22 w 1181"/>
                    <a:gd name="T25" fmla="*/ 211 h 222"/>
                    <a:gd name="T26" fmla="*/ 14 w 1181"/>
                    <a:gd name="T27" fmla="*/ 199 h 222"/>
                    <a:gd name="T28" fmla="*/ 9 w 1181"/>
                    <a:gd name="T29" fmla="*/ 185 h 222"/>
                    <a:gd name="T30" fmla="*/ 0 w 1181"/>
                    <a:gd name="T31" fmla="*/ 34 h 222"/>
                    <a:gd name="T32" fmla="*/ 3 w 1181"/>
                    <a:gd name="T33" fmla="*/ 20 h 222"/>
                    <a:gd name="T34" fmla="*/ 11 w 1181"/>
                    <a:gd name="T35" fmla="*/ 8 h 222"/>
                    <a:gd name="T36" fmla="*/ 22 w 1181"/>
                    <a:gd name="T37" fmla="*/ 4 h 222"/>
                    <a:gd name="T38" fmla="*/ 37 w 1181"/>
                    <a:gd name="T39" fmla="*/ 4 h 222"/>
                    <a:gd name="T40" fmla="*/ 1144 w 1181"/>
                    <a:gd name="T41" fmla="*/ 4 h 222"/>
                    <a:gd name="T42" fmla="*/ 1144 w 1181"/>
                    <a:gd name="T43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22">
                      <a:moveTo>
                        <a:pt x="1144" y="1"/>
                      </a:moveTo>
                      <a:cubicBezTo>
                        <a:pt x="1150" y="1"/>
                        <a:pt x="1154" y="0"/>
                        <a:pt x="1158" y="1"/>
                      </a:cubicBezTo>
                      <a:cubicBezTo>
                        <a:pt x="1163" y="3"/>
                        <a:pt x="1167" y="4"/>
                        <a:pt x="1170" y="8"/>
                      </a:cubicBezTo>
                      <a:cubicBezTo>
                        <a:pt x="1173" y="11"/>
                        <a:pt x="1176" y="16"/>
                        <a:pt x="1177" y="20"/>
                      </a:cubicBezTo>
                      <a:cubicBezTo>
                        <a:pt x="1179" y="25"/>
                        <a:pt x="1180" y="29"/>
                        <a:pt x="1179" y="34"/>
                      </a:cubicBezTo>
                      <a:lnTo>
                        <a:pt x="1170" y="185"/>
                      </a:lnTo>
                      <a:cubicBezTo>
                        <a:pt x="1170" y="190"/>
                        <a:pt x="1169" y="195"/>
                        <a:pt x="1166" y="199"/>
                      </a:cubicBezTo>
                      <a:cubicBezTo>
                        <a:pt x="1163" y="203"/>
                        <a:pt x="1160" y="208"/>
                        <a:pt x="1157" y="211"/>
                      </a:cubicBezTo>
                      <a:cubicBezTo>
                        <a:pt x="1153" y="214"/>
                        <a:pt x="1150" y="217"/>
                        <a:pt x="1144" y="218"/>
                      </a:cubicBezTo>
                      <a:cubicBezTo>
                        <a:pt x="1139" y="220"/>
                        <a:pt x="1134" y="221"/>
                        <a:pt x="1129" y="221"/>
                      </a:cubicBezTo>
                      <a:lnTo>
                        <a:pt x="50" y="221"/>
                      </a:lnTo>
                      <a:cubicBezTo>
                        <a:pt x="44" y="221"/>
                        <a:pt x="40" y="221"/>
                        <a:pt x="35" y="218"/>
                      </a:cubicBezTo>
                      <a:cubicBezTo>
                        <a:pt x="31" y="217"/>
                        <a:pt x="27" y="214"/>
                        <a:pt x="22" y="211"/>
                      </a:cubicBezTo>
                      <a:cubicBezTo>
                        <a:pt x="18" y="208"/>
                        <a:pt x="15" y="203"/>
                        <a:pt x="14" y="199"/>
                      </a:cubicBezTo>
                      <a:cubicBezTo>
                        <a:pt x="11" y="195"/>
                        <a:pt x="11" y="190"/>
                        <a:pt x="9" y="185"/>
                      </a:cubicBezTo>
                      <a:lnTo>
                        <a:pt x="0" y="34"/>
                      </a:lnTo>
                      <a:cubicBezTo>
                        <a:pt x="0" y="29"/>
                        <a:pt x="0" y="24"/>
                        <a:pt x="3" y="20"/>
                      </a:cubicBezTo>
                      <a:cubicBezTo>
                        <a:pt x="5" y="15"/>
                        <a:pt x="8" y="11"/>
                        <a:pt x="11" y="8"/>
                      </a:cubicBezTo>
                      <a:cubicBezTo>
                        <a:pt x="14" y="5"/>
                        <a:pt x="18" y="5"/>
                        <a:pt x="22" y="4"/>
                      </a:cubicBezTo>
                      <a:cubicBezTo>
                        <a:pt x="27" y="2"/>
                        <a:pt x="33" y="4"/>
                        <a:pt x="37" y="4"/>
                      </a:cubicBezTo>
                      <a:lnTo>
                        <a:pt x="1144" y="4"/>
                      </a:lnTo>
                      <a:lnTo>
                        <a:pt x="1144" y="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5" name="Freeform 164"/>
                <p:cNvSpPr>
                  <a:spLocks noChangeArrowheads="1"/>
                </p:cNvSpPr>
                <p:nvPr/>
              </p:nvSpPr>
              <p:spPr bwMode="auto">
                <a:xfrm>
                  <a:off x="4863" y="2399"/>
                  <a:ext cx="36" cy="29"/>
                </a:xfrm>
                <a:custGeom>
                  <a:avLst/>
                  <a:gdLst>
                    <a:gd name="T0" fmla="*/ 19 w 164"/>
                    <a:gd name="T1" fmla="*/ 7 h 132"/>
                    <a:gd name="T2" fmla="*/ 163 w 164"/>
                    <a:gd name="T3" fmla="*/ 131 h 132"/>
                    <a:gd name="T4" fmla="*/ 160 w 164"/>
                    <a:gd name="T5" fmla="*/ 130 h 132"/>
                    <a:gd name="T6" fmla="*/ 154 w 164"/>
                    <a:gd name="T7" fmla="*/ 127 h 132"/>
                    <a:gd name="T8" fmla="*/ 149 w 164"/>
                    <a:gd name="T9" fmla="*/ 126 h 132"/>
                    <a:gd name="T10" fmla="*/ 141 w 164"/>
                    <a:gd name="T11" fmla="*/ 126 h 132"/>
                    <a:gd name="T12" fmla="*/ 0 w 164"/>
                    <a:gd name="T13" fmla="*/ 0 h 132"/>
                    <a:gd name="T14" fmla="*/ 6 w 164"/>
                    <a:gd name="T15" fmla="*/ 0 h 132"/>
                    <a:gd name="T16" fmla="*/ 10 w 164"/>
                    <a:gd name="T17" fmla="*/ 2 h 132"/>
                    <a:gd name="T18" fmla="*/ 14 w 164"/>
                    <a:gd name="T19" fmla="*/ 3 h 132"/>
                    <a:gd name="T20" fmla="*/ 19 w 164"/>
                    <a:gd name="T21" fmla="*/ 7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4" h="132">
                      <a:moveTo>
                        <a:pt x="19" y="7"/>
                      </a:moveTo>
                      <a:lnTo>
                        <a:pt x="163" y="131"/>
                      </a:lnTo>
                      <a:cubicBezTo>
                        <a:pt x="162" y="131"/>
                        <a:pt x="161" y="130"/>
                        <a:pt x="160" y="130"/>
                      </a:cubicBezTo>
                      <a:cubicBezTo>
                        <a:pt x="159" y="128"/>
                        <a:pt x="156" y="128"/>
                        <a:pt x="154" y="127"/>
                      </a:cubicBezTo>
                      <a:cubicBezTo>
                        <a:pt x="153" y="126"/>
                        <a:pt x="150" y="126"/>
                        <a:pt x="149" y="126"/>
                      </a:cubicBezTo>
                      <a:lnTo>
                        <a:pt x="141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9" y="2"/>
                        <a:pt x="10" y="2"/>
                      </a:cubicBezTo>
                      <a:cubicBezTo>
                        <a:pt x="12" y="2"/>
                        <a:pt x="13" y="3"/>
                        <a:pt x="14" y="3"/>
                      </a:cubicBezTo>
                      <a:cubicBezTo>
                        <a:pt x="16" y="3"/>
                        <a:pt x="19" y="7"/>
                        <a:pt x="19" y="7"/>
                      </a:cubicBez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6" name="Freeform 165"/>
                <p:cNvSpPr>
                  <a:spLocks noChangeArrowheads="1"/>
                </p:cNvSpPr>
                <p:nvPr/>
              </p:nvSpPr>
              <p:spPr bwMode="auto">
                <a:xfrm>
                  <a:off x="4639" y="2399"/>
                  <a:ext cx="37" cy="29"/>
                </a:xfrm>
                <a:custGeom>
                  <a:avLst/>
                  <a:gdLst>
                    <a:gd name="T0" fmla="*/ 147 w 167"/>
                    <a:gd name="T1" fmla="*/ 6 h 133"/>
                    <a:gd name="T2" fmla="*/ 151 w 167"/>
                    <a:gd name="T3" fmla="*/ 3 h 133"/>
                    <a:gd name="T4" fmla="*/ 156 w 167"/>
                    <a:gd name="T5" fmla="*/ 1 h 133"/>
                    <a:gd name="T6" fmla="*/ 160 w 167"/>
                    <a:gd name="T7" fmla="*/ 0 h 133"/>
                    <a:gd name="T8" fmla="*/ 166 w 167"/>
                    <a:gd name="T9" fmla="*/ 0 h 133"/>
                    <a:gd name="T10" fmla="*/ 24 w 167"/>
                    <a:gd name="T11" fmla="*/ 125 h 133"/>
                    <a:gd name="T12" fmla="*/ 17 w 167"/>
                    <a:gd name="T13" fmla="*/ 125 h 133"/>
                    <a:gd name="T14" fmla="*/ 10 w 167"/>
                    <a:gd name="T15" fmla="*/ 127 h 133"/>
                    <a:gd name="T16" fmla="*/ 4 w 167"/>
                    <a:gd name="T17" fmla="*/ 130 h 133"/>
                    <a:gd name="T18" fmla="*/ 0 w 167"/>
                    <a:gd name="T19" fmla="*/ 132 h 133"/>
                    <a:gd name="T20" fmla="*/ 147 w 167"/>
                    <a:gd name="T21" fmla="*/ 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7" h="133">
                      <a:moveTo>
                        <a:pt x="147" y="6"/>
                      </a:moveTo>
                      <a:cubicBezTo>
                        <a:pt x="148" y="4"/>
                        <a:pt x="150" y="5"/>
                        <a:pt x="151" y="3"/>
                      </a:cubicBezTo>
                      <a:cubicBezTo>
                        <a:pt x="153" y="2"/>
                        <a:pt x="155" y="1"/>
                        <a:pt x="156" y="1"/>
                      </a:cubicBezTo>
                      <a:cubicBezTo>
                        <a:pt x="158" y="1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3" y="127"/>
                        <a:pt x="10" y="127"/>
                      </a:cubicBezTo>
                      <a:cubicBezTo>
                        <a:pt x="7" y="127"/>
                        <a:pt x="5" y="128"/>
                        <a:pt x="4" y="130"/>
                      </a:cubicBezTo>
                      <a:cubicBezTo>
                        <a:pt x="3" y="131"/>
                        <a:pt x="2" y="131"/>
                        <a:pt x="0" y="132"/>
                      </a:cubicBezTo>
                      <a:lnTo>
                        <a:pt x="147" y="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7" name="Freeform 166"/>
                <p:cNvSpPr>
                  <a:spLocks noChangeArrowheads="1"/>
                </p:cNvSpPr>
                <p:nvPr/>
              </p:nvSpPr>
              <p:spPr bwMode="auto">
                <a:xfrm>
                  <a:off x="4644" y="2399"/>
                  <a:ext cx="250" cy="29"/>
                </a:xfrm>
                <a:custGeom>
                  <a:avLst/>
                  <a:gdLst>
                    <a:gd name="T0" fmla="*/ 0 w 1107"/>
                    <a:gd name="T1" fmla="*/ 131 h 132"/>
                    <a:gd name="T2" fmla="*/ 142 w 1107"/>
                    <a:gd name="T3" fmla="*/ 0 h 132"/>
                    <a:gd name="T4" fmla="*/ 964 w 1107"/>
                    <a:gd name="T5" fmla="*/ 0 h 132"/>
                    <a:gd name="T6" fmla="*/ 1106 w 1107"/>
                    <a:gd name="T7" fmla="*/ 131 h 132"/>
                    <a:gd name="T8" fmla="*/ 0 w 1107"/>
                    <a:gd name="T9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32">
                      <a:moveTo>
                        <a:pt x="0" y="131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31"/>
                      </a:lnTo>
                      <a:lnTo>
                        <a:pt x="0" y="131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8" name="Freeform 167"/>
                <p:cNvSpPr>
                  <a:spLocks noChangeArrowheads="1"/>
                </p:cNvSpPr>
                <p:nvPr/>
              </p:nvSpPr>
              <p:spPr bwMode="auto">
                <a:xfrm>
                  <a:off x="4757" y="2440"/>
                  <a:ext cx="26" cy="26"/>
                </a:xfrm>
                <a:custGeom>
                  <a:avLst/>
                  <a:gdLst>
                    <a:gd name="T0" fmla="*/ 116 w 117"/>
                    <a:gd name="T1" fmla="*/ 58 h 118"/>
                    <a:gd name="T2" fmla="*/ 109 w 117"/>
                    <a:gd name="T3" fmla="*/ 87 h 118"/>
                    <a:gd name="T4" fmla="*/ 87 w 117"/>
                    <a:gd name="T5" fmla="*/ 109 h 118"/>
                    <a:gd name="T6" fmla="*/ 58 w 117"/>
                    <a:gd name="T7" fmla="*/ 117 h 118"/>
                    <a:gd name="T8" fmla="*/ 29 w 117"/>
                    <a:gd name="T9" fmla="*/ 109 h 118"/>
                    <a:gd name="T10" fmla="*/ 8 w 117"/>
                    <a:gd name="T11" fmla="*/ 87 h 118"/>
                    <a:gd name="T12" fmla="*/ 0 w 117"/>
                    <a:gd name="T13" fmla="*/ 58 h 118"/>
                    <a:gd name="T14" fmla="*/ 8 w 117"/>
                    <a:gd name="T15" fmla="*/ 29 h 118"/>
                    <a:gd name="T16" fmla="*/ 29 w 117"/>
                    <a:gd name="T17" fmla="*/ 8 h 118"/>
                    <a:gd name="T18" fmla="*/ 58 w 117"/>
                    <a:gd name="T19" fmla="*/ 0 h 118"/>
                    <a:gd name="T20" fmla="*/ 87 w 117"/>
                    <a:gd name="T21" fmla="*/ 8 h 118"/>
                    <a:gd name="T22" fmla="*/ 109 w 117"/>
                    <a:gd name="T23" fmla="*/ 29 h 118"/>
                    <a:gd name="T24" fmla="*/ 116 w 117"/>
                    <a:gd name="T25" fmla="*/ 5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8">
                      <a:moveTo>
                        <a:pt x="116" y="58"/>
                      </a:moveTo>
                      <a:cubicBezTo>
                        <a:pt x="116" y="69"/>
                        <a:pt x="115" y="78"/>
                        <a:pt x="109" y="87"/>
                      </a:cubicBezTo>
                      <a:cubicBezTo>
                        <a:pt x="104" y="97"/>
                        <a:pt x="97" y="104"/>
                        <a:pt x="87" y="109"/>
                      </a:cubicBezTo>
                      <a:cubicBezTo>
                        <a:pt x="78" y="115"/>
                        <a:pt x="69" y="117"/>
                        <a:pt x="58" y="117"/>
                      </a:cubicBezTo>
                      <a:cubicBezTo>
                        <a:pt x="47" y="117"/>
                        <a:pt x="38" y="115"/>
                        <a:pt x="29" y="109"/>
                      </a:cubicBezTo>
                      <a:cubicBezTo>
                        <a:pt x="20" y="104"/>
                        <a:pt x="14" y="97"/>
                        <a:pt x="8" y="87"/>
                      </a:cubicBezTo>
                      <a:cubicBezTo>
                        <a:pt x="3" y="78"/>
                        <a:pt x="0" y="69"/>
                        <a:pt x="0" y="58"/>
                      </a:cubicBezTo>
                      <a:cubicBezTo>
                        <a:pt x="0" y="48"/>
                        <a:pt x="3" y="38"/>
                        <a:pt x="8" y="29"/>
                      </a:cubicBezTo>
                      <a:cubicBezTo>
                        <a:pt x="14" y="20"/>
                        <a:pt x="20" y="14"/>
                        <a:pt x="29" y="8"/>
                      </a:cubicBezTo>
                      <a:cubicBezTo>
                        <a:pt x="38" y="3"/>
                        <a:pt x="47" y="0"/>
                        <a:pt x="58" y="0"/>
                      </a:cubicBezTo>
                      <a:cubicBezTo>
                        <a:pt x="69" y="0"/>
                        <a:pt x="78" y="3"/>
                        <a:pt x="87" y="8"/>
                      </a:cubicBezTo>
                      <a:cubicBezTo>
                        <a:pt x="97" y="14"/>
                        <a:pt x="104" y="20"/>
                        <a:pt x="109" y="29"/>
                      </a:cubicBezTo>
                      <a:cubicBezTo>
                        <a:pt x="115" y="38"/>
                        <a:pt x="116" y="48"/>
                        <a:pt x="116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9" name="Line 231"/>
                <p:cNvSpPr>
                  <a:spLocks noChangeShapeType="1"/>
                </p:cNvSpPr>
                <p:nvPr/>
              </p:nvSpPr>
              <p:spPr bwMode="auto">
                <a:xfrm>
                  <a:off x="4652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Line 232"/>
                <p:cNvSpPr>
                  <a:spLocks noChangeShapeType="1"/>
                </p:cNvSpPr>
                <p:nvPr/>
              </p:nvSpPr>
              <p:spPr bwMode="auto">
                <a:xfrm>
                  <a:off x="4672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Line 233"/>
                <p:cNvSpPr>
                  <a:spLocks noChangeShapeType="1"/>
                </p:cNvSpPr>
                <p:nvPr/>
              </p:nvSpPr>
              <p:spPr bwMode="auto">
                <a:xfrm>
                  <a:off x="4685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Line 234"/>
                <p:cNvSpPr>
                  <a:spLocks noChangeShapeType="1"/>
                </p:cNvSpPr>
                <p:nvPr/>
              </p:nvSpPr>
              <p:spPr bwMode="auto">
                <a:xfrm>
                  <a:off x="4702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Line 235"/>
                <p:cNvSpPr>
                  <a:spLocks noChangeShapeType="1"/>
                </p:cNvSpPr>
                <p:nvPr/>
              </p:nvSpPr>
              <p:spPr bwMode="auto">
                <a:xfrm>
                  <a:off x="4722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Line 236"/>
                <p:cNvSpPr>
                  <a:spLocks noChangeShapeType="1"/>
                </p:cNvSpPr>
                <p:nvPr/>
              </p:nvSpPr>
              <p:spPr bwMode="auto">
                <a:xfrm>
                  <a:off x="4738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5" name="Line 237"/>
                <p:cNvSpPr>
                  <a:spLocks noChangeShapeType="1"/>
                </p:cNvSpPr>
                <p:nvPr/>
              </p:nvSpPr>
              <p:spPr bwMode="auto">
                <a:xfrm>
                  <a:off x="4801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6" name="Line 238"/>
                <p:cNvSpPr>
                  <a:spLocks noChangeShapeType="1"/>
                </p:cNvSpPr>
                <p:nvPr/>
              </p:nvSpPr>
              <p:spPr bwMode="auto">
                <a:xfrm>
                  <a:off x="4818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7" name="Line 239"/>
                <p:cNvSpPr>
                  <a:spLocks noChangeShapeType="1"/>
                </p:cNvSpPr>
                <p:nvPr/>
              </p:nvSpPr>
              <p:spPr bwMode="auto">
                <a:xfrm>
                  <a:off x="4834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8" name="Line 240"/>
                <p:cNvSpPr>
                  <a:spLocks noChangeShapeType="1"/>
                </p:cNvSpPr>
                <p:nvPr/>
              </p:nvSpPr>
              <p:spPr bwMode="auto">
                <a:xfrm>
                  <a:off x="4854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9" name="Line 241"/>
                <p:cNvSpPr>
                  <a:spLocks noChangeShapeType="1"/>
                </p:cNvSpPr>
                <p:nvPr/>
              </p:nvSpPr>
              <p:spPr bwMode="auto">
                <a:xfrm>
                  <a:off x="4871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0" name="Line 242"/>
                <p:cNvSpPr>
                  <a:spLocks noChangeShapeType="1"/>
                </p:cNvSpPr>
                <p:nvPr/>
              </p:nvSpPr>
              <p:spPr bwMode="auto">
                <a:xfrm>
                  <a:off x="4890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1" name="Freeform 180"/>
                <p:cNvSpPr>
                  <a:spLocks noChangeArrowheads="1"/>
                </p:cNvSpPr>
                <p:nvPr/>
              </p:nvSpPr>
              <p:spPr bwMode="auto">
                <a:xfrm>
                  <a:off x="4636" y="2358"/>
                  <a:ext cx="267" cy="48"/>
                </a:xfrm>
                <a:custGeom>
                  <a:avLst/>
                  <a:gdLst>
                    <a:gd name="T0" fmla="*/ 1144 w 1181"/>
                    <a:gd name="T1" fmla="*/ 7 h 215"/>
                    <a:gd name="T2" fmla="*/ 1158 w 1181"/>
                    <a:gd name="T3" fmla="*/ 2 h 215"/>
                    <a:gd name="T4" fmla="*/ 1170 w 1181"/>
                    <a:gd name="T5" fmla="*/ 7 h 215"/>
                    <a:gd name="T6" fmla="*/ 1177 w 1181"/>
                    <a:gd name="T7" fmla="*/ 17 h 215"/>
                    <a:gd name="T8" fmla="*/ 1179 w 1181"/>
                    <a:gd name="T9" fmla="*/ 31 h 215"/>
                    <a:gd name="T10" fmla="*/ 1170 w 1181"/>
                    <a:gd name="T11" fmla="*/ 181 h 215"/>
                    <a:gd name="T12" fmla="*/ 1166 w 1181"/>
                    <a:gd name="T13" fmla="*/ 195 h 215"/>
                    <a:gd name="T14" fmla="*/ 1157 w 1181"/>
                    <a:gd name="T15" fmla="*/ 207 h 215"/>
                    <a:gd name="T16" fmla="*/ 1144 w 1181"/>
                    <a:gd name="T17" fmla="*/ 211 h 215"/>
                    <a:gd name="T18" fmla="*/ 1129 w 1181"/>
                    <a:gd name="T19" fmla="*/ 211 h 215"/>
                    <a:gd name="T20" fmla="*/ 50 w 1181"/>
                    <a:gd name="T21" fmla="*/ 211 h 215"/>
                    <a:gd name="T22" fmla="*/ 35 w 1181"/>
                    <a:gd name="T23" fmla="*/ 211 h 215"/>
                    <a:gd name="T24" fmla="*/ 22 w 1181"/>
                    <a:gd name="T25" fmla="*/ 205 h 215"/>
                    <a:gd name="T26" fmla="*/ 14 w 1181"/>
                    <a:gd name="T27" fmla="*/ 195 h 215"/>
                    <a:gd name="T28" fmla="*/ 9 w 1181"/>
                    <a:gd name="T29" fmla="*/ 181 h 215"/>
                    <a:gd name="T30" fmla="*/ 0 w 1181"/>
                    <a:gd name="T31" fmla="*/ 31 h 215"/>
                    <a:gd name="T32" fmla="*/ 3 w 1181"/>
                    <a:gd name="T33" fmla="*/ 17 h 215"/>
                    <a:gd name="T34" fmla="*/ 11 w 1181"/>
                    <a:gd name="T35" fmla="*/ 5 h 215"/>
                    <a:gd name="T36" fmla="*/ 22 w 1181"/>
                    <a:gd name="T37" fmla="*/ 5 h 215"/>
                    <a:gd name="T38" fmla="*/ 37 w 1181"/>
                    <a:gd name="T39" fmla="*/ 10 h 215"/>
                    <a:gd name="T40" fmla="*/ 1144 w 1181"/>
                    <a:gd name="T41" fmla="*/ 10 h 215"/>
                    <a:gd name="T42" fmla="*/ 1144 w 1181"/>
                    <a:gd name="T43" fmla="*/ 7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15">
                      <a:moveTo>
                        <a:pt x="1144" y="7"/>
                      </a:moveTo>
                      <a:cubicBezTo>
                        <a:pt x="1150" y="7"/>
                        <a:pt x="1154" y="0"/>
                        <a:pt x="1158" y="2"/>
                      </a:cubicBezTo>
                      <a:cubicBezTo>
                        <a:pt x="1163" y="3"/>
                        <a:pt x="1167" y="4"/>
                        <a:pt x="1170" y="7"/>
                      </a:cubicBezTo>
                      <a:cubicBezTo>
                        <a:pt x="1173" y="10"/>
                        <a:pt x="1176" y="12"/>
                        <a:pt x="1177" y="17"/>
                      </a:cubicBezTo>
                      <a:cubicBezTo>
                        <a:pt x="1179" y="21"/>
                        <a:pt x="1180" y="26"/>
                        <a:pt x="1179" y="31"/>
                      </a:cubicBezTo>
                      <a:lnTo>
                        <a:pt x="1170" y="181"/>
                      </a:lnTo>
                      <a:cubicBezTo>
                        <a:pt x="1170" y="186"/>
                        <a:pt x="1169" y="191"/>
                        <a:pt x="1166" y="195"/>
                      </a:cubicBezTo>
                      <a:cubicBezTo>
                        <a:pt x="1163" y="200"/>
                        <a:pt x="1160" y="204"/>
                        <a:pt x="1157" y="207"/>
                      </a:cubicBezTo>
                      <a:cubicBezTo>
                        <a:pt x="1153" y="210"/>
                        <a:pt x="1150" y="210"/>
                        <a:pt x="1144" y="211"/>
                      </a:cubicBezTo>
                      <a:cubicBezTo>
                        <a:pt x="1139" y="213"/>
                        <a:pt x="1134" y="211"/>
                        <a:pt x="1129" y="211"/>
                      </a:cubicBezTo>
                      <a:lnTo>
                        <a:pt x="50" y="211"/>
                      </a:lnTo>
                      <a:cubicBezTo>
                        <a:pt x="44" y="211"/>
                        <a:pt x="40" y="214"/>
                        <a:pt x="35" y="211"/>
                      </a:cubicBezTo>
                      <a:cubicBezTo>
                        <a:pt x="31" y="210"/>
                        <a:pt x="27" y="208"/>
                        <a:pt x="22" y="205"/>
                      </a:cubicBezTo>
                      <a:cubicBezTo>
                        <a:pt x="18" y="202"/>
                        <a:pt x="15" y="200"/>
                        <a:pt x="14" y="195"/>
                      </a:cubicBezTo>
                      <a:cubicBezTo>
                        <a:pt x="11" y="191"/>
                        <a:pt x="11" y="186"/>
                        <a:pt x="9" y="181"/>
                      </a:cubicBezTo>
                      <a:lnTo>
                        <a:pt x="0" y="31"/>
                      </a:lnTo>
                      <a:cubicBezTo>
                        <a:pt x="0" y="26"/>
                        <a:pt x="0" y="21"/>
                        <a:pt x="3" y="17"/>
                      </a:cubicBezTo>
                      <a:cubicBezTo>
                        <a:pt x="5" y="12"/>
                        <a:pt x="8" y="8"/>
                        <a:pt x="11" y="5"/>
                      </a:cubicBezTo>
                      <a:cubicBezTo>
                        <a:pt x="14" y="2"/>
                        <a:pt x="18" y="6"/>
                        <a:pt x="22" y="5"/>
                      </a:cubicBezTo>
                      <a:cubicBezTo>
                        <a:pt x="27" y="3"/>
                        <a:pt x="33" y="10"/>
                        <a:pt x="37" y="10"/>
                      </a:cubicBezTo>
                      <a:lnTo>
                        <a:pt x="1144" y="10"/>
                      </a:lnTo>
                      <a:lnTo>
                        <a:pt x="1144" y="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2" name="Freeform 181"/>
                <p:cNvSpPr>
                  <a:spLocks noChangeArrowheads="1"/>
                </p:cNvSpPr>
                <p:nvPr/>
              </p:nvSpPr>
              <p:spPr bwMode="auto">
                <a:xfrm>
                  <a:off x="4863" y="2328"/>
                  <a:ext cx="36" cy="29"/>
                </a:xfrm>
                <a:custGeom>
                  <a:avLst/>
                  <a:gdLst>
                    <a:gd name="T0" fmla="*/ 19 w 164"/>
                    <a:gd name="T1" fmla="*/ 7 h 132"/>
                    <a:gd name="T2" fmla="*/ 163 w 164"/>
                    <a:gd name="T3" fmla="*/ 131 h 132"/>
                    <a:gd name="T4" fmla="*/ 160 w 164"/>
                    <a:gd name="T5" fmla="*/ 130 h 132"/>
                    <a:gd name="T6" fmla="*/ 154 w 164"/>
                    <a:gd name="T7" fmla="*/ 127 h 132"/>
                    <a:gd name="T8" fmla="*/ 149 w 164"/>
                    <a:gd name="T9" fmla="*/ 126 h 132"/>
                    <a:gd name="T10" fmla="*/ 141 w 164"/>
                    <a:gd name="T11" fmla="*/ 126 h 132"/>
                    <a:gd name="T12" fmla="*/ 0 w 164"/>
                    <a:gd name="T13" fmla="*/ 0 h 132"/>
                    <a:gd name="T14" fmla="*/ 6 w 164"/>
                    <a:gd name="T15" fmla="*/ 0 h 132"/>
                    <a:gd name="T16" fmla="*/ 10 w 164"/>
                    <a:gd name="T17" fmla="*/ 2 h 132"/>
                    <a:gd name="T18" fmla="*/ 14 w 164"/>
                    <a:gd name="T19" fmla="*/ 3 h 132"/>
                    <a:gd name="T20" fmla="*/ 19 w 164"/>
                    <a:gd name="T21" fmla="*/ 7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4" h="132">
                      <a:moveTo>
                        <a:pt x="19" y="7"/>
                      </a:moveTo>
                      <a:lnTo>
                        <a:pt x="163" y="131"/>
                      </a:lnTo>
                      <a:cubicBezTo>
                        <a:pt x="162" y="131"/>
                        <a:pt x="161" y="130"/>
                        <a:pt x="160" y="130"/>
                      </a:cubicBezTo>
                      <a:cubicBezTo>
                        <a:pt x="159" y="128"/>
                        <a:pt x="156" y="128"/>
                        <a:pt x="154" y="127"/>
                      </a:cubicBezTo>
                      <a:cubicBezTo>
                        <a:pt x="153" y="126"/>
                        <a:pt x="150" y="126"/>
                        <a:pt x="149" y="126"/>
                      </a:cubicBezTo>
                      <a:lnTo>
                        <a:pt x="141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7" y="0"/>
                        <a:pt x="9" y="2"/>
                        <a:pt x="10" y="2"/>
                      </a:cubicBezTo>
                      <a:cubicBezTo>
                        <a:pt x="12" y="2"/>
                        <a:pt x="13" y="3"/>
                        <a:pt x="14" y="3"/>
                      </a:cubicBezTo>
                      <a:lnTo>
                        <a:pt x="19" y="7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3" name="Freeform 182"/>
                <p:cNvSpPr>
                  <a:spLocks noChangeArrowheads="1"/>
                </p:cNvSpPr>
                <p:nvPr/>
              </p:nvSpPr>
              <p:spPr bwMode="auto">
                <a:xfrm>
                  <a:off x="4639" y="2328"/>
                  <a:ext cx="37" cy="29"/>
                </a:xfrm>
                <a:custGeom>
                  <a:avLst/>
                  <a:gdLst>
                    <a:gd name="T0" fmla="*/ 147 w 167"/>
                    <a:gd name="T1" fmla="*/ 6 h 133"/>
                    <a:gd name="T2" fmla="*/ 151 w 167"/>
                    <a:gd name="T3" fmla="*/ 3 h 133"/>
                    <a:gd name="T4" fmla="*/ 156 w 167"/>
                    <a:gd name="T5" fmla="*/ 2 h 133"/>
                    <a:gd name="T6" fmla="*/ 160 w 167"/>
                    <a:gd name="T7" fmla="*/ 0 h 133"/>
                    <a:gd name="T8" fmla="*/ 166 w 167"/>
                    <a:gd name="T9" fmla="*/ 0 h 133"/>
                    <a:gd name="T10" fmla="*/ 24 w 167"/>
                    <a:gd name="T11" fmla="*/ 125 h 133"/>
                    <a:gd name="T12" fmla="*/ 17 w 167"/>
                    <a:gd name="T13" fmla="*/ 125 h 133"/>
                    <a:gd name="T14" fmla="*/ 10 w 167"/>
                    <a:gd name="T15" fmla="*/ 127 h 133"/>
                    <a:gd name="T16" fmla="*/ 4 w 167"/>
                    <a:gd name="T17" fmla="*/ 130 h 133"/>
                    <a:gd name="T18" fmla="*/ 0 w 167"/>
                    <a:gd name="T19" fmla="*/ 132 h 133"/>
                    <a:gd name="T20" fmla="*/ 147 w 167"/>
                    <a:gd name="T21" fmla="*/ 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7" h="133">
                      <a:moveTo>
                        <a:pt x="147" y="6"/>
                      </a:moveTo>
                      <a:cubicBezTo>
                        <a:pt x="148" y="4"/>
                        <a:pt x="150" y="4"/>
                        <a:pt x="151" y="3"/>
                      </a:cubicBezTo>
                      <a:cubicBezTo>
                        <a:pt x="153" y="2"/>
                        <a:pt x="155" y="2"/>
                        <a:pt x="156" y="2"/>
                      </a:cubicBezTo>
                      <a:cubicBezTo>
                        <a:pt x="158" y="2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3" y="127"/>
                        <a:pt x="10" y="127"/>
                      </a:cubicBezTo>
                      <a:cubicBezTo>
                        <a:pt x="8" y="128"/>
                        <a:pt x="5" y="128"/>
                        <a:pt x="4" y="130"/>
                      </a:cubicBezTo>
                      <a:cubicBezTo>
                        <a:pt x="3" y="131"/>
                        <a:pt x="2" y="131"/>
                        <a:pt x="0" y="132"/>
                      </a:cubicBezTo>
                      <a:lnTo>
                        <a:pt x="147" y="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4" name="Freeform 183"/>
                <p:cNvSpPr>
                  <a:spLocks noChangeArrowheads="1"/>
                </p:cNvSpPr>
                <p:nvPr/>
              </p:nvSpPr>
              <p:spPr bwMode="auto">
                <a:xfrm>
                  <a:off x="4644" y="2327"/>
                  <a:ext cx="250" cy="32"/>
                </a:xfrm>
                <a:custGeom>
                  <a:avLst/>
                  <a:gdLst>
                    <a:gd name="T0" fmla="*/ 0 w 1107"/>
                    <a:gd name="T1" fmla="*/ 146 h 147"/>
                    <a:gd name="T2" fmla="*/ 142 w 1107"/>
                    <a:gd name="T3" fmla="*/ 0 h 147"/>
                    <a:gd name="T4" fmla="*/ 964 w 1107"/>
                    <a:gd name="T5" fmla="*/ 0 h 147"/>
                    <a:gd name="T6" fmla="*/ 1106 w 1107"/>
                    <a:gd name="T7" fmla="*/ 146 h 147"/>
                    <a:gd name="T8" fmla="*/ 0 w 1107"/>
                    <a:gd name="T9" fmla="*/ 146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47">
                      <a:moveTo>
                        <a:pt x="0" y="146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46"/>
                      </a:lnTo>
                      <a:lnTo>
                        <a:pt x="0" y="14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5" name="Freeform 184"/>
                <p:cNvSpPr>
                  <a:spLocks noChangeArrowheads="1"/>
                </p:cNvSpPr>
                <p:nvPr/>
              </p:nvSpPr>
              <p:spPr bwMode="auto">
                <a:xfrm>
                  <a:off x="4757" y="2369"/>
                  <a:ext cx="26" cy="26"/>
                </a:xfrm>
                <a:custGeom>
                  <a:avLst/>
                  <a:gdLst>
                    <a:gd name="T0" fmla="*/ 116 w 117"/>
                    <a:gd name="T1" fmla="*/ 58 h 118"/>
                    <a:gd name="T2" fmla="*/ 109 w 117"/>
                    <a:gd name="T3" fmla="*/ 87 h 118"/>
                    <a:gd name="T4" fmla="*/ 87 w 117"/>
                    <a:gd name="T5" fmla="*/ 109 h 118"/>
                    <a:gd name="T6" fmla="*/ 58 w 117"/>
                    <a:gd name="T7" fmla="*/ 117 h 118"/>
                    <a:gd name="T8" fmla="*/ 29 w 117"/>
                    <a:gd name="T9" fmla="*/ 109 h 118"/>
                    <a:gd name="T10" fmla="*/ 8 w 117"/>
                    <a:gd name="T11" fmla="*/ 87 h 118"/>
                    <a:gd name="T12" fmla="*/ 0 w 117"/>
                    <a:gd name="T13" fmla="*/ 58 h 118"/>
                    <a:gd name="T14" fmla="*/ 8 w 117"/>
                    <a:gd name="T15" fmla="*/ 29 h 118"/>
                    <a:gd name="T16" fmla="*/ 29 w 117"/>
                    <a:gd name="T17" fmla="*/ 8 h 118"/>
                    <a:gd name="T18" fmla="*/ 58 w 117"/>
                    <a:gd name="T19" fmla="*/ 0 h 118"/>
                    <a:gd name="T20" fmla="*/ 87 w 117"/>
                    <a:gd name="T21" fmla="*/ 8 h 118"/>
                    <a:gd name="T22" fmla="*/ 109 w 117"/>
                    <a:gd name="T23" fmla="*/ 29 h 118"/>
                    <a:gd name="T24" fmla="*/ 116 w 117"/>
                    <a:gd name="T25" fmla="*/ 5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8">
                      <a:moveTo>
                        <a:pt x="116" y="58"/>
                      </a:moveTo>
                      <a:cubicBezTo>
                        <a:pt x="116" y="69"/>
                        <a:pt x="115" y="77"/>
                        <a:pt x="109" y="87"/>
                      </a:cubicBezTo>
                      <a:cubicBezTo>
                        <a:pt x="104" y="96"/>
                        <a:pt x="97" y="103"/>
                        <a:pt x="87" y="109"/>
                      </a:cubicBezTo>
                      <a:cubicBezTo>
                        <a:pt x="78" y="114"/>
                        <a:pt x="69" y="117"/>
                        <a:pt x="58" y="117"/>
                      </a:cubicBezTo>
                      <a:cubicBezTo>
                        <a:pt x="47" y="117"/>
                        <a:pt x="38" y="114"/>
                        <a:pt x="29" y="109"/>
                      </a:cubicBezTo>
                      <a:cubicBezTo>
                        <a:pt x="20" y="103"/>
                        <a:pt x="14" y="96"/>
                        <a:pt x="8" y="87"/>
                      </a:cubicBezTo>
                      <a:cubicBezTo>
                        <a:pt x="3" y="77"/>
                        <a:pt x="0" y="68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4" y="19"/>
                        <a:pt x="20" y="13"/>
                        <a:pt x="29" y="8"/>
                      </a:cubicBezTo>
                      <a:cubicBezTo>
                        <a:pt x="38" y="2"/>
                        <a:pt x="47" y="0"/>
                        <a:pt x="58" y="0"/>
                      </a:cubicBezTo>
                      <a:cubicBezTo>
                        <a:pt x="69" y="0"/>
                        <a:pt x="78" y="2"/>
                        <a:pt x="87" y="8"/>
                      </a:cubicBezTo>
                      <a:cubicBezTo>
                        <a:pt x="97" y="13"/>
                        <a:pt x="104" y="19"/>
                        <a:pt x="109" y="29"/>
                      </a:cubicBezTo>
                      <a:cubicBezTo>
                        <a:pt x="115" y="38"/>
                        <a:pt x="116" y="48"/>
                        <a:pt x="116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6" name="Line 248"/>
                <p:cNvSpPr>
                  <a:spLocks noChangeShapeType="1"/>
                </p:cNvSpPr>
                <p:nvPr/>
              </p:nvSpPr>
              <p:spPr bwMode="auto">
                <a:xfrm>
                  <a:off x="4652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7" name="Line 249"/>
                <p:cNvSpPr>
                  <a:spLocks noChangeShapeType="1"/>
                </p:cNvSpPr>
                <p:nvPr/>
              </p:nvSpPr>
              <p:spPr bwMode="auto">
                <a:xfrm>
                  <a:off x="4672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8" name="Line 250"/>
                <p:cNvSpPr>
                  <a:spLocks noChangeShapeType="1"/>
                </p:cNvSpPr>
                <p:nvPr/>
              </p:nvSpPr>
              <p:spPr bwMode="auto">
                <a:xfrm>
                  <a:off x="4685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9" name="Line 251"/>
                <p:cNvSpPr>
                  <a:spLocks noChangeShapeType="1"/>
                </p:cNvSpPr>
                <p:nvPr/>
              </p:nvSpPr>
              <p:spPr bwMode="auto">
                <a:xfrm>
                  <a:off x="4702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0" name="Line 252"/>
                <p:cNvSpPr>
                  <a:spLocks noChangeShapeType="1"/>
                </p:cNvSpPr>
                <p:nvPr/>
              </p:nvSpPr>
              <p:spPr bwMode="auto">
                <a:xfrm>
                  <a:off x="4722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1" name="Line 253"/>
                <p:cNvSpPr>
                  <a:spLocks noChangeShapeType="1"/>
                </p:cNvSpPr>
                <p:nvPr/>
              </p:nvSpPr>
              <p:spPr bwMode="auto">
                <a:xfrm>
                  <a:off x="4738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2" name="Line 254"/>
                <p:cNvSpPr>
                  <a:spLocks noChangeShapeType="1"/>
                </p:cNvSpPr>
                <p:nvPr/>
              </p:nvSpPr>
              <p:spPr bwMode="auto">
                <a:xfrm>
                  <a:off x="4801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3" name="Line 255"/>
                <p:cNvSpPr>
                  <a:spLocks noChangeShapeType="1"/>
                </p:cNvSpPr>
                <p:nvPr/>
              </p:nvSpPr>
              <p:spPr bwMode="auto">
                <a:xfrm>
                  <a:off x="4818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4" name="Line 256"/>
                <p:cNvSpPr>
                  <a:spLocks noChangeShapeType="1"/>
                </p:cNvSpPr>
                <p:nvPr/>
              </p:nvSpPr>
              <p:spPr bwMode="auto">
                <a:xfrm>
                  <a:off x="4834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5" name="Line 257"/>
                <p:cNvSpPr>
                  <a:spLocks noChangeShapeType="1"/>
                </p:cNvSpPr>
                <p:nvPr/>
              </p:nvSpPr>
              <p:spPr bwMode="auto">
                <a:xfrm>
                  <a:off x="4854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6" name="Line 258"/>
                <p:cNvSpPr>
                  <a:spLocks noChangeShapeType="1"/>
                </p:cNvSpPr>
                <p:nvPr/>
              </p:nvSpPr>
              <p:spPr bwMode="auto">
                <a:xfrm>
                  <a:off x="4871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7" name="Line 259"/>
                <p:cNvSpPr>
                  <a:spLocks noChangeShapeType="1"/>
                </p:cNvSpPr>
                <p:nvPr/>
              </p:nvSpPr>
              <p:spPr bwMode="auto">
                <a:xfrm>
                  <a:off x="4890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8" name="Freeform 197"/>
                <p:cNvSpPr>
                  <a:spLocks noChangeArrowheads="1"/>
                </p:cNvSpPr>
                <p:nvPr/>
              </p:nvSpPr>
              <p:spPr bwMode="auto">
                <a:xfrm>
                  <a:off x="4636" y="2284"/>
                  <a:ext cx="267" cy="52"/>
                </a:xfrm>
                <a:custGeom>
                  <a:avLst/>
                  <a:gdLst>
                    <a:gd name="T0" fmla="*/ 1144 w 1181"/>
                    <a:gd name="T1" fmla="*/ 0 h 235"/>
                    <a:gd name="T2" fmla="*/ 1158 w 1181"/>
                    <a:gd name="T3" fmla="*/ 2 h 235"/>
                    <a:gd name="T4" fmla="*/ 1170 w 1181"/>
                    <a:gd name="T5" fmla="*/ 9 h 235"/>
                    <a:gd name="T6" fmla="*/ 1177 w 1181"/>
                    <a:gd name="T7" fmla="*/ 21 h 235"/>
                    <a:gd name="T8" fmla="*/ 1179 w 1181"/>
                    <a:gd name="T9" fmla="*/ 35 h 235"/>
                    <a:gd name="T10" fmla="*/ 1170 w 1181"/>
                    <a:gd name="T11" fmla="*/ 185 h 235"/>
                    <a:gd name="T12" fmla="*/ 1166 w 1181"/>
                    <a:gd name="T13" fmla="*/ 200 h 235"/>
                    <a:gd name="T14" fmla="*/ 1157 w 1181"/>
                    <a:gd name="T15" fmla="*/ 212 h 235"/>
                    <a:gd name="T16" fmla="*/ 1144 w 1181"/>
                    <a:gd name="T17" fmla="*/ 225 h 235"/>
                    <a:gd name="T18" fmla="*/ 1129 w 1181"/>
                    <a:gd name="T19" fmla="*/ 234 h 235"/>
                    <a:gd name="T20" fmla="*/ 50 w 1181"/>
                    <a:gd name="T21" fmla="*/ 234 h 235"/>
                    <a:gd name="T22" fmla="*/ 35 w 1181"/>
                    <a:gd name="T23" fmla="*/ 225 h 235"/>
                    <a:gd name="T24" fmla="*/ 22 w 1181"/>
                    <a:gd name="T25" fmla="*/ 215 h 235"/>
                    <a:gd name="T26" fmla="*/ 14 w 1181"/>
                    <a:gd name="T27" fmla="*/ 201 h 235"/>
                    <a:gd name="T28" fmla="*/ 9 w 1181"/>
                    <a:gd name="T29" fmla="*/ 187 h 235"/>
                    <a:gd name="T30" fmla="*/ 0 w 1181"/>
                    <a:gd name="T31" fmla="*/ 37 h 235"/>
                    <a:gd name="T32" fmla="*/ 3 w 1181"/>
                    <a:gd name="T33" fmla="*/ 22 h 235"/>
                    <a:gd name="T34" fmla="*/ 11 w 1181"/>
                    <a:gd name="T35" fmla="*/ 10 h 235"/>
                    <a:gd name="T36" fmla="*/ 22 w 1181"/>
                    <a:gd name="T37" fmla="*/ 3 h 235"/>
                    <a:gd name="T38" fmla="*/ 37 w 1181"/>
                    <a:gd name="T39" fmla="*/ 2 h 235"/>
                    <a:gd name="T40" fmla="*/ 1144 w 1181"/>
                    <a:gd name="T41" fmla="*/ 2 h 235"/>
                    <a:gd name="T42" fmla="*/ 1144 w 1181"/>
                    <a:gd name="T43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35">
                      <a:moveTo>
                        <a:pt x="1144" y="0"/>
                      </a:moveTo>
                      <a:cubicBezTo>
                        <a:pt x="1150" y="0"/>
                        <a:pt x="1154" y="0"/>
                        <a:pt x="1158" y="2"/>
                      </a:cubicBezTo>
                      <a:cubicBezTo>
                        <a:pt x="1163" y="3"/>
                        <a:pt x="1167" y="6"/>
                        <a:pt x="1170" y="9"/>
                      </a:cubicBezTo>
                      <a:cubicBezTo>
                        <a:pt x="1173" y="12"/>
                        <a:pt x="1176" y="16"/>
                        <a:pt x="1177" y="21"/>
                      </a:cubicBezTo>
                      <a:cubicBezTo>
                        <a:pt x="1179" y="25"/>
                        <a:pt x="1180" y="29"/>
                        <a:pt x="1179" y="35"/>
                      </a:cubicBezTo>
                      <a:lnTo>
                        <a:pt x="1170" y="185"/>
                      </a:lnTo>
                      <a:cubicBezTo>
                        <a:pt x="1170" y="191"/>
                        <a:pt x="1169" y="196"/>
                        <a:pt x="1166" y="200"/>
                      </a:cubicBezTo>
                      <a:cubicBezTo>
                        <a:pt x="1163" y="204"/>
                        <a:pt x="1160" y="209"/>
                        <a:pt x="1157" y="212"/>
                      </a:cubicBezTo>
                      <a:cubicBezTo>
                        <a:pt x="1153" y="215"/>
                        <a:pt x="1150" y="223"/>
                        <a:pt x="1144" y="225"/>
                      </a:cubicBezTo>
                      <a:cubicBezTo>
                        <a:pt x="1139" y="226"/>
                        <a:pt x="1134" y="234"/>
                        <a:pt x="1129" y="234"/>
                      </a:cubicBezTo>
                      <a:lnTo>
                        <a:pt x="50" y="234"/>
                      </a:lnTo>
                      <a:cubicBezTo>
                        <a:pt x="44" y="234"/>
                        <a:pt x="40" y="228"/>
                        <a:pt x="35" y="225"/>
                      </a:cubicBezTo>
                      <a:cubicBezTo>
                        <a:pt x="31" y="223"/>
                        <a:pt x="27" y="217"/>
                        <a:pt x="22" y="215"/>
                      </a:cubicBezTo>
                      <a:cubicBezTo>
                        <a:pt x="18" y="212"/>
                        <a:pt x="15" y="206"/>
                        <a:pt x="14" y="201"/>
                      </a:cubicBezTo>
                      <a:cubicBezTo>
                        <a:pt x="11" y="197"/>
                        <a:pt x="11" y="191"/>
                        <a:pt x="9" y="187"/>
                      </a:cubicBezTo>
                      <a:lnTo>
                        <a:pt x="0" y="37"/>
                      </a:lnTo>
                      <a:cubicBezTo>
                        <a:pt x="0" y="31"/>
                        <a:pt x="0" y="26"/>
                        <a:pt x="3" y="22"/>
                      </a:cubicBezTo>
                      <a:cubicBezTo>
                        <a:pt x="5" y="18"/>
                        <a:pt x="8" y="12"/>
                        <a:pt x="11" y="10"/>
                      </a:cubicBezTo>
                      <a:cubicBezTo>
                        <a:pt x="14" y="7"/>
                        <a:pt x="18" y="6"/>
                        <a:pt x="22" y="3"/>
                      </a:cubicBezTo>
                      <a:cubicBezTo>
                        <a:pt x="27" y="2"/>
                        <a:pt x="33" y="2"/>
                        <a:pt x="37" y="2"/>
                      </a:cubicBezTo>
                      <a:lnTo>
                        <a:pt x="1144" y="2"/>
                      </a:lnTo>
                      <a:lnTo>
                        <a:pt x="1144" y="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9" name="Freeform 198"/>
                <p:cNvSpPr>
                  <a:spLocks noChangeArrowheads="1"/>
                </p:cNvSpPr>
                <p:nvPr/>
              </p:nvSpPr>
              <p:spPr bwMode="auto">
                <a:xfrm>
                  <a:off x="4863" y="2255"/>
                  <a:ext cx="36" cy="29"/>
                </a:xfrm>
                <a:custGeom>
                  <a:avLst/>
                  <a:gdLst>
                    <a:gd name="T0" fmla="*/ 19 w 164"/>
                    <a:gd name="T1" fmla="*/ 7 h 132"/>
                    <a:gd name="T2" fmla="*/ 163 w 164"/>
                    <a:gd name="T3" fmla="*/ 131 h 132"/>
                    <a:gd name="T4" fmla="*/ 160 w 164"/>
                    <a:gd name="T5" fmla="*/ 130 h 132"/>
                    <a:gd name="T6" fmla="*/ 154 w 164"/>
                    <a:gd name="T7" fmla="*/ 127 h 132"/>
                    <a:gd name="T8" fmla="*/ 149 w 164"/>
                    <a:gd name="T9" fmla="*/ 125 h 132"/>
                    <a:gd name="T10" fmla="*/ 141 w 164"/>
                    <a:gd name="T11" fmla="*/ 125 h 132"/>
                    <a:gd name="T12" fmla="*/ 0 w 164"/>
                    <a:gd name="T13" fmla="*/ 0 h 132"/>
                    <a:gd name="T14" fmla="*/ 6 w 164"/>
                    <a:gd name="T15" fmla="*/ 0 h 132"/>
                    <a:gd name="T16" fmla="*/ 10 w 164"/>
                    <a:gd name="T17" fmla="*/ 1 h 132"/>
                    <a:gd name="T18" fmla="*/ 14 w 164"/>
                    <a:gd name="T19" fmla="*/ 3 h 132"/>
                    <a:gd name="T20" fmla="*/ 19 w 164"/>
                    <a:gd name="T21" fmla="*/ 7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4" h="132">
                      <a:moveTo>
                        <a:pt x="19" y="7"/>
                      </a:moveTo>
                      <a:lnTo>
                        <a:pt x="163" y="131"/>
                      </a:lnTo>
                      <a:cubicBezTo>
                        <a:pt x="162" y="131"/>
                        <a:pt x="161" y="130"/>
                        <a:pt x="160" y="130"/>
                      </a:cubicBezTo>
                      <a:cubicBezTo>
                        <a:pt x="159" y="128"/>
                        <a:pt x="156" y="128"/>
                        <a:pt x="154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1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9" y="1"/>
                        <a:pt x="10" y="1"/>
                      </a:cubicBezTo>
                      <a:cubicBezTo>
                        <a:pt x="12" y="1"/>
                        <a:pt x="13" y="3"/>
                        <a:pt x="14" y="3"/>
                      </a:cubicBezTo>
                      <a:cubicBezTo>
                        <a:pt x="16" y="3"/>
                        <a:pt x="19" y="6"/>
                        <a:pt x="19" y="7"/>
                      </a:cubicBez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0" name="Freeform 199"/>
                <p:cNvSpPr>
                  <a:spLocks noChangeArrowheads="1"/>
                </p:cNvSpPr>
                <p:nvPr/>
              </p:nvSpPr>
              <p:spPr bwMode="auto">
                <a:xfrm>
                  <a:off x="4639" y="2255"/>
                  <a:ext cx="37" cy="29"/>
                </a:xfrm>
                <a:custGeom>
                  <a:avLst/>
                  <a:gdLst>
                    <a:gd name="T0" fmla="*/ 146 w 166"/>
                    <a:gd name="T1" fmla="*/ 6 h 133"/>
                    <a:gd name="T2" fmla="*/ 150 w 166"/>
                    <a:gd name="T3" fmla="*/ 3 h 133"/>
                    <a:gd name="T4" fmla="*/ 155 w 166"/>
                    <a:gd name="T5" fmla="*/ 2 h 133"/>
                    <a:gd name="T6" fmla="*/ 159 w 166"/>
                    <a:gd name="T7" fmla="*/ 0 h 133"/>
                    <a:gd name="T8" fmla="*/ 165 w 166"/>
                    <a:gd name="T9" fmla="*/ 0 h 133"/>
                    <a:gd name="T10" fmla="*/ 23 w 166"/>
                    <a:gd name="T11" fmla="*/ 126 h 133"/>
                    <a:gd name="T12" fmla="*/ 16 w 166"/>
                    <a:gd name="T13" fmla="*/ 126 h 133"/>
                    <a:gd name="T14" fmla="*/ 9 w 166"/>
                    <a:gd name="T15" fmla="*/ 127 h 133"/>
                    <a:gd name="T16" fmla="*/ 3 w 166"/>
                    <a:gd name="T17" fmla="*/ 130 h 133"/>
                    <a:gd name="T18" fmla="*/ 1 w 166"/>
                    <a:gd name="T19" fmla="*/ 131 h 133"/>
                    <a:gd name="T20" fmla="*/ 146 w 166"/>
                    <a:gd name="T21" fmla="*/ 6 h 133"/>
                    <a:gd name="T22" fmla="*/ 0 w 166"/>
                    <a:gd name="T23" fmla="*/ 132 h 133"/>
                    <a:gd name="T24" fmla="*/ 1 w 166"/>
                    <a:gd name="T25" fmla="*/ 131 h 133"/>
                    <a:gd name="T26" fmla="*/ 0 w 166"/>
                    <a:gd name="T27" fmla="*/ 13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133">
                      <a:moveTo>
                        <a:pt x="146" y="6"/>
                      </a:moveTo>
                      <a:cubicBezTo>
                        <a:pt x="147" y="5"/>
                        <a:pt x="149" y="5"/>
                        <a:pt x="150" y="3"/>
                      </a:cubicBezTo>
                      <a:cubicBezTo>
                        <a:pt x="152" y="2"/>
                        <a:pt x="154" y="2"/>
                        <a:pt x="155" y="2"/>
                      </a:cubicBezTo>
                      <a:cubicBezTo>
                        <a:pt x="157" y="2"/>
                        <a:pt x="158" y="0"/>
                        <a:pt x="159" y="0"/>
                      </a:cubicBezTo>
                      <a:lnTo>
                        <a:pt x="165" y="0"/>
                      </a:lnTo>
                      <a:lnTo>
                        <a:pt x="23" y="126"/>
                      </a:lnTo>
                      <a:lnTo>
                        <a:pt x="16" y="126"/>
                      </a:lnTo>
                      <a:cubicBezTo>
                        <a:pt x="13" y="126"/>
                        <a:pt x="12" y="127"/>
                        <a:pt x="9" y="127"/>
                      </a:cubicBezTo>
                      <a:cubicBezTo>
                        <a:pt x="7" y="129"/>
                        <a:pt x="4" y="129"/>
                        <a:pt x="3" y="130"/>
                      </a:cubicBezTo>
                      <a:cubicBezTo>
                        <a:pt x="3" y="130"/>
                        <a:pt x="2" y="130"/>
                        <a:pt x="1" y="131"/>
                      </a:cubicBezTo>
                      <a:lnTo>
                        <a:pt x="146" y="6"/>
                      </a:lnTo>
                      <a:close/>
                      <a:moveTo>
                        <a:pt x="0" y="132"/>
                      </a:moveTo>
                      <a:cubicBezTo>
                        <a:pt x="0" y="131"/>
                        <a:pt x="1" y="131"/>
                        <a:pt x="1" y="131"/>
                      </a:cubicBezTo>
                      <a:lnTo>
                        <a:pt x="0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1" name="Freeform 200"/>
                <p:cNvSpPr>
                  <a:spLocks noChangeArrowheads="1"/>
                </p:cNvSpPr>
                <p:nvPr/>
              </p:nvSpPr>
              <p:spPr bwMode="auto">
                <a:xfrm>
                  <a:off x="4644" y="2257"/>
                  <a:ext cx="250" cy="26"/>
                </a:xfrm>
                <a:custGeom>
                  <a:avLst/>
                  <a:gdLst>
                    <a:gd name="T0" fmla="*/ 0 w 1107"/>
                    <a:gd name="T1" fmla="*/ 116 h 117"/>
                    <a:gd name="T2" fmla="*/ 142 w 1107"/>
                    <a:gd name="T3" fmla="*/ 0 h 117"/>
                    <a:gd name="T4" fmla="*/ 964 w 1107"/>
                    <a:gd name="T5" fmla="*/ 0 h 117"/>
                    <a:gd name="T6" fmla="*/ 1106 w 1107"/>
                    <a:gd name="T7" fmla="*/ 116 h 117"/>
                    <a:gd name="T8" fmla="*/ 0 w 1107"/>
                    <a:gd name="T9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17">
                      <a:moveTo>
                        <a:pt x="0" y="116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16"/>
                      </a:lnTo>
                      <a:lnTo>
                        <a:pt x="0" y="11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2" name="Freeform 201"/>
                <p:cNvSpPr>
                  <a:spLocks noChangeArrowheads="1"/>
                </p:cNvSpPr>
                <p:nvPr/>
              </p:nvSpPr>
              <p:spPr bwMode="auto">
                <a:xfrm>
                  <a:off x="4757" y="2295"/>
                  <a:ext cx="26" cy="26"/>
                </a:xfrm>
                <a:custGeom>
                  <a:avLst/>
                  <a:gdLst>
                    <a:gd name="T0" fmla="*/ 116 w 117"/>
                    <a:gd name="T1" fmla="*/ 59 h 118"/>
                    <a:gd name="T2" fmla="*/ 109 w 117"/>
                    <a:gd name="T3" fmla="*/ 88 h 118"/>
                    <a:gd name="T4" fmla="*/ 87 w 117"/>
                    <a:gd name="T5" fmla="*/ 109 h 118"/>
                    <a:gd name="T6" fmla="*/ 58 w 117"/>
                    <a:gd name="T7" fmla="*/ 117 h 118"/>
                    <a:gd name="T8" fmla="*/ 29 w 117"/>
                    <a:gd name="T9" fmla="*/ 109 h 118"/>
                    <a:gd name="T10" fmla="*/ 8 w 117"/>
                    <a:gd name="T11" fmla="*/ 88 h 118"/>
                    <a:gd name="T12" fmla="*/ 0 w 117"/>
                    <a:gd name="T13" fmla="*/ 59 h 118"/>
                    <a:gd name="T14" fmla="*/ 8 w 117"/>
                    <a:gd name="T15" fmla="*/ 29 h 118"/>
                    <a:gd name="T16" fmla="*/ 29 w 117"/>
                    <a:gd name="T17" fmla="*/ 8 h 118"/>
                    <a:gd name="T18" fmla="*/ 58 w 117"/>
                    <a:gd name="T19" fmla="*/ 0 h 118"/>
                    <a:gd name="T20" fmla="*/ 87 w 117"/>
                    <a:gd name="T21" fmla="*/ 8 h 118"/>
                    <a:gd name="T22" fmla="*/ 109 w 117"/>
                    <a:gd name="T23" fmla="*/ 29 h 118"/>
                    <a:gd name="T24" fmla="*/ 116 w 117"/>
                    <a:gd name="T25" fmla="*/ 59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8">
                      <a:moveTo>
                        <a:pt x="116" y="59"/>
                      </a:moveTo>
                      <a:cubicBezTo>
                        <a:pt x="116" y="69"/>
                        <a:pt x="115" y="78"/>
                        <a:pt x="109" y="88"/>
                      </a:cubicBezTo>
                      <a:cubicBezTo>
                        <a:pt x="104" y="97"/>
                        <a:pt x="97" y="104"/>
                        <a:pt x="87" y="109"/>
                      </a:cubicBezTo>
                      <a:cubicBezTo>
                        <a:pt x="78" y="114"/>
                        <a:pt x="69" y="117"/>
                        <a:pt x="58" y="117"/>
                      </a:cubicBezTo>
                      <a:cubicBezTo>
                        <a:pt x="47" y="117"/>
                        <a:pt x="38" y="114"/>
                        <a:pt x="29" y="109"/>
                      </a:cubicBezTo>
                      <a:cubicBezTo>
                        <a:pt x="20" y="104"/>
                        <a:pt x="14" y="97"/>
                        <a:pt x="8" y="88"/>
                      </a:cubicBezTo>
                      <a:cubicBezTo>
                        <a:pt x="3" y="78"/>
                        <a:pt x="0" y="69"/>
                        <a:pt x="0" y="59"/>
                      </a:cubicBezTo>
                      <a:cubicBezTo>
                        <a:pt x="0" y="48"/>
                        <a:pt x="3" y="38"/>
                        <a:pt x="8" y="29"/>
                      </a:cubicBezTo>
                      <a:cubicBezTo>
                        <a:pt x="14" y="19"/>
                        <a:pt x="20" y="13"/>
                        <a:pt x="29" y="8"/>
                      </a:cubicBezTo>
                      <a:cubicBezTo>
                        <a:pt x="38" y="3"/>
                        <a:pt x="47" y="0"/>
                        <a:pt x="58" y="0"/>
                      </a:cubicBezTo>
                      <a:cubicBezTo>
                        <a:pt x="69" y="0"/>
                        <a:pt x="78" y="3"/>
                        <a:pt x="87" y="8"/>
                      </a:cubicBezTo>
                      <a:cubicBezTo>
                        <a:pt x="97" y="13"/>
                        <a:pt x="104" y="19"/>
                        <a:pt x="109" y="29"/>
                      </a:cubicBezTo>
                      <a:cubicBezTo>
                        <a:pt x="115" y="38"/>
                        <a:pt x="116" y="48"/>
                        <a:pt x="116" y="5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3" name="Line 265"/>
                <p:cNvSpPr>
                  <a:spLocks noChangeShapeType="1"/>
                </p:cNvSpPr>
                <p:nvPr/>
              </p:nvSpPr>
              <p:spPr bwMode="auto">
                <a:xfrm>
                  <a:off x="4652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4" name="Line 266"/>
                <p:cNvSpPr>
                  <a:spLocks noChangeShapeType="1"/>
                </p:cNvSpPr>
                <p:nvPr/>
              </p:nvSpPr>
              <p:spPr bwMode="auto">
                <a:xfrm>
                  <a:off x="4672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5" name="Line 267"/>
                <p:cNvSpPr>
                  <a:spLocks noChangeShapeType="1"/>
                </p:cNvSpPr>
                <p:nvPr/>
              </p:nvSpPr>
              <p:spPr bwMode="auto">
                <a:xfrm>
                  <a:off x="4685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6" name="Line 268"/>
                <p:cNvSpPr>
                  <a:spLocks noChangeShapeType="1"/>
                </p:cNvSpPr>
                <p:nvPr/>
              </p:nvSpPr>
              <p:spPr bwMode="auto">
                <a:xfrm>
                  <a:off x="4702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7" name="Line 269"/>
                <p:cNvSpPr>
                  <a:spLocks noChangeShapeType="1"/>
                </p:cNvSpPr>
                <p:nvPr/>
              </p:nvSpPr>
              <p:spPr bwMode="auto">
                <a:xfrm>
                  <a:off x="4722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8" name="Line 270"/>
                <p:cNvSpPr>
                  <a:spLocks noChangeShapeType="1"/>
                </p:cNvSpPr>
                <p:nvPr/>
              </p:nvSpPr>
              <p:spPr bwMode="auto">
                <a:xfrm>
                  <a:off x="4738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9" name="Line 271"/>
                <p:cNvSpPr>
                  <a:spLocks noChangeShapeType="1"/>
                </p:cNvSpPr>
                <p:nvPr/>
              </p:nvSpPr>
              <p:spPr bwMode="auto">
                <a:xfrm>
                  <a:off x="4801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0" name="Line 272"/>
                <p:cNvSpPr>
                  <a:spLocks noChangeShapeType="1"/>
                </p:cNvSpPr>
                <p:nvPr/>
              </p:nvSpPr>
              <p:spPr bwMode="auto">
                <a:xfrm>
                  <a:off x="4818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1" name="Line 273"/>
                <p:cNvSpPr>
                  <a:spLocks noChangeShapeType="1"/>
                </p:cNvSpPr>
                <p:nvPr/>
              </p:nvSpPr>
              <p:spPr bwMode="auto">
                <a:xfrm>
                  <a:off x="4834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274"/>
                <p:cNvSpPr>
                  <a:spLocks noChangeShapeType="1"/>
                </p:cNvSpPr>
                <p:nvPr/>
              </p:nvSpPr>
              <p:spPr bwMode="auto">
                <a:xfrm>
                  <a:off x="4854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3" name="Line 275"/>
                <p:cNvSpPr>
                  <a:spLocks noChangeShapeType="1"/>
                </p:cNvSpPr>
                <p:nvPr/>
              </p:nvSpPr>
              <p:spPr bwMode="auto">
                <a:xfrm>
                  <a:off x="4871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4" name="Line 276"/>
                <p:cNvSpPr>
                  <a:spLocks noChangeShapeType="1"/>
                </p:cNvSpPr>
                <p:nvPr/>
              </p:nvSpPr>
              <p:spPr bwMode="auto">
                <a:xfrm>
                  <a:off x="4890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5" name="Freeform 214"/>
                <p:cNvSpPr>
                  <a:spLocks noChangeArrowheads="1"/>
                </p:cNvSpPr>
                <p:nvPr/>
              </p:nvSpPr>
              <p:spPr bwMode="auto">
                <a:xfrm>
                  <a:off x="4636" y="2217"/>
                  <a:ext cx="267" cy="48"/>
                </a:xfrm>
                <a:custGeom>
                  <a:avLst/>
                  <a:gdLst>
                    <a:gd name="T0" fmla="*/ 1144 w 1181"/>
                    <a:gd name="T1" fmla="*/ 3 h 215"/>
                    <a:gd name="T2" fmla="*/ 1158 w 1181"/>
                    <a:gd name="T3" fmla="*/ 1 h 215"/>
                    <a:gd name="T4" fmla="*/ 1170 w 1181"/>
                    <a:gd name="T5" fmla="*/ 7 h 215"/>
                    <a:gd name="T6" fmla="*/ 1177 w 1181"/>
                    <a:gd name="T7" fmla="*/ 19 h 215"/>
                    <a:gd name="T8" fmla="*/ 1179 w 1181"/>
                    <a:gd name="T9" fmla="*/ 33 h 215"/>
                    <a:gd name="T10" fmla="*/ 1170 w 1181"/>
                    <a:gd name="T11" fmla="*/ 183 h 215"/>
                    <a:gd name="T12" fmla="*/ 1166 w 1181"/>
                    <a:gd name="T13" fmla="*/ 198 h 215"/>
                    <a:gd name="T14" fmla="*/ 1157 w 1181"/>
                    <a:gd name="T15" fmla="*/ 210 h 215"/>
                    <a:gd name="T16" fmla="*/ 1144 w 1181"/>
                    <a:gd name="T17" fmla="*/ 211 h 215"/>
                    <a:gd name="T18" fmla="*/ 1129 w 1181"/>
                    <a:gd name="T19" fmla="*/ 208 h 215"/>
                    <a:gd name="T20" fmla="*/ 50 w 1181"/>
                    <a:gd name="T21" fmla="*/ 208 h 215"/>
                    <a:gd name="T22" fmla="*/ 35 w 1181"/>
                    <a:gd name="T23" fmla="*/ 211 h 215"/>
                    <a:gd name="T24" fmla="*/ 22 w 1181"/>
                    <a:gd name="T25" fmla="*/ 207 h 215"/>
                    <a:gd name="T26" fmla="*/ 14 w 1181"/>
                    <a:gd name="T27" fmla="*/ 197 h 215"/>
                    <a:gd name="T28" fmla="*/ 9 w 1181"/>
                    <a:gd name="T29" fmla="*/ 183 h 215"/>
                    <a:gd name="T30" fmla="*/ 0 w 1181"/>
                    <a:gd name="T31" fmla="*/ 33 h 215"/>
                    <a:gd name="T32" fmla="*/ 3 w 1181"/>
                    <a:gd name="T33" fmla="*/ 19 h 215"/>
                    <a:gd name="T34" fmla="*/ 11 w 1181"/>
                    <a:gd name="T35" fmla="*/ 7 h 215"/>
                    <a:gd name="T36" fmla="*/ 22 w 1181"/>
                    <a:gd name="T37" fmla="*/ 3 h 215"/>
                    <a:gd name="T38" fmla="*/ 37 w 1181"/>
                    <a:gd name="T39" fmla="*/ 4 h 215"/>
                    <a:gd name="T40" fmla="*/ 1144 w 1181"/>
                    <a:gd name="T41" fmla="*/ 4 h 215"/>
                    <a:gd name="T42" fmla="*/ 1144 w 1181"/>
                    <a:gd name="T43" fmla="*/ 3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15">
                      <a:moveTo>
                        <a:pt x="1144" y="3"/>
                      </a:moveTo>
                      <a:cubicBezTo>
                        <a:pt x="1150" y="3"/>
                        <a:pt x="1154" y="0"/>
                        <a:pt x="1158" y="1"/>
                      </a:cubicBezTo>
                      <a:cubicBezTo>
                        <a:pt x="1163" y="3"/>
                        <a:pt x="1167" y="4"/>
                        <a:pt x="1170" y="7"/>
                      </a:cubicBezTo>
                      <a:cubicBezTo>
                        <a:pt x="1173" y="10"/>
                        <a:pt x="1176" y="13"/>
                        <a:pt x="1177" y="19"/>
                      </a:cubicBezTo>
                      <a:cubicBezTo>
                        <a:pt x="1179" y="23"/>
                        <a:pt x="1180" y="27"/>
                        <a:pt x="1179" y="33"/>
                      </a:cubicBezTo>
                      <a:lnTo>
                        <a:pt x="1170" y="183"/>
                      </a:lnTo>
                      <a:cubicBezTo>
                        <a:pt x="1170" y="189"/>
                        <a:pt x="1169" y="194"/>
                        <a:pt x="1166" y="198"/>
                      </a:cubicBezTo>
                      <a:cubicBezTo>
                        <a:pt x="1163" y="202"/>
                        <a:pt x="1160" y="207"/>
                        <a:pt x="1157" y="210"/>
                      </a:cubicBezTo>
                      <a:cubicBezTo>
                        <a:pt x="1153" y="213"/>
                        <a:pt x="1150" y="210"/>
                        <a:pt x="1144" y="211"/>
                      </a:cubicBezTo>
                      <a:cubicBezTo>
                        <a:pt x="1139" y="213"/>
                        <a:pt x="1134" y="208"/>
                        <a:pt x="1129" y="208"/>
                      </a:cubicBezTo>
                      <a:lnTo>
                        <a:pt x="50" y="208"/>
                      </a:lnTo>
                      <a:cubicBezTo>
                        <a:pt x="44" y="208"/>
                        <a:pt x="40" y="214"/>
                        <a:pt x="35" y="211"/>
                      </a:cubicBezTo>
                      <a:cubicBezTo>
                        <a:pt x="31" y="210"/>
                        <a:pt x="27" y="210"/>
                        <a:pt x="22" y="207"/>
                      </a:cubicBezTo>
                      <a:cubicBezTo>
                        <a:pt x="18" y="204"/>
                        <a:pt x="15" y="201"/>
                        <a:pt x="14" y="197"/>
                      </a:cubicBezTo>
                      <a:cubicBezTo>
                        <a:pt x="11" y="192"/>
                        <a:pt x="11" y="188"/>
                        <a:pt x="9" y="183"/>
                      </a:cubicBezTo>
                      <a:lnTo>
                        <a:pt x="0" y="33"/>
                      </a:lnTo>
                      <a:cubicBezTo>
                        <a:pt x="0" y="27"/>
                        <a:pt x="0" y="23"/>
                        <a:pt x="3" y="19"/>
                      </a:cubicBezTo>
                      <a:cubicBezTo>
                        <a:pt x="5" y="14"/>
                        <a:pt x="8" y="10"/>
                        <a:pt x="11" y="7"/>
                      </a:cubicBezTo>
                      <a:cubicBezTo>
                        <a:pt x="14" y="4"/>
                        <a:pt x="18" y="6"/>
                        <a:pt x="22" y="3"/>
                      </a:cubicBezTo>
                      <a:cubicBezTo>
                        <a:pt x="27" y="1"/>
                        <a:pt x="33" y="4"/>
                        <a:pt x="37" y="4"/>
                      </a:cubicBezTo>
                      <a:lnTo>
                        <a:pt x="1144" y="4"/>
                      </a:lnTo>
                      <a:lnTo>
                        <a:pt x="1144" y="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6" name="Freeform 215"/>
                <p:cNvSpPr>
                  <a:spLocks noChangeArrowheads="1"/>
                </p:cNvSpPr>
                <p:nvPr/>
              </p:nvSpPr>
              <p:spPr bwMode="auto">
                <a:xfrm>
                  <a:off x="4863" y="2187"/>
                  <a:ext cx="36" cy="29"/>
                </a:xfrm>
                <a:custGeom>
                  <a:avLst/>
                  <a:gdLst>
                    <a:gd name="T0" fmla="*/ 19 w 164"/>
                    <a:gd name="T1" fmla="*/ 8 h 133"/>
                    <a:gd name="T2" fmla="*/ 163 w 164"/>
                    <a:gd name="T3" fmla="*/ 131 h 133"/>
                    <a:gd name="T4" fmla="*/ 160 w 164"/>
                    <a:gd name="T5" fmla="*/ 130 h 133"/>
                    <a:gd name="T6" fmla="*/ 154 w 164"/>
                    <a:gd name="T7" fmla="*/ 127 h 133"/>
                    <a:gd name="T8" fmla="*/ 149 w 164"/>
                    <a:gd name="T9" fmla="*/ 126 h 133"/>
                    <a:gd name="T10" fmla="*/ 141 w 164"/>
                    <a:gd name="T11" fmla="*/ 126 h 133"/>
                    <a:gd name="T12" fmla="*/ 0 w 164"/>
                    <a:gd name="T13" fmla="*/ 0 h 133"/>
                    <a:gd name="T14" fmla="*/ 6 w 164"/>
                    <a:gd name="T15" fmla="*/ 0 h 133"/>
                    <a:gd name="T16" fmla="*/ 10 w 164"/>
                    <a:gd name="T17" fmla="*/ 2 h 133"/>
                    <a:gd name="T18" fmla="*/ 14 w 164"/>
                    <a:gd name="T19" fmla="*/ 3 h 133"/>
                    <a:gd name="T20" fmla="*/ 19 w 164"/>
                    <a:gd name="T21" fmla="*/ 8 h 133"/>
                    <a:gd name="T22" fmla="*/ 163 w 164"/>
                    <a:gd name="T23" fmla="*/ 132 h 133"/>
                    <a:gd name="T24" fmla="*/ 163 w 164"/>
                    <a:gd name="T25" fmla="*/ 131 h 133"/>
                    <a:gd name="T26" fmla="*/ 163 w 164"/>
                    <a:gd name="T27" fmla="*/ 13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4" h="133">
                      <a:moveTo>
                        <a:pt x="19" y="8"/>
                      </a:moveTo>
                      <a:lnTo>
                        <a:pt x="163" y="131"/>
                      </a:lnTo>
                      <a:cubicBezTo>
                        <a:pt x="162" y="131"/>
                        <a:pt x="161" y="130"/>
                        <a:pt x="160" y="130"/>
                      </a:cubicBezTo>
                      <a:cubicBezTo>
                        <a:pt x="159" y="129"/>
                        <a:pt x="156" y="129"/>
                        <a:pt x="154" y="127"/>
                      </a:cubicBezTo>
                      <a:cubicBezTo>
                        <a:pt x="153" y="126"/>
                        <a:pt x="150" y="126"/>
                        <a:pt x="149" y="126"/>
                      </a:cubicBezTo>
                      <a:lnTo>
                        <a:pt x="141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7" y="0"/>
                        <a:pt x="9" y="2"/>
                        <a:pt x="10" y="2"/>
                      </a:cubicBezTo>
                      <a:cubicBezTo>
                        <a:pt x="12" y="2"/>
                        <a:pt x="13" y="3"/>
                        <a:pt x="14" y="3"/>
                      </a:cubicBezTo>
                      <a:cubicBezTo>
                        <a:pt x="17" y="5"/>
                        <a:pt x="19" y="6"/>
                        <a:pt x="19" y="8"/>
                      </a:cubicBezTo>
                      <a:close/>
                      <a:moveTo>
                        <a:pt x="163" y="132"/>
                      </a:moveTo>
                      <a:lnTo>
                        <a:pt x="163" y="131"/>
                      </a:lnTo>
                      <a:cubicBezTo>
                        <a:pt x="163" y="131"/>
                        <a:pt x="163" y="131"/>
                        <a:pt x="163" y="13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7" name="Freeform 216"/>
                <p:cNvSpPr>
                  <a:spLocks noChangeArrowheads="1"/>
                </p:cNvSpPr>
                <p:nvPr/>
              </p:nvSpPr>
              <p:spPr bwMode="auto">
                <a:xfrm>
                  <a:off x="4639" y="2187"/>
                  <a:ext cx="37" cy="29"/>
                </a:xfrm>
                <a:custGeom>
                  <a:avLst/>
                  <a:gdLst>
                    <a:gd name="T0" fmla="*/ 0 w 167"/>
                    <a:gd name="T1" fmla="*/ 133 h 134"/>
                    <a:gd name="T2" fmla="*/ 1 w 167"/>
                    <a:gd name="T3" fmla="*/ 132 h 134"/>
                    <a:gd name="T4" fmla="*/ 0 w 167"/>
                    <a:gd name="T5" fmla="*/ 133 h 134"/>
                    <a:gd name="T6" fmla="*/ 147 w 167"/>
                    <a:gd name="T7" fmla="*/ 6 h 134"/>
                    <a:gd name="T8" fmla="*/ 151 w 167"/>
                    <a:gd name="T9" fmla="*/ 3 h 134"/>
                    <a:gd name="T10" fmla="*/ 156 w 167"/>
                    <a:gd name="T11" fmla="*/ 1 h 134"/>
                    <a:gd name="T12" fmla="*/ 160 w 167"/>
                    <a:gd name="T13" fmla="*/ 0 h 134"/>
                    <a:gd name="T14" fmla="*/ 166 w 167"/>
                    <a:gd name="T15" fmla="*/ 0 h 134"/>
                    <a:gd name="T16" fmla="*/ 24 w 167"/>
                    <a:gd name="T17" fmla="*/ 125 h 134"/>
                    <a:gd name="T18" fmla="*/ 17 w 167"/>
                    <a:gd name="T19" fmla="*/ 125 h 134"/>
                    <a:gd name="T20" fmla="*/ 10 w 167"/>
                    <a:gd name="T21" fmla="*/ 127 h 134"/>
                    <a:gd name="T22" fmla="*/ 4 w 167"/>
                    <a:gd name="T23" fmla="*/ 130 h 134"/>
                    <a:gd name="T24" fmla="*/ 2 w 167"/>
                    <a:gd name="T25" fmla="*/ 131 h 134"/>
                    <a:gd name="T26" fmla="*/ 147 w 167"/>
                    <a:gd name="T27" fmla="*/ 6 h 134"/>
                    <a:gd name="T28" fmla="*/ 1 w 167"/>
                    <a:gd name="T29" fmla="*/ 132 h 134"/>
                    <a:gd name="T30" fmla="*/ 2 w 167"/>
                    <a:gd name="T31" fmla="*/ 131 h 134"/>
                    <a:gd name="T32" fmla="*/ 1 w 167"/>
                    <a:gd name="T33" fmla="*/ 13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7" h="134">
                      <a:moveTo>
                        <a:pt x="0" y="133"/>
                      </a:moveTo>
                      <a:cubicBezTo>
                        <a:pt x="0" y="132"/>
                        <a:pt x="0" y="132"/>
                        <a:pt x="1" y="132"/>
                      </a:cubicBezTo>
                      <a:lnTo>
                        <a:pt x="0" y="133"/>
                      </a:lnTo>
                      <a:close/>
                      <a:moveTo>
                        <a:pt x="147" y="6"/>
                      </a:moveTo>
                      <a:cubicBezTo>
                        <a:pt x="148" y="4"/>
                        <a:pt x="150" y="4"/>
                        <a:pt x="151" y="3"/>
                      </a:cubicBezTo>
                      <a:cubicBezTo>
                        <a:pt x="153" y="1"/>
                        <a:pt x="155" y="1"/>
                        <a:pt x="156" y="1"/>
                      </a:cubicBezTo>
                      <a:cubicBezTo>
                        <a:pt x="158" y="1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3" y="127"/>
                        <a:pt x="10" y="127"/>
                      </a:cubicBezTo>
                      <a:cubicBezTo>
                        <a:pt x="8" y="128"/>
                        <a:pt x="5" y="128"/>
                        <a:pt x="4" y="130"/>
                      </a:cubicBezTo>
                      <a:cubicBezTo>
                        <a:pt x="4" y="130"/>
                        <a:pt x="3" y="130"/>
                        <a:pt x="2" y="131"/>
                      </a:cubicBezTo>
                      <a:lnTo>
                        <a:pt x="147" y="6"/>
                      </a:lnTo>
                      <a:close/>
                      <a:moveTo>
                        <a:pt x="1" y="132"/>
                      </a:moveTo>
                      <a:cubicBezTo>
                        <a:pt x="1" y="131"/>
                        <a:pt x="2" y="131"/>
                        <a:pt x="2" y="131"/>
                      </a:cubicBezTo>
                      <a:lnTo>
                        <a:pt x="1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8" name="Freeform 217"/>
                <p:cNvSpPr>
                  <a:spLocks noChangeArrowheads="1"/>
                </p:cNvSpPr>
                <p:nvPr/>
              </p:nvSpPr>
              <p:spPr bwMode="auto">
                <a:xfrm>
                  <a:off x="4644" y="2184"/>
                  <a:ext cx="250" cy="32"/>
                </a:xfrm>
                <a:custGeom>
                  <a:avLst/>
                  <a:gdLst>
                    <a:gd name="T0" fmla="*/ 0 w 1107"/>
                    <a:gd name="T1" fmla="*/ 146 h 147"/>
                    <a:gd name="T2" fmla="*/ 142 w 1107"/>
                    <a:gd name="T3" fmla="*/ 0 h 147"/>
                    <a:gd name="T4" fmla="*/ 964 w 1107"/>
                    <a:gd name="T5" fmla="*/ 0 h 147"/>
                    <a:gd name="T6" fmla="*/ 1106 w 1107"/>
                    <a:gd name="T7" fmla="*/ 146 h 147"/>
                    <a:gd name="T8" fmla="*/ 0 w 1107"/>
                    <a:gd name="T9" fmla="*/ 146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47">
                      <a:moveTo>
                        <a:pt x="0" y="146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46"/>
                      </a:lnTo>
                      <a:lnTo>
                        <a:pt x="0" y="14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9" name="Freeform 218"/>
                <p:cNvSpPr>
                  <a:spLocks noChangeArrowheads="1"/>
                </p:cNvSpPr>
                <p:nvPr/>
              </p:nvSpPr>
              <p:spPr bwMode="auto">
                <a:xfrm>
                  <a:off x="4757" y="2228"/>
                  <a:ext cx="26" cy="26"/>
                </a:xfrm>
                <a:custGeom>
                  <a:avLst/>
                  <a:gdLst>
                    <a:gd name="T0" fmla="*/ 116 w 117"/>
                    <a:gd name="T1" fmla="*/ 58 h 117"/>
                    <a:gd name="T2" fmla="*/ 109 w 117"/>
                    <a:gd name="T3" fmla="*/ 87 h 117"/>
                    <a:gd name="T4" fmla="*/ 87 w 117"/>
                    <a:gd name="T5" fmla="*/ 109 h 117"/>
                    <a:gd name="T6" fmla="*/ 58 w 117"/>
                    <a:gd name="T7" fmla="*/ 116 h 117"/>
                    <a:gd name="T8" fmla="*/ 29 w 117"/>
                    <a:gd name="T9" fmla="*/ 109 h 117"/>
                    <a:gd name="T10" fmla="*/ 8 w 117"/>
                    <a:gd name="T11" fmla="*/ 87 h 117"/>
                    <a:gd name="T12" fmla="*/ 0 w 117"/>
                    <a:gd name="T13" fmla="*/ 58 h 117"/>
                    <a:gd name="T14" fmla="*/ 8 w 117"/>
                    <a:gd name="T15" fmla="*/ 29 h 117"/>
                    <a:gd name="T16" fmla="*/ 29 w 117"/>
                    <a:gd name="T17" fmla="*/ 8 h 117"/>
                    <a:gd name="T18" fmla="*/ 58 w 117"/>
                    <a:gd name="T19" fmla="*/ 0 h 117"/>
                    <a:gd name="T20" fmla="*/ 87 w 117"/>
                    <a:gd name="T21" fmla="*/ 8 h 117"/>
                    <a:gd name="T22" fmla="*/ 109 w 117"/>
                    <a:gd name="T23" fmla="*/ 29 h 117"/>
                    <a:gd name="T24" fmla="*/ 116 w 117"/>
                    <a:gd name="T25" fmla="*/ 5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7">
                      <a:moveTo>
                        <a:pt x="116" y="58"/>
                      </a:moveTo>
                      <a:cubicBezTo>
                        <a:pt x="116" y="69"/>
                        <a:pt x="115" y="77"/>
                        <a:pt x="109" y="87"/>
                      </a:cubicBezTo>
                      <a:cubicBezTo>
                        <a:pt x="104" y="96"/>
                        <a:pt x="97" y="103"/>
                        <a:pt x="87" y="109"/>
                      </a:cubicBezTo>
                      <a:cubicBezTo>
                        <a:pt x="78" y="114"/>
                        <a:pt x="69" y="116"/>
                        <a:pt x="58" y="116"/>
                      </a:cubicBezTo>
                      <a:cubicBezTo>
                        <a:pt x="47" y="116"/>
                        <a:pt x="38" y="114"/>
                        <a:pt x="29" y="109"/>
                      </a:cubicBezTo>
                      <a:cubicBezTo>
                        <a:pt x="20" y="103"/>
                        <a:pt x="14" y="96"/>
                        <a:pt x="8" y="87"/>
                      </a:cubicBezTo>
                      <a:cubicBezTo>
                        <a:pt x="3" y="77"/>
                        <a:pt x="0" y="69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4" y="20"/>
                        <a:pt x="20" y="13"/>
                        <a:pt x="29" y="8"/>
                      </a:cubicBezTo>
                      <a:cubicBezTo>
                        <a:pt x="38" y="2"/>
                        <a:pt x="47" y="0"/>
                        <a:pt x="58" y="0"/>
                      </a:cubicBezTo>
                      <a:cubicBezTo>
                        <a:pt x="69" y="0"/>
                        <a:pt x="78" y="2"/>
                        <a:pt x="87" y="8"/>
                      </a:cubicBezTo>
                      <a:cubicBezTo>
                        <a:pt x="97" y="13"/>
                        <a:pt x="104" y="20"/>
                        <a:pt x="109" y="29"/>
                      </a:cubicBezTo>
                      <a:cubicBezTo>
                        <a:pt x="115" y="38"/>
                        <a:pt x="116" y="47"/>
                        <a:pt x="116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0" name="Line 282"/>
                <p:cNvSpPr>
                  <a:spLocks noChangeShapeType="1"/>
                </p:cNvSpPr>
                <p:nvPr/>
              </p:nvSpPr>
              <p:spPr bwMode="auto">
                <a:xfrm>
                  <a:off x="4652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1" name="Line 283"/>
                <p:cNvSpPr>
                  <a:spLocks noChangeShapeType="1"/>
                </p:cNvSpPr>
                <p:nvPr/>
              </p:nvSpPr>
              <p:spPr bwMode="auto">
                <a:xfrm>
                  <a:off x="4672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2" name="Line 284"/>
                <p:cNvSpPr>
                  <a:spLocks noChangeShapeType="1"/>
                </p:cNvSpPr>
                <p:nvPr/>
              </p:nvSpPr>
              <p:spPr bwMode="auto">
                <a:xfrm>
                  <a:off x="4685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3" name="Line 285"/>
                <p:cNvSpPr>
                  <a:spLocks noChangeShapeType="1"/>
                </p:cNvSpPr>
                <p:nvPr/>
              </p:nvSpPr>
              <p:spPr bwMode="auto">
                <a:xfrm>
                  <a:off x="4702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4" name="Line 286"/>
                <p:cNvSpPr>
                  <a:spLocks noChangeShapeType="1"/>
                </p:cNvSpPr>
                <p:nvPr/>
              </p:nvSpPr>
              <p:spPr bwMode="auto">
                <a:xfrm>
                  <a:off x="4722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5" name="Line 287"/>
                <p:cNvSpPr>
                  <a:spLocks noChangeShapeType="1"/>
                </p:cNvSpPr>
                <p:nvPr/>
              </p:nvSpPr>
              <p:spPr bwMode="auto">
                <a:xfrm>
                  <a:off x="4738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6" name="Line 288"/>
                <p:cNvSpPr>
                  <a:spLocks noChangeShapeType="1"/>
                </p:cNvSpPr>
                <p:nvPr/>
              </p:nvSpPr>
              <p:spPr bwMode="auto">
                <a:xfrm>
                  <a:off x="4801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7" name="Line 289"/>
                <p:cNvSpPr>
                  <a:spLocks noChangeShapeType="1"/>
                </p:cNvSpPr>
                <p:nvPr/>
              </p:nvSpPr>
              <p:spPr bwMode="auto">
                <a:xfrm>
                  <a:off x="4818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8" name="Line 290"/>
                <p:cNvSpPr>
                  <a:spLocks noChangeShapeType="1"/>
                </p:cNvSpPr>
                <p:nvPr/>
              </p:nvSpPr>
              <p:spPr bwMode="auto">
                <a:xfrm>
                  <a:off x="4834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9" name="Line 291"/>
                <p:cNvSpPr>
                  <a:spLocks noChangeShapeType="1"/>
                </p:cNvSpPr>
                <p:nvPr/>
              </p:nvSpPr>
              <p:spPr bwMode="auto">
                <a:xfrm>
                  <a:off x="4854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0" name="Line 292"/>
                <p:cNvSpPr>
                  <a:spLocks noChangeShapeType="1"/>
                </p:cNvSpPr>
                <p:nvPr/>
              </p:nvSpPr>
              <p:spPr bwMode="auto">
                <a:xfrm>
                  <a:off x="4871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1" name="Line 293"/>
                <p:cNvSpPr>
                  <a:spLocks noChangeShapeType="1"/>
                </p:cNvSpPr>
                <p:nvPr/>
              </p:nvSpPr>
              <p:spPr bwMode="auto">
                <a:xfrm>
                  <a:off x="4890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2" name="Freeform 231"/>
                <p:cNvSpPr>
                  <a:spLocks noChangeArrowheads="1"/>
                </p:cNvSpPr>
                <p:nvPr/>
              </p:nvSpPr>
              <p:spPr bwMode="auto">
                <a:xfrm>
                  <a:off x="4636" y="2144"/>
                  <a:ext cx="267" cy="50"/>
                </a:xfrm>
                <a:custGeom>
                  <a:avLst/>
                  <a:gdLst>
                    <a:gd name="T0" fmla="*/ 1144 w 1181"/>
                    <a:gd name="T1" fmla="*/ 2 h 223"/>
                    <a:gd name="T2" fmla="*/ 1158 w 1181"/>
                    <a:gd name="T3" fmla="*/ 3 h 223"/>
                    <a:gd name="T4" fmla="*/ 1170 w 1181"/>
                    <a:gd name="T5" fmla="*/ 11 h 223"/>
                    <a:gd name="T6" fmla="*/ 1177 w 1181"/>
                    <a:gd name="T7" fmla="*/ 22 h 223"/>
                    <a:gd name="T8" fmla="*/ 1179 w 1181"/>
                    <a:gd name="T9" fmla="*/ 37 h 223"/>
                    <a:gd name="T10" fmla="*/ 1170 w 1181"/>
                    <a:gd name="T11" fmla="*/ 187 h 223"/>
                    <a:gd name="T12" fmla="*/ 1166 w 1181"/>
                    <a:gd name="T13" fmla="*/ 202 h 223"/>
                    <a:gd name="T14" fmla="*/ 1157 w 1181"/>
                    <a:gd name="T15" fmla="*/ 213 h 223"/>
                    <a:gd name="T16" fmla="*/ 1144 w 1181"/>
                    <a:gd name="T17" fmla="*/ 219 h 223"/>
                    <a:gd name="T18" fmla="*/ 1129 w 1181"/>
                    <a:gd name="T19" fmla="*/ 221 h 223"/>
                    <a:gd name="T20" fmla="*/ 50 w 1181"/>
                    <a:gd name="T21" fmla="*/ 221 h 223"/>
                    <a:gd name="T22" fmla="*/ 35 w 1181"/>
                    <a:gd name="T23" fmla="*/ 219 h 223"/>
                    <a:gd name="T24" fmla="*/ 22 w 1181"/>
                    <a:gd name="T25" fmla="*/ 212 h 223"/>
                    <a:gd name="T26" fmla="*/ 14 w 1181"/>
                    <a:gd name="T27" fmla="*/ 200 h 223"/>
                    <a:gd name="T28" fmla="*/ 9 w 1181"/>
                    <a:gd name="T29" fmla="*/ 186 h 223"/>
                    <a:gd name="T30" fmla="*/ 0 w 1181"/>
                    <a:gd name="T31" fmla="*/ 35 h 223"/>
                    <a:gd name="T32" fmla="*/ 3 w 1181"/>
                    <a:gd name="T33" fmla="*/ 21 h 223"/>
                    <a:gd name="T34" fmla="*/ 11 w 1181"/>
                    <a:gd name="T35" fmla="*/ 9 h 223"/>
                    <a:gd name="T36" fmla="*/ 22 w 1181"/>
                    <a:gd name="T37" fmla="*/ 2 h 223"/>
                    <a:gd name="T38" fmla="*/ 37 w 1181"/>
                    <a:gd name="T39" fmla="*/ 0 h 223"/>
                    <a:gd name="T40" fmla="*/ 1144 w 1181"/>
                    <a:gd name="T41" fmla="*/ 0 h 223"/>
                    <a:gd name="T42" fmla="*/ 1144 w 1181"/>
                    <a:gd name="T43" fmla="*/ 2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23">
                      <a:moveTo>
                        <a:pt x="1144" y="2"/>
                      </a:moveTo>
                      <a:cubicBezTo>
                        <a:pt x="1150" y="2"/>
                        <a:pt x="1154" y="1"/>
                        <a:pt x="1158" y="3"/>
                      </a:cubicBezTo>
                      <a:cubicBezTo>
                        <a:pt x="1163" y="4"/>
                        <a:pt x="1167" y="8"/>
                        <a:pt x="1170" y="11"/>
                      </a:cubicBezTo>
                      <a:cubicBezTo>
                        <a:pt x="1173" y="13"/>
                        <a:pt x="1176" y="17"/>
                        <a:pt x="1177" y="22"/>
                      </a:cubicBezTo>
                      <a:cubicBezTo>
                        <a:pt x="1179" y="26"/>
                        <a:pt x="1180" y="31"/>
                        <a:pt x="1179" y="37"/>
                      </a:cubicBezTo>
                      <a:lnTo>
                        <a:pt x="1170" y="187"/>
                      </a:lnTo>
                      <a:cubicBezTo>
                        <a:pt x="1170" y="193"/>
                        <a:pt x="1169" y="197"/>
                        <a:pt x="1166" y="202"/>
                      </a:cubicBezTo>
                      <a:cubicBezTo>
                        <a:pt x="1163" y="206"/>
                        <a:pt x="1160" y="210"/>
                        <a:pt x="1157" y="213"/>
                      </a:cubicBezTo>
                      <a:cubicBezTo>
                        <a:pt x="1153" y="216"/>
                        <a:pt x="1150" y="218"/>
                        <a:pt x="1144" y="219"/>
                      </a:cubicBezTo>
                      <a:cubicBezTo>
                        <a:pt x="1139" y="221"/>
                        <a:pt x="1134" y="221"/>
                        <a:pt x="1129" y="221"/>
                      </a:cubicBezTo>
                      <a:lnTo>
                        <a:pt x="50" y="221"/>
                      </a:lnTo>
                      <a:cubicBezTo>
                        <a:pt x="44" y="221"/>
                        <a:pt x="40" y="222"/>
                        <a:pt x="35" y="219"/>
                      </a:cubicBezTo>
                      <a:cubicBezTo>
                        <a:pt x="31" y="218"/>
                        <a:pt x="27" y="216"/>
                        <a:pt x="22" y="212"/>
                      </a:cubicBezTo>
                      <a:cubicBezTo>
                        <a:pt x="18" y="209"/>
                        <a:pt x="15" y="204"/>
                        <a:pt x="14" y="200"/>
                      </a:cubicBezTo>
                      <a:cubicBezTo>
                        <a:pt x="11" y="196"/>
                        <a:pt x="11" y="191"/>
                        <a:pt x="9" y="186"/>
                      </a:cubicBezTo>
                      <a:lnTo>
                        <a:pt x="0" y="35"/>
                      </a:lnTo>
                      <a:cubicBezTo>
                        <a:pt x="0" y="30"/>
                        <a:pt x="0" y="25"/>
                        <a:pt x="3" y="21"/>
                      </a:cubicBezTo>
                      <a:cubicBezTo>
                        <a:pt x="5" y="16"/>
                        <a:pt x="8" y="12"/>
                        <a:pt x="11" y="9"/>
                      </a:cubicBezTo>
                      <a:cubicBezTo>
                        <a:pt x="14" y="6"/>
                        <a:pt x="18" y="5"/>
                        <a:pt x="22" y="2"/>
                      </a:cubicBezTo>
                      <a:cubicBezTo>
                        <a:pt x="27" y="0"/>
                        <a:pt x="33" y="0"/>
                        <a:pt x="37" y="0"/>
                      </a:cubicBezTo>
                      <a:lnTo>
                        <a:pt x="1144" y="0"/>
                      </a:lnTo>
                      <a:lnTo>
                        <a:pt x="1144" y="2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3" name="Freeform 232"/>
                <p:cNvSpPr>
                  <a:spLocks noChangeArrowheads="1"/>
                </p:cNvSpPr>
                <p:nvPr/>
              </p:nvSpPr>
              <p:spPr bwMode="auto">
                <a:xfrm>
                  <a:off x="4863" y="2116"/>
                  <a:ext cx="36" cy="29"/>
                </a:xfrm>
                <a:custGeom>
                  <a:avLst/>
                  <a:gdLst>
                    <a:gd name="T0" fmla="*/ 19 w 164"/>
                    <a:gd name="T1" fmla="*/ 8 h 133"/>
                    <a:gd name="T2" fmla="*/ 163 w 164"/>
                    <a:gd name="T3" fmla="*/ 131 h 133"/>
                    <a:gd name="T4" fmla="*/ 160 w 164"/>
                    <a:gd name="T5" fmla="*/ 130 h 133"/>
                    <a:gd name="T6" fmla="*/ 154 w 164"/>
                    <a:gd name="T7" fmla="*/ 127 h 133"/>
                    <a:gd name="T8" fmla="*/ 149 w 164"/>
                    <a:gd name="T9" fmla="*/ 126 h 133"/>
                    <a:gd name="T10" fmla="*/ 141 w 164"/>
                    <a:gd name="T11" fmla="*/ 126 h 133"/>
                    <a:gd name="T12" fmla="*/ 0 w 164"/>
                    <a:gd name="T13" fmla="*/ 0 h 133"/>
                    <a:gd name="T14" fmla="*/ 6 w 164"/>
                    <a:gd name="T15" fmla="*/ 0 h 133"/>
                    <a:gd name="T16" fmla="*/ 10 w 164"/>
                    <a:gd name="T17" fmla="*/ 2 h 133"/>
                    <a:gd name="T18" fmla="*/ 14 w 164"/>
                    <a:gd name="T19" fmla="*/ 3 h 133"/>
                    <a:gd name="T20" fmla="*/ 19 w 164"/>
                    <a:gd name="T21" fmla="*/ 8 h 133"/>
                    <a:gd name="T22" fmla="*/ 163 w 164"/>
                    <a:gd name="T23" fmla="*/ 132 h 133"/>
                    <a:gd name="T24" fmla="*/ 163 w 164"/>
                    <a:gd name="T25" fmla="*/ 131 h 133"/>
                    <a:gd name="T26" fmla="*/ 163 w 164"/>
                    <a:gd name="T27" fmla="*/ 13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4" h="133">
                      <a:moveTo>
                        <a:pt x="19" y="8"/>
                      </a:moveTo>
                      <a:lnTo>
                        <a:pt x="163" y="131"/>
                      </a:lnTo>
                      <a:cubicBezTo>
                        <a:pt x="162" y="131"/>
                        <a:pt x="161" y="130"/>
                        <a:pt x="160" y="130"/>
                      </a:cubicBezTo>
                      <a:cubicBezTo>
                        <a:pt x="159" y="129"/>
                        <a:pt x="156" y="128"/>
                        <a:pt x="154" y="127"/>
                      </a:cubicBezTo>
                      <a:cubicBezTo>
                        <a:pt x="153" y="125"/>
                        <a:pt x="150" y="126"/>
                        <a:pt x="149" y="126"/>
                      </a:cubicBezTo>
                      <a:lnTo>
                        <a:pt x="141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9" y="2"/>
                        <a:pt x="10" y="2"/>
                      </a:cubicBezTo>
                      <a:cubicBezTo>
                        <a:pt x="12" y="2"/>
                        <a:pt x="13" y="3"/>
                        <a:pt x="14" y="3"/>
                      </a:cubicBezTo>
                      <a:cubicBezTo>
                        <a:pt x="17" y="5"/>
                        <a:pt x="19" y="6"/>
                        <a:pt x="19" y="8"/>
                      </a:cubicBezTo>
                      <a:close/>
                      <a:moveTo>
                        <a:pt x="163" y="132"/>
                      </a:moveTo>
                      <a:lnTo>
                        <a:pt x="163" y="131"/>
                      </a:lnTo>
                      <a:cubicBezTo>
                        <a:pt x="163" y="131"/>
                        <a:pt x="163" y="131"/>
                        <a:pt x="163" y="13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4" name="Freeform 233"/>
                <p:cNvSpPr>
                  <a:spLocks noChangeArrowheads="1"/>
                </p:cNvSpPr>
                <p:nvPr/>
              </p:nvSpPr>
              <p:spPr bwMode="auto">
                <a:xfrm>
                  <a:off x="4639" y="2116"/>
                  <a:ext cx="37" cy="29"/>
                </a:xfrm>
                <a:custGeom>
                  <a:avLst/>
                  <a:gdLst>
                    <a:gd name="T0" fmla="*/ 147 w 167"/>
                    <a:gd name="T1" fmla="*/ 6 h 133"/>
                    <a:gd name="T2" fmla="*/ 151 w 167"/>
                    <a:gd name="T3" fmla="*/ 3 h 133"/>
                    <a:gd name="T4" fmla="*/ 156 w 167"/>
                    <a:gd name="T5" fmla="*/ 1 h 133"/>
                    <a:gd name="T6" fmla="*/ 160 w 167"/>
                    <a:gd name="T7" fmla="*/ 0 h 133"/>
                    <a:gd name="T8" fmla="*/ 166 w 167"/>
                    <a:gd name="T9" fmla="*/ 0 h 133"/>
                    <a:gd name="T10" fmla="*/ 24 w 167"/>
                    <a:gd name="T11" fmla="*/ 125 h 133"/>
                    <a:gd name="T12" fmla="*/ 17 w 167"/>
                    <a:gd name="T13" fmla="*/ 125 h 133"/>
                    <a:gd name="T14" fmla="*/ 10 w 167"/>
                    <a:gd name="T15" fmla="*/ 127 h 133"/>
                    <a:gd name="T16" fmla="*/ 4 w 167"/>
                    <a:gd name="T17" fmla="*/ 130 h 133"/>
                    <a:gd name="T18" fmla="*/ 0 w 167"/>
                    <a:gd name="T19" fmla="*/ 132 h 133"/>
                    <a:gd name="T20" fmla="*/ 147 w 167"/>
                    <a:gd name="T21" fmla="*/ 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7" h="133">
                      <a:moveTo>
                        <a:pt x="147" y="6"/>
                      </a:moveTo>
                      <a:cubicBezTo>
                        <a:pt x="148" y="4"/>
                        <a:pt x="150" y="4"/>
                        <a:pt x="151" y="3"/>
                      </a:cubicBezTo>
                      <a:cubicBezTo>
                        <a:pt x="153" y="1"/>
                        <a:pt x="155" y="1"/>
                        <a:pt x="156" y="1"/>
                      </a:cubicBezTo>
                      <a:cubicBezTo>
                        <a:pt x="158" y="1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3" y="127"/>
                        <a:pt x="10" y="127"/>
                      </a:cubicBezTo>
                      <a:cubicBezTo>
                        <a:pt x="8" y="128"/>
                        <a:pt x="5" y="128"/>
                        <a:pt x="4" y="130"/>
                      </a:cubicBezTo>
                      <a:cubicBezTo>
                        <a:pt x="3" y="131"/>
                        <a:pt x="2" y="131"/>
                        <a:pt x="0" y="132"/>
                      </a:cubicBezTo>
                      <a:lnTo>
                        <a:pt x="147" y="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5" name="Freeform 234"/>
                <p:cNvSpPr>
                  <a:spLocks noChangeArrowheads="1"/>
                </p:cNvSpPr>
                <p:nvPr/>
              </p:nvSpPr>
              <p:spPr bwMode="auto">
                <a:xfrm>
                  <a:off x="4644" y="2115"/>
                  <a:ext cx="250" cy="29"/>
                </a:xfrm>
                <a:custGeom>
                  <a:avLst/>
                  <a:gdLst>
                    <a:gd name="T0" fmla="*/ 0 w 1107"/>
                    <a:gd name="T1" fmla="*/ 131 h 132"/>
                    <a:gd name="T2" fmla="*/ 142 w 1107"/>
                    <a:gd name="T3" fmla="*/ 0 h 132"/>
                    <a:gd name="T4" fmla="*/ 964 w 1107"/>
                    <a:gd name="T5" fmla="*/ 0 h 132"/>
                    <a:gd name="T6" fmla="*/ 1106 w 1107"/>
                    <a:gd name="T7" fmla="*/ 131 h 132"/>
                    <a:gd name="T8" fmla="*/ 0 w 1107"/>
                    <a:gd name="T9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32">
                      <a:moveTo>
                        <a:pt x="0" y="131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31"/>
                      </a:lnTo>
                      <a:lnTo>
                        <a:pt x="0" y="131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6" name="Freeform 235"/>
                <p:cNvSpPr>
                  <a:spLocks noChangeArrowheads="1"/>
                </p:cNvSpPr>
                <p:nvPr/>
              </p:nvSpPr>
              <p:spPr bwMode="auto">
                <a:xfrm>
                  <a:off x="4757" y="2156"/>
                  <a:ext cx="26" cy="26"/>
                </a:xfrm>
                <a:custGeom>
                  <a:avLst/>
                  <a:gdLst>
                    <a:gd name="T0" fmla="*/ 116 w 117"/>
                    <a:gd name="T1" fmla="*/ 58 h 117"/>
                    <a:gd name="T2" fmla="*/ 109 w 117"/>
                    <a:gd name="T3" fmla="*/ 87 h 117"/>
                    <a:gd name="T4" fmla="*/ 87 w 117"/>
                    <a:gd name="T5" fmla="*/ 109 h 117"/>
                    <a:gd name="T6" fmla="*/ 58 w 117"/>
                    <a:gd name="T7" fmla="*/ 116 h 117"/>
                    <a:gd name="T8" fmla="*/ 29 w 117"/>
                    <a:gd name="T9" fmla="*/ 109 h 117"/>
                    <a:gd name="T10" fmla="*/ 8 w 117"/>
                    <a:gd name="T11" fmla="*/ 87 h 117"/>
                    <a:gd name="T12" fmla="*/ 0 w 117"/>
                    <a:gd name="T13" fmla="*/ 58 h 117"/>
                    <a:gd name="T14" fmla="*/ 8 w 117"/>
                    <a:gd name="T15" fmla="*/ 29 h 117"/>
                    <a:gd name="T16" fmla="*/ 29 w 117"/>
                    <a:gd name="T17" fmla="*/ 8 h 117"/>
                    <a:gd name="T18" fmla="*/ 58 w 117"/>
                    <a:gd name="T19" fmla="*/ 0 h 117"/>
                    <a:gd name="T20" fmla="*/ 87 w 117"/>
                    <a:gd name="T21" fmla="*/ 8 h 117"/>
                    <a:gd name="T22" fmla="*/ 109 w 117"/>
                    <a:gd name="T23" fmla="*/ 29 h 117"/>
                    <a:gd name="T24" fmla="*/ 116 w 117"/>
                    <a:gd name="T25" fmla="*/ 5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7">
                      <a:moveTo>
                        <a:pt x="116" y="58"/>
                      </a:moveTo>
                      <a:cubicBezTo>
                        <a:pt x="116" y="69"/>
                        <a:pt x="115" y="77"/>
                        <a:pt x="109" y="87"/>
                      </a:cubicBezTo>
                      <a:cubicBezTo>
                        <a:pt x="104" y="96"/>
                        <a:pt x="97" y="103"/>
                        <a:pt x="87" y="109"/>
                      </a:cubicBezTo>
                      <a:cubicBezTo>
                        <a:pt x="78" y="114"/>
                        <a:pt x="69" y="116"/>
                        <a:pt x="58" y="116"/>
                      </a:cubicBezTo>
                      <a:cubicBezTo>
                        <a:pt x="47" y="116"/>
                        <a:pt x="38" y="114"/>
                        <a:pt x="29" y="109"/>
                      </a:cubicBezTo>
                      <a:cubicBezTo>
                        <a:pt x="20" y="103"/>
                        <a:pt x="14" y="96"/>
                        <a:pt x="8" y="87"/>
                      </a:cubicBezTo>
                      <a:cubicBezTo>
                        <a:pt x="3" y="77"/>
                        <a:pt x="0" y="69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4" y="20"/>
                        <a:pt x="20" y="13"/>
                        <a:pt x="29" y="8"/>
                      </a:cubicBezTo>
                      <a:cubicBezTo>
                        <a:pt x="38" y="2"/>
                        <a:pt x="47" y="0"/>
                        <a:pt x="58" y="0"/>
                      </a:cubicBezTo>
                      <a:cubicBezTo>
                        <a:pt x="69" y="0"/>
                        <a:pt x="78" y="2"/>
                        <a:pt x="87" y="8"/>
                      </a:cubicBezTo>
                      <a:cubicBezTo>
                        <a:pt x="97" y="13"/>
                        <a:pt x="104" y="20"/>
                        <a:pt x="109" y="29"/>
                      </a:cubicBezTo>
                      <a:cubicBezTo>
                        <a:pt x="115" y="38"/>
                        <a:pt x="116" y="47"/>
                        <a:pt x="116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7" name="Line 299"/>
                <p:cNvSpPr>
                  <a:spLocks noChangeShapeType="1"/>
                </p:cNvSpPr>
                <p:nvPr/>
              </p:nvSpPr>
              <p:spPr bwMode="auto">
                <a:xfrm>
                  <a:off x="4652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8" name="Line 300"/>
                <p:cNvSpPr>
                  <a:spLocks noChangeShapeType="1"/>
                </p:cNvSpPr>
                <p:nvPr/>
              </p:nvSpPr>
              <p:spPr bwMode="auto">
                <a:xfrm>
                  <a:off x="4672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9" name="Line 301"/>
                <p:cNvSpPr>
                  <a:spLocks noChangeShapeType="1"/>
                </p:cNvSpPr>
                <p:nvPr/>
              </p:nvSpPr>
              <p:spPr bwMode="auto">
                <a:xfrm>
                  <a:off x="4685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0" name="Line 302"/>
                <p:cNvSpPr>
                  <a:spLocks noChangeShapeType="1"/>
                </p:cNvSpPr>
                <p:nvPr/>
              </p:nvSpPr>
              <p:spPr bwMode="auto">
                <a:xfrm>
                  <a:off x="4702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303"/>
                <p:cNvSpPr>
                  <a:spLocks noChangeShapeType="1"/>
                </p:cNvSpPr>
                <p:nvPr/>
              </p:nvSpPr>
              <p:spPr bwMode="auto">
                <a:xfrm>
                  <a:off x="4722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2" name="Line 304"/>
                <p:cNvSpPr>
                  <a:spLocks noChangeShapeType="1"/>
                </p:cNvSpPr>
                <p:nvPr/>
              </p:nvSpPr>
              <p:spPr bwMode="auto">
                <a:xfrm>
                  <a:off x="4738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3" name="Line 305"/>
                <p:cNvSpPr>
                  <a:spLocks noChangeShapeType="1"/>
                </p:cNvSpPr>
                <p:nvPr/>
              </p:nvSpPr>
              <p:spPr bwMode="auto">
                <a:xfrm>
                  <a:off x="4801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4" name="Line 306"/>
                <p:cNvSpPr>
                  <a:spLocks noChangeShapeType="1"/>
                </p:cNvSpPr>
                <p:nvPr/>
              </p:nvSpPr>
              <p:spPr bwMode="auto">
                <a:xfrm>
                  <a:off x="4818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5" name="Line 307"/>
                <p:cNvSpPr>
                  <a:spLocks noChangeShapeType="1"/>
                </p:cNvSpPr>
                <p:nvPr/>
              </p:nvSpPr>
              <p:spPr bwMode="auto">
                <a:xfrm>
                  <a:off x="4834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6" name="Line 308"/>
                <p:cNvSpPr>
                  <a:spLocks noChangeShapeType="1"/>
                </p:cNvSpPr>
                <p:nvPr/>
              </p:nvSpPr>
              <p:spPr bwMode="auto">
                <a:xfrm>
                  <a:off x="4854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7" name="Line 309"/>
                <p:cNvSpPr>
                  <a:spLocks noChangeShapeType="1"/>
                </p:cNvSpPr>
                <p:nvPr/>
              </p:nvSpPr>
              <p:spPr bwMode="auto">
                <a:xfrm>
                  <a:off x="4871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8" name="Line 310"/>
                <p:cNvSpPr>
                  <a:spLocks noChangeShapeType="1"/>
                </p:cNvSpPr>
                <p:nvPr/>
              </p:nvSpPr>
              <p:spPr bwMode="auto">
                <a:xfrm>
                  <a:off x="4890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9" name="Freeform 248"/>
                <p:cNvSpPr>
                  <a:spLocks noChangeArrowheads="1"/>
                </p:cNvSpPr>
                <p:nvPr/>
              </p:nvSpPr>
              <p:spPr bwMode="auto">
                <a:xfrm>
                  <a:off x="4636" y="2069"/>
                  <a:ext cx="267" cy="52"/>
                </a:xfrm>
                <a:custGeom>
                  <a:avLst/>
                  <a:gdLst>
                    <a:gd name="T0" fmla="*/ 1144 w 1181"/>
                    <a:gd name="T1" fmla="*/ 0 h 235"/>
                    <a:gd name="T2" fmla="*/ 1158 w 1181"/>
                    <a:gd name="T3" fmla="*/ 8 h 235"/>
                    <a:gd name="T4" fmla="*/ 1170 w 1181"/>
                    <a:gd name="T5" fmla="*/ 18 h 235"/>
                    <a:gd name="T6" fmla="*/ 1177 w 1181"/>
                    <a:gd name="T7" fmla="*/ 31 h 235"/>
                    <a:gd name="T8" fmla="*/ 1179 w 1181"/>
                    <a:gd name="T9" fmla="*/ 47 h 235"/>
                    <a:gd name="T10" fmla="*/ 1170 w 1181"/>
                    <a:gd name="T11" fmla="*/ 197 h 235"/>
                    <a:gd name="T12" fmla="*/ 1166 w 1181"/>
                    <a:gd name="T13" fmla="*/ 212 h 235"/>
                    <a:gd name="T14" fmla="*/ 1157 w 1181"/>
                    <a:gd name="T15" fmla="*/ 224 h 235"/>
                    <a:gd name="T16" fmla="*/ 1144 w 1181"/>
                    <a:gd name="T17" fmla="*/ 231 h 235"/>
                    <a:gd name="T18" fmla="*/ 1129 w 1181"/>
                    <a:gd name="T19" fmla="*/ 234 h 235"/>
                    <a:gd name="T20" fmla="*/ 50 w 1181"/>
                    <a:gd name="T21" fmla="*/ 234 h 235"/>
                    <a:gd name="T22" fmla="*/ 35 w 1181"/>
                    <a:gd name="T23" fmla="*/ 231 h 235"/>
                    <a:gd name="T24" fmla="*/ 22 w 1181"/>
                    <a:gd name="T25" fmla="*/ 224 h 235"/>
                    <a:gd name="T26" fmla="*/ 14 w 1181"/>
                    <a:gd name="T27" fmla="*/ 212 h 235"/>
                    <a:gd name="T28" fmla="*/ 9 w 1181"/>
                    <a:gd name="T29" fmla="*/ 197 h 235"/>
                    <a:gd name="T30" fmla="*/ 0 w 1181"/>
                    <a:gd name="T31" fmla="*/ 47 h 235"/>
                    <a:gd name="T32" fmla="*/ 3 w 1181"/>
                    <a:gd name="T33" fmla="*/ 33 h 235"/>
                    <a:gd name="T34" fmla="*/ 11 w 1181"/>
                    <a:gd name="T35" fmla="*/ 21 h 235"/>
                    <a:gd name="T36" fmla="*/ 22 w 1181"/>
                    <a:gd name="T37" fmla="*/ 8 h 235"/>
                    <a:gd name="T38" fmla="*/ 37 w 1181"/>
                    <a:gd name="T39" fmla="*/ 0 h 235"/>
                    <a:gd name="T40" fmla="*/ 1144 w 1181"/>
                    <a:gd name="T41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81" h="235">
                      <a:moveTo>
                        <a:pt x="1144" y="0"/>
                      </a:moveTo>
                      <a:cubicBezTo>
                        <a:pt x="1150" y="0"/>
                        <a:pt x="1154" y="6"/>
                        <a:pt x="1158" y="8"/>
                      </a:cubicBezTo>
                      <a:cubicBezTo>
                        <a:pt x="1163" y="9"/>
                        <a:pt x="1167" y="15"/>
                        <a:pt x="1170" y="18"/>
                      </a:cubicBezTo>
                      <a:cubicBezTo>
                        <a:pt x="1173" y="21"/>
                        <a:pt x="1176" y="27"/>
                        <a:pt x="1177" y="31"/>
                      </a:cubicBezTo>
                      <a:cubicBezTo>
                        <a:pt x="1179" y="35"/>
                        <a:pt x="1180" y="41"/>
                        <a:pt x="1179" y="47"/>
                      </a:cubicBezTo>
                      <a:lnTo>
                        <a:pt x="1170" y="197"/>
                      </a:lnTo>
                      <a:cubicBezTo>
                        <a:pt x="1170" y="203"/>
                        <a:pt x="1169" y="207"/>
                        <a:pt x="1166" y="212"/>
                      </a:cubicBezTo>
                      <a:cubicBezTo>
                        <a:pt x="1163" y="216"/>
                        <a:pt x="1160" y="221"/>
                        <a:pt x="1157" y="224"/>
                      </a:cubicBezTo>
                      <a:cubicBezTo>
                        <a:pt x="1153" y="226"/>
                        <a:pt x="1150" y="229"/>
                        <a:pt x="1144" y="231"/>
                      </a:cubicBezTo>
                      <a:cubicBezTo>
                        <a:pt x="1139" y="232"/>
                        <a:pt x="1134" y="234"/>
                        <a:pt x="1129" y="234"/>
                      </a:cubicBezTo>
                      <a:lnTo>
                        <a:pt x="50" y="234"/>
                      </a:lnTo>
                      <a:cubicBezTo>
                        <a:pt x="44" y="234"/>
                        <a:pt x="40" y="234"/>
                        <a:pt x="35" y="231"/>
                      </a:cubicBezTo>
                      <a:cubicBezTo>
                        <a:pt x="31" y="229"/>
                        <a:pt x="27" y="226"/>
                        <a:pt x="22" y="224"/>
                      </a:cubicBezTo>
                      <a:cubicBezTo>
                        <a:pt x="18" y="221"/>
                        <a:pt x="15" y="216"/>
                        <a:pt x="14" y="212"/>
                      </a:cubicBezTo>
                      <a:cubicBezTo>
                        <a:pt x="11" y="207"/>
                        <a:pt x="11" y="203"/>
                        <a:pt x="9" y="197"/>
                      </a:cubicBezTo>
                      <a:lnTo>
                        <a:pt x="0" y="47"/>
                      </a:lnTo>
                      <a:cubicBezTo>
                        <a:pt x="0" y="41"/>
                        <a:pt x="0" y="37"/>
                        <a:pt x="3" y="33"/>
                      </a:cubicBezTo>
                      <a:cubicBezTo>
                        <a:pt x="5" y="28"/>
                        <a:pt x="8" y="24"/>
                        <a:pt x="11" y="21"/>
                      </a:cubicBezTo>
                      <a:cubicBezTo>
                        <a:pt x="14" y="18"/>
                        <a:pt x="18" y="11"/>
                        <a:pt x="22" y="8"/>
                      </a:cubicBezTo>
                      <a:cubicBezTo>
                        <a:pt x="27" y="6"/>
                        <a:pt x="33" y="0"/>
                        <a:pt x="37" y="0"/>
                      </a:cubicBezTo>
                      <a:lnTo>
                        <a:pt x="1144" y="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0" name="Freeform 249"/>
                <p:cNvSpPr>
                  <a:spLocks noChangeArrowheads="1"/>
                </p:cNvSpPr>
                <p:nvPr/>
              </p:nvSpPr>
              <p:spPr bwMode="auto">
                <a:xfrm>
                  <a:off x="4863" y="2042"/>
                  <a:ext cx="36" cy="29"/>
                </a:xfrm>
                <a:custGeom>
                  <a:avLst/>
                  <a:gdLst>
                    <a:gd name="T0" fmla="*/ 19 w 164"/>
                    <a:gd name="T1" fmla="*/ 7 h 132"/>
                    <a:gd name="T2" fmla="*/ 163 w 164"/>
                    <a:gd name="T3" fmla="*/ 130 h 132"/>
                    <a:gd name="T4" fmla="*/ 160 w 164"/>
                    <a:gd name="T5" fmla="*/ 130 h 132"/>
                    <a:gd name="T6" fmla="*/ 154 w 164"/>
                    <a:gd name="T7" fmla="*/ 127 h 132"/>
                    <a:gd name="T8" fmla="*/ 149 w 164"/>
                    <a:gd name="T9" fmla="*/ 125 h 132"/>
                    <a:gd name="T10" fmla="*/ 141 w 164"/>
                    <a:gd name="T11" fmla="*/ 125 h 132"/>
                    <a:gd name="T12" fmla="*/ 0 w 164"/>
                    <a:gd name="T13" fmla="*/ 0 h 132"/>
                    <a:gd name="T14" fmla="*/ 6 w 164"/>
                    <a:gd name="T15" fmla="*/ 0 h 132"/>
                    <a:gd name="T16" fmla="*/ 10 w 164"/>
                    <a:gd name="T17" fmla="*/ 1 h 132"/>
                    <a:gd name="T18" fmla="*/ 14 w 164"/>
                    <a:gd name="T19" fmla="*/ 3 h 132"/>
                    <a:gd name="T20" fmla="*/ 19 w 164"/>
                    <a:gd name="T21" fmla="*/ 7 h 132"/>
                    <a:gd name="T22" fmla="*/ 163 w 164"/>
                    <a:gd name="T23" fmla="*/ 131 h 132"/>
                    <a:gd name="T24" fmla="*/ 163 w 164"/>
                    <a:gd name="T25" fmla="*/ 130 h 132"/>
                    <a:gd name="T26" fmla="*/ 163 w 164"/>
                    <a:gd name="T27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4" h="132">
                      <a:moveTo>
                        <a:pt x="19" y="7"/>
                      </a:moveTo>
                      <a:lnTo>
                        <a:pt x="163" y="130"/>
                      </a:lnTo>
                      <a:cubicBezTo>
                        <a:pt x="162" y="130"/>
                        <a:pt x="161" y="130"/>
                        <a:pt x="160" y="130"/>
                      </a:cubicBezTo>
                      <a:cubicBezTo>
                        <a:pt x="159" y="128"/>
                        <a:pt x="156" y="128"/>
                        <a:pt x="154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1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9" y="1"/>
                        <a:pt x="10" y="1"/>
                      </a:cubicBezTo>
                      <a:cubicBezTo>
                        <a:pt x="12" y="1"/>
                        <a:pt x="13" y="3"/>
                        <a:pt x="14" y="3"/>
                      </a:cubicBezTo>
                      <a:cubicBezTo>
                        <a:pt x="17" y="4"/>
                        <a:pt x="19" y="6"/>
                        <a:pt x="19" y="7"/>
                      </a:cubicBezTo>
                      <a:close/>
                      <a:moveTo>
                        <a:pt x="163" y="131"/>
                      </a:moveTo>
                      <a:lnTo>
                        <a:pt x="163" y="130"/>
                      </a:lnTo>
                      <a:cubicBezTo>
                        <a:pt x="163" y="130"/>
                        <a:pt x="163" y="130"/>
                        <a:pt x="163" y="131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1" name="Freeform 250"/>
                <p:cNvSpPr>
                  <a:spLocks noChangeArrowheads="1"/>
                </p:cNvSpPr>
                <p:nvPr/>
              </p:nvSpPr>
              <p:spPr bwMode="auto">
                <a:xfrm>
                  <a:off x="4639" y="2043"/>
                  <a:ext cx="37" cy="29"/>
                </a:xfrm>
                <a:custGeom>
                  <a:avLst/>
                  <a:gdLst>
                    <a:gd name="T0" fmla="*/ 147 w 167"/>
                    <a:gd name="T1" fmla="*/ 6 h 133"/>
                    <a:gd name="T2" fmla="*/ 151 w 167"/>
                    <a:gd name="T3" fmla="*/ 3 h 133"/>
                    <a:gd name="T4" fmla="*/ 156 w 167"/>
                    <a:gd name="T5" fmla="*/ 2 h 133"/>
                    <a:gd name="T6" fmla="*/ 160 w 167"/>
                    <a:gd name="T7" fmla="*/ 0 h 133"/>
                    <a:gd name="T8" fmla="*/ 166 w 167"/>
                    <a:gd name="T9" fmla="*/ 0 h 133"/>
                    <a:gd name="T10" fmla="*/ 24 w 167"/>
                    <a:gd name="T11" fmla="*/ 126 h 133"/>
                    <a:gd name="T12" fmla="*/ 17 w 167"/>
                    <a:gd name="T13" fmla="*/ 126 h 133"/>
                    <a:gd name="T14" fmla="*/ 10 w 167"/>
                    <a:gd name="T15" fmla="*/ 127 h 133"/>
                    <a:gd name="T16" fmla="*/ 4 w 167"/>
                    <a:gd name="T17" fmla="*/ 130 h 133"/>
                    <a:gd name="T18" fmla="*/ 0 w 167"/>
                    <a:gd name="T19" fmla="*/ 132 h 133"/>
                    <a:gd name="T20" fmla="*/ 147 w 167"/>
                    <a:gd name="T21" fmla="*/ 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7" h="133">
                      <a:moveTo>
                        <a:pt x="147" y="6"/>
                      </a:moveTo>
                      <a:cubicBezTo>
                        <a:pt x="148" y="5"/>
                        <a:pt x="150" y="5"/>
                        <a:pt x="151" y="3"/>
                      </a:cubicBezTo>
                      <a:cubicBezTo>
                        <a:pt x="153" y="2"/>
                        <a:pt x="155" y="2"/>
                        <a:pt x="156" y="2"/>
                      </a:cubicBezTo>
                      <a:cubicBezTo>
                        <a:pt x="158" y="2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4" y="126"/>
                      </a:lnTo>
                      <a:lnTo>
                        <a:pt x="17" y="126"/>
                      </a:lnTo>
                      <a:cubicBezTo>
                        <a:pt x="14" y="126"/>
                        <a:pt x="13" y="127"/>
                        <a:pt x="10" y="127"/>
                      </a:cubicBezTo>
                      <a:cubicBezTo>
                        <a:pt x="8" y="129"/>
                        <a:pt x="5" y="129"/>
                        <a:pt x="4" y="130"/>
                      </a:cubicBezTo>
                      <a:cubicBezTo>
                        <a:pt x="3" y="131"/>
                        <a:pt x="2" y="131"/>
                        <a:pt x="0" y="132"/>
                      </a:cubicBezTo>
                      <a:lnTo>
                        <a:pt x="147" y="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2" name="Freeform 251"/>
                <p:cNvSpPr>
                  <a:spLocks noChangeArrowheads="1"/>
                </p:cNvSpPr>
                <p:nvPr/>
              </p:nvSpPr>
              <p:spPr bwMode="auto">
                <a:xfrm>
                  <a:off x="4644" y="2042"/>
                  <a:ext cx="250" cy="26"/>
                </a:xfrm>
                <a:custGeom>
                  <a:avLst/>
                  <a:gdLst>
                    <a:gd name="T0" fmla="*/ 0 w 1107"/>
                    <a:gd name="T1" fmla="*/ 116 h 117"/>
                    <a:gd name="T2" fmla="*/ 142 w 1107"/>
                    <a:gd name="T3" fmla="*/ 0 h 117"/>
                    <a:gd name="T4" fmla="*/ 964 w 1107"/>
                    <a:gd name="T5" fmla="*/ 0 h 117"/>
                    <a:gd name="T6" fmla="*/ 1106 w 1107"/>
                    <a:gd name="T7" fmla="*/ 116 h 117"/>
                    <a:gd name="T8" fmla="*/ 0 w 1107"/>
                    <a:gd name="T9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17">
                      <a:moveTo>
                        <a:pt x="0" y="116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16"/>
                      </a:lnTo>
                      <a:lnTo>
                        <a:pt x="0" y="11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3" name="Freeform 252"/>
                <p:cNvSpPr>
                  <a:spLocks noChangeArrowheads="1"/>
                </p:cNvSpPr>
                <p:nvPr/>
              </p:nvSpPr>
              <p:spPr bwMode="auto">
                <a:xfrm>
                  <a:off x="4757" y="2083"/>
                  <a:ext cx="26" cy="26"/>
                </a:xfrm>
                <a:custGeom>
                  <a:avLst/>
                  <a:gdLst>
                    <a:gd name="T0" fmla="*/ 116 w 117"/>
                    <a:gd name="T1" fmla="*/ 58 h 118"/>
                    <a:gd name="T2" fmla="*/ 109 w 117"/>
                    <a:gd name="T3" fmla="*/ 88 h 118"/>
                    <a:gd name="T4" fmla="*/ 87 w 117"/>
                    <a:gd name="T5" fmla="*/ 109 h 118"/>
                    <a:gd name="T6" fmla="*/ 58 w 117"/>
                    <a:gd name="T7" fmla="*/ 117 h 118"/>
                    <a:gd name="T8" fmla="*/ 29 w 117"/>
                    <a:gd name="T9" fmla="*/ 109 h 118"/>
                    <a:gd name="T10" fmla="*/ 8 w 117"/>
                    <a:gd name="T11" fmla="*/ 88 h 118"/>
                    <a:gd name="T12" fmla="*/ 0 w 117"/>
                    <a:gd name="T13" fmla="*/ 58 h 118"/>
                    <a:gd name="T14" fmla="*/ 8 w 117"/>
                    <a:gd name="T15" fmla="*/ 29 h 118"/>
                    <a:gd name="T16" fmla="*/ 29 w 117"/>
                    <a:gd name="T17" fmla="*/ 8 h 118"/>
                    <a:gd name="T18" fmla="*/ 58 w 117"/>
                    <a:gd name="T19" fmla="*/ 0 h 118"/>
                    <a:gd name="T20" fmla="*/ 87 w 117"/>
                    <a:gd name="T21" fmla="*/ 8 h 118"/>
                    <a:gd name="T22" fmla="*/ 109 w 117"/>
                    <a:gd name="T23" fmla="*/ 29 h 118"/>
                    <a:gd name="T24" fmla="*/ 116 w 117"/>
                    <a:gd name="T25" fmla="*/ 5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8">
                      <a:moveTo>
                        <a:pt x="116" y="58"/>
                      </a:moveTo>
                      <a:cubicBezTo>
                        <a:pt x="116" y="69"/>
                        <a:pt x="115" y="78"/>
                        <a:pt x="109" y="88"/>
                      </a:cubicBezTo>
                      <a:cubicBezTo>
                        <a:pt x="104" y="97"/>
                        <a:pt x="97" y="104"/>
                        <a:pt x="87" y="109"/>
                      </a:cubicBezTo>
                      <a:cubicBezTo>
                        <a:pt x="78" y="114"/>
                        <a:pt x="69" y="117"/>
                        <a:pt x="58" y="117"/>
                      </a:cubicBezTo>
                      <a:cubicBezTo>
                        <a:pt x="47" y="117"/>
                        <a:pt x="38" y="114"/>
                        <a:pt x="29" y="109"/>
                      </a:cubicBezTo>
                      <a:cubicBezTo>
                        <a:pt x="20" y="104"/>
                        <a:pt x="14" y="97"/>
                        <a:pt x="8" y="88"/>
                      </a:cubicBezTo>
                      <a:cubicBezTo>
                        <a:pt x="3" y="78"/>
                        <a:pt x="0" y="68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4" y="19"/>
                        <a:pt x="20" y="13"/>
                        <a:pt x="29" y="8"/>
                      </a:cubicBezTo>
                      <a:cubicBezTo>
                        <a:pt x="38" y="3"/>
                        <a:pt x="47" y="0"/>
                        <a:pt x="58" y="0"/>
                      </a:cubicBezTo>
                      <a:cubicBezTo>
                        <a:pt x="69" y="0"/>
                        <a:pt x="78" y="3"/>
                        <a:pt x="87" y="8"/>
                      </a:cubicBezTo>
                      <a:cubicBezTo>
                        <a:pt x="97" y="13"/>
                        <a:pt x="104" y="19"/>
                        <a:pt x="109" y="29"/>
                      </a:cubicBezTo>
                      <a:cubicBezTo>
                        <a:pt x="115" y="38"/>
                        <a:pt x="116" y="48"/>
                        <a:pt x="116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4" name="Line 316"/>
                <p:cNvSpPr>
                  <a:spLocks noChangeShapeType="1"/>
                </p:cNvSpPr>
                <p:nvPr/>
              </p:nvSpPr>
              <p:spPr bwMode="auto">
                <a:xfrm>
                  <a:off x="4652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5" name="Line 317"/>
                <p:cNvSpPr>
                  <a:spLocks noChangeShapeType="1"/>
                </p:cNvSpPr>
                <p:nvPr/>
              </p:nvSpPr>
              <p:spPr bwMode="auto">
                <a:xfrm>
                  <a:off x="4672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6" name="Line 318"/>
                <p:cNvSpPr>
                  <a:spLocks noChangeShapeType="1"/>
                </p:cNvSpPr>
                <p:nvPr/>
              </p:nvSpPr>
              <p:spPr bwMode="auto">
                <a:xfrm>
                  <a:off x="4685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7" name="Line 319"/>
                <p:cNvSpPr>
                  <a:spLocks noChangeShapeType="1"/>
                </p:cNvSpPr>
                <p:nvPr/>
              </p:nvSpPr>
              <p:spPr bwMode="auto">
                <a:xfrm>
                  <a:off x="4702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8" name="Line 320"/>
                <p:cNvSpPr>
                  <a:spLocks noChangeShapeType="1"/>
                </p:cNvSpPr>
                <p:nvPr/>
              </p:nvSpPr>
              <p:spPr bwMode="auto">
                <a:xfrm>
                  <a:off x="4722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" name="Line 321"/>
                <p:cNvSpPr>
                  <a:spLocks noChangeShapeType="1"/>
                </p:cNvSpPr>
                <p:nvPr/>
              </p:nvSpPr>
              <p:spPr bwMode="auto">
                <a:xfrm>
                  <a:off x="4738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" name="Line 322"/>
                <p:cNvSpPr>
                  <a:spLocks noChangeShapeType="1"/>
                </p:cNvSpPr>
                <p:nvPr/>
              </p:nvSpPr>
              <p:spPr bwMode="auto">
                <a:xfrm>
                  <a:off x="4801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1" name="Line 323"/>
                <p:cNvSpPr>
                  <a:spLocks noChangeShapeType="1"/>
                </p:cNvSpPr>
                <p:nvPr/>
              </p:nvSpPr>
              <p:spPr bwMode="auto">
                <a:xfrm>
                  <a:off x="4818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2" name="Line 324"/>
                <p:cNvSpPr>
                  <a:spLocks noChangeShapeType="1"/>
                </p:cNvSpPr>
                <p:nvPr/>
              </p:nvSpPr>
              <p:spPr bwMode="auto">
                <a:xfrm>
                  <a:off x="4834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3" name="Line 325"/>
                <p:cNvSpPr>
                  <a:spLocks noChangeShapeType="1"/>
                </p:cNvSpPr>
                <p:nvPr/>
              </p:nvSpPr>
              <p:spPr bwMode="auto">
                <a:xfrm>
                  <a:off x="4854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4" name="Line 326"/>
                <p:cNvSpPr>
                  <a:spLocks noChangeShapeType="1"/>
                </p:cNvSpPr>
                <p:nvPr/>
              </p:nvSpPr>
              <p:spPr bwMode="auto">
                <a:xfrm>
                  <a:off x="4871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5" name="Line 327"/>
                <p:cNvSpPr>
                  <a:spLocks noChangeShapeType="1"/>
                </p:cNvSpPr>
                <p:nvPr/>
              </p:nvSpPr>
              <p:spPr bwMode="auto">
                <a:xfrm>
                  <a:off x="4890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6" name="Freeform 265"/>
                <p:cNvSpPr>
                  <a:spLocks noChangeArrowheads="1"/>
                </p:cNvSpPr>
                <p:nvPr/>
              </p:nvSpPr>
              <p:spPr bwMode="auto">
                <a:xfrm>
                  <a:off x="5440" y="1893"/>
                  <a:ext cx="11" cy="41"/>
                </a:xfrm>
                <a:custGeom>
                  <a:avLst/>
                  <a:gdLst>
                    <a:gd name="T0" fmla="*/ 26 w 53"/>
                    <a:gd name="T1" fmla="*/ 185 h 186"/>
                    <a:gd name="T2" fmla="*/ 0 w 53"/>
                    <a:gd name="T3" fmla="*/ 185 h 186"/>
                    <a:gd name="T4" fmla="*/ 0 w 53"/>
                    <a:gd name="T5" fmla="*/ 0 h 186"/>
                    <a:gd name="T6" fmla="*/ 52 w 53"/>
                    <a:gd name="T7" fmla="*/ 0 h 186"/>
                    <a:gd name="T8" fmla="*/ 52 w 53"/>
                    <a:gd name="T9" fmla="*/ 185 h 186"/>
                    <a:gd name="T10" fmla="*/ 26 w 53"/>
                    <a:gd name="T11" fmla="*/ 18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186">
                      <a:moveTo>
                        <a:pt x="26" y="185"/>
                      </a:moveTo>
                      <a:lnTo>
                        <a:pt x="0" y="185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185"/>
                      </a:lnTo>
                      <a:lnTo>
                        <a:pt x="26" y="18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7" name="Freeform 266"/>
                <p:cNvSpPr>
                  <a:spLocks noChangeArrowheads="1"/>
                </p:cNvSpPr>
                <p:nvPr/>
              </p:nvSpPr>
              <p:spPr bwMode="auto">
                <a:xfrm>
                  <a:off x="5456" y="1883"/>
                  <a:ext cx="11" cy="51"/>
                </a:xfrm>
                <a:custGeom>
                  <a:avLst/>
                  <a:gdLst>
                    <a:gd name="T0" fmla="*/ 26 w 52"/>
                    <a:gd name="T1" fmla="*/ 230 h 231"/>
                    <a:gd name="T2" fmla="*/ 0 w 52"/>
                    <a:gd name="T3" fmla="*/ 230 h 231"/>
                    <a:gd name="T4" fmla="*/ 0 w 52"/>
                    <a:gd name="T5" fmla="*/ 0 h 231"/>
                    <a:gd name="T6" fmla="*/ 51 w 52"/>
                    <a:gd name="T7" fmla="*/ 0 h 231"/>
                    <a:gd name="T8" fmla="*/ 51 w 52"/>
                    <a:gd name="T9" fmla="*/ 230 h 231"/>
                    <a:gd name="T10" fmla="*/ 26 w 52"/>
                    <a:gd name="T11" fmla="*/ 23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1">
                      <a:moveTo>
                        <a:pt x="26" y="230"/>
                      </a:moveTo>
                      <a:lnTo>
                        <a:pt x="0" y="23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0"/>
                      </a:lnTo>
                      <a:lnTo>
                        <a:pt x="26" y="23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8" name="Freeform 267"/>
                <p:cNvSpPr>
                  <a:spLocks noChangeArrowheads="1"/>
                </p:cNvSpPr>
                <p:nvPr/>
              </p:nvSpPr>
              <p:spPr bwMode="auto">
                <a:xfrm>
                  <a:off x="5487" y="1875"/>
                  <a:ext cx="11" cy="59"/>
                </a:xfrm>
                <a:custGeom>
                  <a:avLst/>
                  <a:gdLst>
                    <a:gd name="T0" fmla="*/ 26 w 52"/>
                    <a:gd name="T1" fmla="*/ 264 h 265"/>
                    <a:gd name="T2" fmla="*/ 0 w 52"/>
                    <a:gd name="T3" fmla="*/ 264 h 265"/>
                    <a:gd name="T4" fmla="*/ 0 w 52"/>
                    <a:gd name="T5" fmla="*/ 0 h 265"/>
                    <a:gd name="T6" fmla="*/ 51 w 52"/>
                    <a:gd name="T7" fmla="*/ 0 h 265"/>
                    <a:gd name="T8" fmla="*/ 51 w 52"/>
                    <a:gd name="T9" fmla="*/ 264 h 265"/>
                    <a:gd name="T10" fmla="*/ 26 w 52"/>
                    <a:gd name="T11" fmla="*/ 26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5">
                      <a:moveTo>
                        <a:pt x="26" y="264"/>
                      </a:moveTo>
                      <a:lnTo>
                        <a:pt x="0" y="26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4"/>
                      </a:lnTo>
                      <a:lnTo>
                        <a:pt x="26" y="26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9" name="Freeform 268"/>
                <p:cNvSpPr>
                  <a:spLocks noChangeArrowheads="1"/>
                </p:cNvSpPr>
                <p:nvPr/>
              </p:nvSpPr>
              <p:spPr bwMode="auto">
                <a:xfrm>
                  <a:off x="5503" y="1882"/>
                  <a:ext cx="11" cy="52"/>
                </a:xfrm>
                <a:custGeom>
                  <a:avLst/>
                  <a:gdLst>
                    <a:gd name="T0" fmla="*/ 25 w 52"/>
                    <a:gd name="T1" fmla="*/ 232 h 233"/>
                    <a:gd name="T2" fmla="*/ 0 w 52"/>
                    <a:gd name="T3" fmla="*/ 232 h 233"/>
                    <a:gd name="T4" fmla="*/ 0 w 52"/>
                    <a:gd name="T5" fmla="*/ 0 h 233"/>
                    <a:gd name="T6" fmla="*/ 51 w 52"/>
                    <a:gd name="T7" fmla="*/ 0 h 233"/>
                    <a:gd name="T8" fmla="*/ 51 w 52"/>
                    <a:gd name="T9" fmla="*/ 232 h 233"/>
                    <a:gd name="T10" fmla="*/ 25 w 52"/>
                    <a:gd name="T11" fmla="*/ 232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3">
                      <a:moveTo>
                        <a:pt x="25" y="232"/>
                      </a:moveTo>
                      <a:lnTo>
                        <a:pt x="0" y="232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2"/>
                      </a:lnTo>
                      <a:lnTo>
                        <a:pt x="25" y="232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0" name="Freeform 269"/>
                <p:cNvSpPr>
                  <a:spLocks noChangeArrowheads="1"/>
                </p:cNvSpPr>
                <p:nvPr/>
              </p:nvSpPr>
              <p:spPr bwMode="auto">
                <a:xfrm>
                  <a:off x="5472" y="1891"/>
                  <a:ext cx="11" cy="43"/>
                </a:xfrm>
                <a:custGeom>
                  <a:avLst/>
                  <a:gdLst>
                    <a:gd name="T0" fmla="*/ 25 w 52"/>
                    <a:gd name="T1" fmla="*/ 194 h 195"/>
                    <a:gd name="T2" fmla="*/ 0 w 52"/>
                    <a:gd name="T3" fmla="*/ 194 h 195"/>
                    <a:gd name="T4" fmla="*/ 0 w 52"/>
                    <a:gd name="T5" fmla="*/ 0 h 195"/>
                    <a:gd name="T6" fmla="*/ 51 w 52"/>
                    <a:gd name="T7" fmla="*/ 0 h 195"/>
                    <a:gd name="T8" fmla="*/ 51 w 52"/>
                    <a:gd name="T9" fmla="*/ 194 h 195"/>
                    <a:gd name="T10" fmla="*/ 25 w 52"/>
                    <a:gd name="T11" fmla="*/ 194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195">
                      <a:moveTo>
                        <a:pt x="25" y="194"/>
                      </a:moveTo>
                      <a:lnTo>
                        <a:pt x="0" y="19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194"/>
                      </a:lnTo>
                      <a:lnTo>
                        <a:pt x="25" y="19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1" name="Freeform 270"/>
                <p:cNvSpPr>
                  <a:spLocks noChangeArrowheads="1"/>
                </p:cNvSpPr>
                <p:nvPr/>
              </p:nvSpPr>
              <p:spPr bwMode="auto">
                <a:xfrm>
                  <a:off x="5549" y="1866"/>
                  <a:ext cx="11" cy="68"/>
                </a:xfrm>
                <a:custGeom>
                  <a:avLst/>
                  <a:gdLst>
                    <a:gd name="T0" fmla="*/ 26 w 52"/>
                    <a:gd name="T1" fmla="*/ 304 h 305"/>
                    <a:gd name="T2" fmla="*/ 0 w 52"/>
                    <a:gd name="T3" fmla="*/ 304 h 305"/>
                    <a:gd name="T4" fmla="*/ 0 w 52"/>
                    <a:gd name="T5" fmla="*/ 0 h 305"/>
                    <a:gd name="T6" fmla="*/ 51 w 52"/>
                    <a:gd name="T7" fmla="*/ 0 h 305"/>
                    <a:gd name="T8" fmla="*/ 51 w 52"/>
                    <a:gd name="T9" fmla="*/ 304 h 305"/>
                    <a:gd name="T10" fmla="*/ 26 w 52"/>
                    <a:gd name="T11" fmla="*/ 304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5">
                      <a:moveTo>
                        <a:pt x="26" y="304"/>
                      </a:moveTo>
                      <a:lnTo>
                        <a:pt x="0" y="30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4"/>
                      </a:lnTo>
                      <a:lnTo>
                        <a:pt x="26" y="30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2" name="Freeform 271"/>
                <p:cNvSpPr>
                  <a:spLocks noChangeArrowheads="1"/>
                </p:cNvSpPr>
                <p:nvPr/>
              </p:nvSpPr>
              <p:spPr bwMode="auto">
                <a:xfrm>
                  <a:off x="5518" y="1866"/>
                  <a:ext cx="11" cy="68"/>
                </a:xfrm>
                <a:custGeom>
                  <a:avLst/>
                  <a:gdLst>
                    <a:gd name="T0" fmla="*/ 26 w 52"/>
                    <a:gd name="T1" fmla="*/ 303 h 304"/>
                    <a:gd name="T2" fmla="*/ 0 w 52"/>
                    <a:gd name="T3" fmla="*/ 303 h 304"/>
                    <a:gd name="T4" fmla="*/ 0 w 52"/>
                    <a:gd name="T5" fmla="*/ 0 h 304"/>
                    <a:gd name="T6" fmla="*/ 51 w 52"/>
                    <a:gd name="T7" fmla="*/ 0 h 304"/>
                    <a:gd name="T8" fmla="*/ 51 w 52"/>
                    <a:gd name="T9" fmla="*/ 303 h 304"/>
                    <a:gd name="T10" fmla="*/ 26 w 52"/>
                    <a:gd name="T11" fmla="*/ 303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4">
                      <a:moveTo>
                        <a:pt x="26" y="303"/>
                      </a:moveTo>
                      <a:lnTo>
                        <a:pt x="0" y="30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3"/>
                      </a:lnTo>
                      <a:lnTo>
                        <a:pt x="26" y="30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3" name="Freeform 272"/>
                <p:cNvSpPr>
                  <a:spLocks noChangeArrowheads="1"/>
                </p:cNvSpPr>
                <p:nvPr/>
              </p:nvSpPr>
              <p:spPr bwMode="auto">
                <a:xfrm>
                  <a:off x="5565" y="1865"/>
                  <a:ext cx="11" cy="69"/>
                </a:xfrm>
                <a:custGeom>
                  <a:avLst/>
                  <a:gdLst>
                    <a:gd name="T0" fmla="*/ 26 w 52"/>
                    <a:gd name="T1" fmla="*/ 309 h 310"/>
                    <a:gd name="T2" fmla="*/ 0 w 52"/>
                    <a:gd name="T3" fmla="*/ 309 h 310"/>
                    <a:gd name="T4" fmla="*/ 0 w 52"/>
                    <a:gd name="T5" fmla="*/ 0 h 310"/>
                    <a:gd name="T6" fmla="*/ 51 w 52"/>
                    <a:gd name="T7" fmla="*/ 0 h 310"/>
                    <a:gd name="T8" fmla="*/ 51 w 52"/>
                    <a:gd name="T9" fmla="*/ 309 h 310"/>
                    <a:gd name="T10" fmla="*/ 26 w 52"/>
                    <a:gd name="T11" fmla="*/ 309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10">
                      <a:moveTo>
                        <a:pt x="26" y="309"/>
                      </a:move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9"/>
                      </a:lnTo>
                      <a:lnTo>
                        <a:pt x="26" y="30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4" name="Freeform 273"/>
                <p:cNvSpPr>
                  <a:spLocks noChangeArrowheads="1"/>
                </p:cNvSpPr>
                <p:nvPr/>
              </p:nvSpPr>
              <p:spPr bwMode="auto">
                <a:xfrm>
                  <a:off x="5581" y="1871"/>
                  <a:ext cx="11" cy="63"/>
                </a:xfrm>
                <a:custGeom>
                  <a:avLst/>
                  <a:gdLst>
                    <a:gd name="T0" fmla="*/ 25 w 52"/>
                    <a:gd name="T1" fmla="*/ 281 h 282"/>
                    <a:gd name="T2" fmla="*/ 0 w 52"/>
                    <a:gd name="T3" fmla="*/ 281 h 282"/>
                    <a:gd name="T4" fmla="*/ 0 w 52"/>
                    <a:gd name="T5" fmla="*/ 0 h 282"/>
                    <a:gd name="T6" fmla="*/ 51 w 52"/>
                    <a:gd name="T7" fmla="*/ 0 h 282"/>
                    <a:gd name="T8" fmla="*/ 51 w 52"/>
                    <a:gd name="T9" fmla="*/ 281 h 282"/>
                    <a:gd name="T10" fmla="*/ 25 w 52"/>
                    <a:gd name="T11" fmla="*/ 281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2">
                      <a:moveTo>
                        <a:pt x="25" y="281"/>
                      </a:moveTo>
                      <a:lnTo>
                        <a:pt x="0" y="28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1"/>
                      </a:lnTo>
                      <a:lnTo>
                        <a:pt x="25" y="28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5" name="Freeform 274"/>
                <p:cNvSpPr>
                  <a:spLocks noChangeArrowheads="1"/>
                </p:cNvSpPr>
                <p:nvPr/>
              </p:nvSpPr>
              <p:spPr bwMode="auto">
                <a:xfrm>
                  <a:off x="5612" y="1887"/>
                  <a:ext cx="11" cy="47"/>
                </a:xfrm>
                <a:custGeom>
                  <a:avLst/>
                  <a:gdLst>
                    <a:gd name="T0" fmla="*/ 25 w 52"/>
                    <a:gd name="T1" fmla="*/ 210 h 211"/>
                    <a:gd name="T2" fmla="*/ 0 w 52"/>
                    <a:gd name="T3" fmla="*/ 210 h 211"/>
                    <a:gd name="T4" fmla="*/ 0 w 52"/>
                    <a:gd name="T5" fmla="*/ 0 h 211"/>
                    <a:gd name="T6" fmla="*/ 51 w 52"/>
                    <a:gd name="T7" fmla="*/ 0 h 211"/>
                    <a:gd name="T8" fmla="*/ 51 w 52"/>
                    <a:gd name="T9" fmla="*/ 210 h 211"/>
                    <a:gd name="T10" fmla="*/ 25 w 52"/>
                    <a:gd name="T11" fmla="*/ 210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11">
                      <a:moveTo>
                        <a:pt x="25" y="210"/>
                      </a:moveTo>
                      <a:lnTo>
                        <a:pt x="0" y="21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10"/>
                      </a:lnTo>
                      <a:lnTo>
                        <a:pt x="25" y="21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6" name="Freeform 275"/>
                <p:cNvSpPr>
                  <a:spLocks noChangeArrowheads="1"/>
                </p:cNvSpPr>
                <p:nvPr/>
              </p:nvSpPr>
              <p:spPr bwMode="auto">
                <a:xfrm>
                  <a:off x="5627" y="1880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7" name="Freeform 276"/>
                <p:cNvSpPr>
                  <a:spLocks noChangeArrowheads="1"/>
                </p:cNvSpPr>
                <p:nvPr/>
              </p:nvSpPr>
              <p:spPr bwMode="auto">
                <a:xfrm>
                  <a:off x="5596" y="1880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8" name="Freeform 277"/>
                <p:cNvSpPr>
                  <a:spLocks noChangeArrowheads="1"/>
                </p:cNvSpPr>
                <p:nvPr/>
              </p:nvSpPr>
              <p:spPr bwMode="auto">
                <a:xfrm>
                  <a:off x="5534" y="1883"/>
                  <a:ext cx="11" cy="51"/>
                </a:xfrm>
                <a:custGeom>
                  <a:avLst/>
                  <a:gdLst>
                    <a:gd name="T0" fmla="*/ 25 w 52"/>
                    <a:gd name="T1" fmla="*/ 230 h 231"/>
                    <a:gd name="T2" fmla="*/ 0 w 52"/>
                    <a:gd name="T3" fmla="*/ 230 h 231"/>
                    <a:gd name="T4" fmla="*/ 0 w 52"/>
                    <a:gd name="T5" fmla="*/ 0 h 231"/>
                    <a:gd name="T6" fmla="*/ 51 w 52"/>
                    <a:gd name="T7" fmla="*/ 0 h 231"/>
                    <a:gd name="T8" fmla="*/ 51 w 52"/>
                    <a:gd name="T9" fmla="*/ 230 h 231"/>
                    <a:gd name="T10" fmla="*/ 25 w 52"/>
                    <a:gd name="T11" fmla="*/ 23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1">
                      <a:moveTo>
                        <a:pt x="25" y="230"/>
                      </a:moveTo>
                      <a:lnTo>
                        <a:pt x="0" y="23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0"/>
                      </a:lnTo>
                      <a:lnTo>
                        <a:pt x="25" y="23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9" name="Freeform 278"/>
                <p:cNvSpPr>
                  <a:spLocks noChangeArrowheads="1"/>
                </p:cNvSpPr>
                <p:nvPr/>
              </p:nvSpPr>
              <p:spPr bwMode="auto">
                <a:xfrm>
                  <a:off x="5440" y="2022"/>
                  <a:ext cx="11" cy="62"/>
                </a:xfrm>
                <a:custGeom>
                  <a:avLst/>
                  <a:gdLst>
                    <a:gd name="T0" fmla="*/ 26 w 53"/>
                    <a:gd name="T1" fmla="*/ 277 h 278"/>
                    <a:gd name="T2" fmla="*/ 0 w 53"/>
                    <a:gd name="T3" fmla="*/ 277 h 278"/>
                    <a:gd name="T4" fmla="*/ 0 w 53"/>
                    <a:gd name="T5" fmla="*/ 0 h 278"/>
                    <a:gd name="T6" fmla="*/ 52 w 53"/>
                    <a:gd name="T7" fmla="*/ 0 h 278"/>
                    <a:gd name="T8" fmla="*/ 52 w 53"/>
                    <a:gd name="T9" fmla="*/ 277 h 278"/>
                    <a:gd name="T10" fmla="*/ 26 w 53"/>
                    <a:gd name="T11" fmla="*/ 277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278">
                      <a:moveTo>
                        <a:pt x="26" y="277"/>
                      </a:moveTo>
                      <a:lnTo>
                        <a:pt x="0" y="277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277"/>
                      </a:lnTo>
                      <a:lnTo>
                        <a:pt x="26" y="27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0" name="Freeform 279"/>
                <p:cNvSpPr>
                  <a:spLocks noChangeArrowheads="1"/>
                </p:cNvSpPr>
                <p:nvPr/>
              </p:nvSpPr>
              <p:spPr bwMode="auto">
                <a:xfrm>
                  <a:off x="5456" y="2024"/>
                  <a:ext cx="11" cy="61"/>
                </a:xfrm>
                <a:custGeom>
                  <a:avLst/>
                  <a:gdLst>
                    <a:gd name="T0" fmla="*/ 26 w 52"/>
                    <a:gd name="T1" fmla="*/ 271 h 272"/>
                    <a:gd name="T2" fmla="*/ 0 w 52"/>
                    <a:gd name="T3" fmla="*/ 271 h 272"/>
                    <a:gd name="T4" fmla="*/ 0 w 52"/>
                    <a:gd name="T5" fmla="*/ 0 h 272"/>
                    <a:gd name="T6" fmla="*/ 51 w 52"/>
                    <a:gd name="T7" fmla="*/ 0 h 272"/>
                    <a:gd name="T8" fmla="*/ 51 w 52"/>
                    <a:gd name="T9" fmla="*/ 271 h 272"/>
                    <a:gd name="T10" fmla="*/ 26 w 52"/>
                    <a:gd name="T11" fmla="*/ 27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72">
                      <a:moveTo>
                        <a:pt x="26" y="271"/>
                      </a:moveTo>
                      <a:lnTo>
                        <a:pt x="0" y="27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71"/>
                      </a:lnTo>
                      <a:lnTo>
                        <a:pt x="26" y="27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1" name="Freeform 280"/>
                <p:cNvSpPr>
                  <a:spLocks noChangeArrowheads="1"/>
                </p:cNvSpPr>
                <p:nvPr/>
              </p:nvSpPr>
              <p:spPr bwMode="auto">
                <a:xfrm>
                  <a:off x="5487" y="2013"/>
                  <a:ext cx="11" cy="71"/>
                </a:xfrm>
                <a:custGeom>
                  <a:avLst/>
                  <a:gdLst>
                    <a:gd name="T0" fmla="*/ 26 w 52"/>
                    <a:gd name="T1" fmla="*/ 317 h 318"/>
                    <a:gd name="T2" fmla="*/ 0 w 52"/>
                    <a:gd name="T3" fmla="*/ 317 h 318"/>
                    <a:gd name="T4" fmla="*/ 0 w 52"/>
                    <a:gd name="T5" fmla="*/ 0 h 318"/>
                    <a:gd name="T6" fmla="*/ 51 w 52"/>
                    <a:gd name="T7" fmla="*/ 0 h 318"/>
                    <a:gd name="T8" fmla="*/ 51 w 52"/>
                    <a:gd name="T9" fmla="*/ 317 h 318"/>
                    <a:gd name="T10" fmla="*/ 26 w 52"/>
                    <a:gd name="T11" fmla="*/ 317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18">
                      <a:moveTo>
                        <a:pt x="26" y="317"/>
                      </a:moveTo>
                      <a:lnTo>
                        <a:pt x="0" y="317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17"/>
                      </a:lnTo>
                      <a:lnTo>
                        <a:pt x="26" y="3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2" name="Freeform 281"/>
                <p:cNvSpPr>
                  <a:spLocks noChangeArrowheads="1"/>
                </p:cNvSpPr>
                <p:nvPr/>
              </p:nvSpPr>
              <p:spPr bwMode="auto">
                <a:xfrm>
                  <a:off x="5503" y="2021"/>
                  <a:ext cx="11" cy="64"/>
                </a:xfrm>
                <a:custGeom>
                  <a:avLst/>
                  <a:gdLst>
                    <a:gd name="T0" fmla="*/ 25 w 52"/>
                    <a:gd name="T1" fmla="*/ 284 h 285"/>
                    <a:gd name="T2" fmla="*/ 0 w 52"/>
                    <a:gd name="T3" fmla="*/ 284 h 285"/>
                    <a:gd name="T4" fmla="*/ 0 w 52"/>
                    <a:gd name="T5" fmla="*/ 0 h 285"/>
                    <a:gd name="T6" fmla="*/ 51 w 52"/>
                    <a:gd name="T7" fmla="*/ 0 h 285"/>
                    <a:gd name="T8" fmla="*/ 51 w 52"/>
                    <a:gd name="T9" fmla="*/ 284 h 285"/>
                    <a:gd name="T10" fmla="*/ 25 w 52"/>
                    <a:gd name="T11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5">
                      <a:moveTo>
                        <a:pt x="25" y="284"/>
                      </a:moveTo>
                      <a:lnTo>
                        <a:pt x="0" y="28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4"/>
                      </a:lnTo>
                      <a:lnTo>
                        <a:pt x="25" y="2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3" name="Freeform 282"/>
                <p:cNvSpPr>
                  <a:spLocks noChangeArrowheads="1"/>
                </p:cNvSpPr>
                <p:nvPr/>
              </p:nvSpPr>
              <p:spPr bwMode="auto">
                <a:xfrm>
                  <a:off x="5472" y="2029"/>
                  <a:ext cx="11" cy="55"/>
                </a:xfrm>
                <a:custGeom>
                  <a:avLst/>
                  <a:gdLst>
                    <a:gd name="T0" fmla="*/ 25 w 52"/>
                    <a:gd name="T1" fmla="*/ 246 h 247"/>
                    <a:gd name="T2" fmla="*/ 0 w 52"/>
                    <a:gd name="T3" fmla="*/ 246 h 247"/>
                    <a:gd name="T4" fmla="*/ 0 w 52"/>
                    <a:gd name="T5" fmla="*/ 0 h 247"/>
                    <a:gd name="T6" fmla="*/ 51 w 52"/>
                    <a:gd name="T7" fmla="*/ 0 h 247"/>
                    <a:gd name="T8" fmla="*/ 51 w 52"/>
                    <a:gd name="T9" fmla="*/ 246 h 247"/>
                    <a:gd name="T10" fmla="*/ 25 w 52"/>
                    <a:gd name="T11" fmla="*/ 246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7">
                      <a:moveTo>
                        <a:pt x="25" y="246"/>
                      </a:moveTo>
                      <a:lnTo>
                        <a:pt x="0" y="24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6"/>
                      </a:lnTo>
                      <a:lnTo>
                        <a:pt x="25" y="24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4" name="Freeform 283"/>
                <p:cNvSpPr>
                  <a:spLocks noChangeArrowheads="1"/>
                </p:cNvSpPr>
                <p:nvPr/>
              </p:nvSpPr>
              <p:spPr bwMode="auto">
                <a:xfrm>
                  <a:off x="5549" y="2025"/>
                  <a:ext cx="11" cy="59"/>
                </a:xfrm>
                <a:custGeom>
                  <a:avLst/>
                  <a:gdLst>
                    <a:gd name="T0" fmla="*/ 26 w 52"/>
                    <a:gd name="T1" fmla="*/ 265 h 266"/>
                    <a:gd name="T2" fmla="*/ 0 w 52"/>
                    <a:gd name="T3" fmla="*/ 265 h 266"/>
                    <a:gd name="T4" fmla="*/ 0 w 52"/>
                    <a:gd name="T5" fmla="*/ 0 h 266"/>
                    <a:gd name="T6" fmla="*/ 51 w 52"/>
                    <a:gd name="T7" fmla="*/ 0 h 266"/>
                    <a:gd name="T8" fmla="*/ 51 w 52"/>
                    <a:gd name="T9" fmla="*/ 265 h 266"/>
                    <a:gd name="T10" fmla="*/ 26 w 52"/>
                    <a:gd name="T11" fmla="*/ 265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6">
                      <a:moveTo>
                        <a:pt x="26" y="265"/>
                      </a:moveTo>
                      <a:lnTo>
                        <a:pt x="0" y="265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5"/>
                      </a:lnTo>
                      <a:lnTo>
                        <a:pt x="26" y="26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" name="Freeform 284"/>
                <p:cNvSpPr>
                  <a:spLocks noChangeArrowheads="1"/>
                </p:cNvSpPr>
                <p:nvPr/>
              </p:nvSpPr>
              <p:spPr bwMode="auto">
                <a:xfrm>
                  <a:off x="5518" y="2016"/>
                  <a:ext cx="11" cy="68"/>
                </a:xfrm>
                <a:custGeom>
                  <a:avLst/>
                  <a:gdLst>
                    <a:gd name="T0" fmla="*/ 26 w 52"/>
                    <a:gd name="T1" fmla="*/ 303 h 304"/>
                    <a:gd name="T2" fmla="*/ 0 w 52"/>
                    <a:gd name="T3" fmla="*/ 303 h 304"/>
                    <a:gd name="T4" fmla="*/ 0 w 52"/>
                    <a:gd name="T5" fmla="*/ 0 h 304"/>
                    <a:gd name="T6" fmla="*/ 51 w 52"/>
                    <a:gd name="T7" fmla="*/ 0 h 304"/>
                    <a:gd name="T8" fmla="*/ 51 w 52"/>
                    <a:gd name="T9" fmla="*/ 303 h 304"/>
                    <a:gd name="T10" fmla="*/ 26 w 52"/>
                    <a:gd name="T11" fmla="*/ 303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4">
                      <a:moveTo>
                        <a:pt x="26" y="303"/>
                      </a:moveTo>
                      <a:lnTo>
                        <a:pt x="0" y="30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3"/>
                      </a:lnTo>
                      <a:lnTo>
                        <a:pt x="26" y="30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6" name="Freeform 285"/>
                <p:cNvSpPr>
                  <a:spLocks noChangeArrowheads="1"/>
                </p:cNvSpPr>
                <p:nvPr/>
              </p:nvSpPr>
              <p:spPr bwMode="auto">
                <a:xfrm>
                  <a:off x="5565" y="2018"/>
                  <a:ext cx="11" cy="66"/>
                </a:xfrm>
                <a:custGeom>
                  <a:avLst/>
                  <a:gdLst>
                    <a:gd name="T0" fmla="*/ 26 w 52"/>
                    <a:gd name="T1" fmla="*/ 296 h 297"/>
                    <a:gd name="T2" fmla="*/ 0 w 52"/>
                    <a:gd name="T3" fmla="*/ 296 h 297"/>
                    <a:gd name="T4" fmla="*/ 0 w 52"/>
                    <a:gd name="T5" fmla="*/ 0 h 297"/>
                    <a:gd name="T6" fmla="*/ 51 w 52"/>
                    <a:gd name="T7" fmla="*/ 0 h 297"/>
                    <a:gd name="T8" fmla="*/ 51 w 52"/>
                    <a:gd name="T9" fmla="*/ 296 h 297"/>
                    <a:gd name="T10" fmla="*/ 26 w 52"/>
                    <a:gd name="T11" fmla="*/ 296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7">
                      <a:moveTo>
                        <a:pt x="26" y="296"/>
                      </a:moveTo>
                      <a:lnTo>
                        <a:pt x="0" y="29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6"/>
                      </a:lnTo>
                      <a:lnTo>
                        <a:pt x="26" y="29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7" name="Freeform 286"/>
                <p:cNvSpPr>
                  <a:spLocks noChangeArrowheads="1"/>
                </p:cNvSpPr>
                <p:nvPr/>
              </p:nvSpPr>
              <p:spPr bwMode="auto">
                <a:xfrm>
                  <a:off x="5581" y="2030"/>
                  <a:ext cx="11" cy="54"/>
                </a:xfrm>
                <a:custGeom>
                  <a:avLst/>
                  <a:gdLst>
                    <a:gd name="T0" fmla="*/ 25 w 52"/>
                    <a:gd name="T1" fmla="*/ 242 h 243"/>
                    <a:gd name="T2" fmla="*/ 0 w 52"/>
                    <a:gd name="T3" fmla="*/ 242 h 243"/>
                    <a:gd name="T4" fmla="*/ 0 w 52"/>
                    <a:gd name="T5" fmla="*/ 0 h 243"/>
                    <a:gd name="T6" fmla="*/ 51 w 52"/>
                    <a:gd name="T7" fmla="*/ 0 h 243"/>
                    <a:gd name="T8" fmla="*/ 51 w 52"/>
                    <a:gd name="T9" fmla="*/ 242 h 243"/>
                    <a:gd name="T10" fmla="*/ 25 w 52"/>
                    <a:gd name="T11" fmla="*/ 242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3">
                      <a:moveTo>
                        <a:pt x="25" y="242"/>
                      </a:moveTo>
                      <a:lnTo>
                        <a:pt x="0" y="242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2"/>
                      </a:lnTo>
                      <a:lnTo>
                        <a:pt x="25" y="242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8" name="Freeform 287"/>
                <p:cNvSpPr>
                  <a:spLocks noChangeArrowheads="1"/>
                </p:cNvSpPr>
                <p:nvPr/>
              </p:nvSpPr>
              <p:spPr bwMode="auto">
                <a:xfrm>
                  <a:off x="5612" y="2025"/>
                  <a:ext cx="11" cy="59"/>
                </a:xfrm>
                <a:custGeom>
                  <a:avLst/>
                  <a:gdLst>
                    <a:gd name="T0" fmla="*/ 25 w 52"/>
                    <a:gd name="T1" fmla="*/ 263 h 264"/>
                    <a:gd name="T2" fmla="*/ 0 w 52"/>
                    <a:gd name="T3" fmla="*/ 263 h 264"/>
                    <a:gd name="T4" fmla="*/ 0 w 52"/>
                    <a:gd name="T5" fmla="*/ 0 h 264"/>
                    <a:gd name="T6" fmla="*/ 51 w 52"/>
                    <a:gd name="T7" fmla="*/ 0 h 264"/>
                    <a:gd name="T8" fmla="*/ 51 w 52"/>
                    <a:gd name="T9" fmla="*/ 263 h 264"/>
                    <a:gd name="T10" fmla="*/ 25 w 52"/>
                    <a:gd name="T11" fmla="*/ 263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4">
                      <a:moveTo>
                        <a:pt x="25" y="263"/>
                      </a:moveTo>
                      <a:lnTo>
                        <a:pt x="0" y="26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3"/>
                      </a:lnTo>
                      <a:lnTo>
                        <a:pt x="25" y="26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9" name="Freeform 288"/>
                <p:cNvSpPr>
                  <a:spLocks noChangeArrowheads="1"/>
                </p:cNvSpPr>
                <p:nvPr/>
              </p:nvSpPr>
              <p:spPr bwMode="auto">
                <a:xfrm>
                  <a:off x="5627" y="2030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0" name="Freeform 289"/>
                <p:cNvSpPr>
                  <a:spLocks noChangeArrowheads="1"/>
                </p:cNvSpPr>
                <p:nvPr/>
              </p:nvSpPr>
              <p:spPr bwMode="auto">
                <a:xfrm>
                  <a:off x="5596" y="2030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1" name="Freeform 290"/>
                <p:cNvSpPr>
                  <a:spLocks noChangeArrowheads="1"/>
                </p:cNvSpPr>
                <p:nvPr/>
              </p:nvSpPr>
              <p:spPr bwMode="auto">
                <a:xfrm>
                  <a:off x="5534" y="2033"/>
                  <a:ext cx="11" cy="52"/>
                </a:xfrm>
                <a:custGeom>
                  <a:avLst/>
                  <a:gdLst>
                    <a:gd name="T0" fmla="*/ 25 w 52"/>
                    <a:gd name="T1" fmla="*/ 231 h 232"/>
                    <a:gd name="T2" fmla="*/ 0 w 52"/>
                    <a:gd name="T3" fmla="*/ 231 h 232"/>
                    <a:gd name="T4" fmla="*/ 0 w 52"/>
                    <a:gd name="T5" fmla="*/ 0 h 232"/>
                    <a:gd name="T6" fmla="*/ 51 w 52"/>
                    <a:gd name="T7" fmla="*/ 0 h 232"/>
                    <a:gd name="T8" fmla="*/ 51 w 52"/>
                    <a:gd name="T9" fmla="*/ 231 h 232"/>
                    <a:gd name="T10" fmla="*/ 25 w 52"/>
                    <a:gd name="T11" fmla="*/ 231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2">
                      <a:moveTo>
                        <a:pt x="25" y="231"/>
                      </a:moveTo>
                      <a:lnTo>
                        <a:pt x="0" y="23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1"/>
                      </a:lnTo>
                      <a:lnTo>
                        <a:pt x="25" y="23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2" name="Freeform 291"/>
                <p:cNvSpPr>
                  <a:spLocks noChangeArrowheads="1"/>
                </p:cNvSpPr>
                <p:nvPr/>
              </p:nvSpPr>
              <p:spPr bwMode="auto">
                <a:xfrm>
                  <a:off x="5440" y="2189"/>
                  <a:ext cx="11" cy="50"/>
                </a:xfrm>
                <a:custGeom>
                  <a:avLst/>
                  <a:gdLst>
                    <a:gd name="T0" fmla="*/ 26 w 53"/>
                    <a:gd name="T1" fmla="*/ 224 h 225"/>
                    <a:gd name="T2" fmla="*/ 0 w 53"/>
                    <a:gd name="T3" fmla="*/ 224 h 225"/>
                    <a:gd name="T4" fmla="*/ 0 w 53"/>
                    <a:gd name="T5" fmla="*/ 0 h 225"/>
                    <a:gd name="T6" fmla="*/ 52 w 53"/>
                    <a:gd name="T7" fmla="*/ 0 h 225"/>
                    <a:gd name="T8" fmla="*/ 52 w 53"/>
                    <a:gd name="T9" fmla="*/ 224 h 225"/>
                    <a:gd name="T10" fmla="*/ 26 w 53"/>
                    <a:gd name="T11" fmla="*/ 224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225">
                      <a:moveTo>
                        <a:pt x="26" y="224"/>
                      </a:moveTo>
                      <a:lnTo>
                        <a:pt x="0" y="224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224"/>
                      </a:lnTo>
                      <a:lnTo>
                        <a:pt x="26" y="22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3" name="Freeform 292"/>
                <p:cNvSpPr>
                  <a:spLocks noChangeArrowheads="1"/>
                </p:cNvSpPr>
                <p:nvPr/>
              </p:nvSpPr>
              <p:spPr bwMode="auto">
                <a:xfrm>
                  <a:off x="5456" y="2175"/>
                  <a:ext cx="11" cy="64"/>
                </a:xfrm>
                <a:custGeom>
                  <a:avLst/>
                  <a:gdLst>
                    <a:gd name="T0" fmla="*/ 26 w 52"/>
                    <a:gd name="T1" fmla="*/ 284 h 285"/>
                    <a:gd name="T2" fmla="*/ 0 w 52"/>
                    <a:gd name="T3" fmla="*/ 284 h 285"/>
                    <a:gd name="T4" fmla="*/ 0 w 52"/>
                    <a:gd name="T5" fmla="*/ 0 h 285"/>
                    <a:gd name="T6" fmla="*/ 51 w 52"/>
                    <a:gd name="T7" fmla="*/ 0 h 285"/>
                    <a:gd name="T8" fmla="*/ 51 w 52"/>
                    <a:gd name="T9" fmla="*/ 284 h 285"/>
                    <a:gd name="T10" fmla="*/ 26 w 52"/>
                    <a:gd name="T11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5">
                      <a:moveTo>
                        <a:pt x="26" y="284"/>
                      </a:moveTo>
                      <a:lnTo>
                        <a:pt x="0" y="28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4"/>
                      </a:lnTo>
                      <a:lnTo>
                        <a:pt x="26" y="2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4" name="Freeform 293"/>
                <p:cNvSpPr>
                  <a:spLocks noChangeArrowheads="1"/>
                </p:cNvSpPr>
                <p:nvPr/>
              </p:nvSpPr>
              <p:spPr bwMode="auto">
                <a:xfrm>
                  <a:off x="5487" y="2168"/>
                  <a:ext cx="11" cy="71"/>
                </a:xfrm>
                <a:custGeom>
                  <a:avLst/>
                  <a:gdLst>
                    <a:gd name="T0" fmla="*/ 26 w 52"/>
                    <a:gd name="T1" fmla="*/ 316 h 317"/>
                    <a:gd name="T2" fmla="*/ 0 w 52"/>
                    <a:gd name="T3" fmla="*/ 316 h 317"/>
                    <a:gd name="T4" fmla="*/ 0 w 52"/>
                    <a:gd name="T5" fmla="*/ 0 h 317"/>
                    <a:gd name="T6" fmla="*/ 51 w 52"/>
                    <a:gd name="T7" fmla="*/ 0 h 317"/>
                    <a:gd name="T8" fmla="*/ 51 w 52"/>
                    <a:gd name="T9" fmla="*/ 316 h 317"/>
                    <a:gd name="T10" fmla="*/ 26 w 52"/>
                    <a:gd name="T11" fmla="*/ 316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17">
                      <a:moveTo>
                        <a:pt x="26" y="316"/>
                      </a:moveTo>
                      <a:lnTo>
                        <a:pt x="0" y="31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16"/>
                      </a:lnTo>
                      <a:lnTo>
                        <a:pt x="26" y="31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5" name="Freeform 294"/>
                <p:cNvSpPr>
                  <a:spLocks noChangeArrowheads="1"/>
                </p:cNvSpPr>
                <p:nvPr/>
              </p:nvSpPr>
              <p:spPr bwMode="auto">
                <a:xfrm>
                  <a:off x="5503" y="2157"/>
                  <a:ext cx="11" cy="82"/>
                </a:xfrm>
                <a:custGeom>
                  <a:avLst/>
                  <a:gdLst>
                    <a:gd name="T0" fmla="*/ 25 w 52"/>
                    <a:gd name="T1" fmla="*/ 363 h 364"/>
                    <a:gd name="T2" fmla="*/ 0 w 52"/>
                    <a:gd name="T3" fmla="*/ 363 h 364"/>
                    <a:gd name="T4" fmla="*/ 0 w 52"/>
                    <a:gd name="T5" fmla="*/ 0 h 364"/>
                    <a:gd name="T6" fmla="*/ 51 w 52"/>
                    <a:gd name="T7" fmla="*/ 0 h 364"/>
                    <a:gd name="T8" fmla="*/ 51 w 52"/>
                    <a:gd name="T9" fmla="*/ 363 h 364"/>
                    <a:gd name="T10" fmla="*/ 25 w 52"/>
                    <a:gd name="T11" fmla="*/ 363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64">
                      <a:moveTo>
                        <a:pt x="25" y="363"/>
                      </a:moveTo>
                      <a:lnTo>
                        <a:pt x="0" y="36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63"/>
                      </a:lnTo>
                      <a:lnTo>
                        <a:pt x="25" y="36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6" name="Freeform 295"/>
                <p:cNvSpPr>
                  <a:spLocks noChangeArrowheads="1"/>
                </p:cNvSpPr>
                <p:nvPr/>
              </p:nvSpPr>
              <p:spPr bwMode="auto">
                <a:xfrm>
                  <a:off x="5472" y="2184"/>
                  <a:ext cx="11" cy="55"/>
                </a:xfrm>
                <a:custGeom>
                  <a:avLst/>
                  <a:gdLst>
                    <a:gd name="T0" fmla="*/ 25 w 52"/>
                    <a:gd name="T1" fmla="*/ 246 h 247"/>
                    <a:gd name="T2" fmla="*/ 0 w 52"/>
                    <a:gd name="T3" fmla="*/ 246 h 247"/>
                    <a:gd name="T4" fmla="*/ 0 w 52"/>
                    <a:gd name="T5" fmla="*/ 0 h 247"/>
                    <a:gd name="T6" fmla="*/ 51 w 52"/>
                    <a:gd name="T7" fmla="*/ 0 h 247"/>
                    <a:gd name="T8" fmla="*/ 51 w 52"/>
                    <a:gd name="T9" fmla="*/ 246 h 247"/>
                    <a:gd name="T10" fmla="*/ 25 w 52"/>
                    <a:gd name="T11" fmla="*/ 246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7">
                      <a:moveTo>
                        <a:pt x="25" y="246"/>
                      </a:moveTo>
                      <a:lnTo>
                        <a:pt x="0" y="24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6"/>
                      </a:lnTo>
                      <a:lnTo>
                        <a:pt x="25" y="24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7" name="Freeform 296"/>
                <p:cNvSpPr>
                  <a:spLocks noChangeArrowheads="1"/>
                </p:cNvSpPr>
                <p:nvPr/>
              </p:nvSpPr>
              <p:spPr bwMode="auto">
                <a:xfrm>
                  <a:off x="5549" y="2180"/>
                  <a:ext cx="11" cy="59"/>
                </a:xfrm>
                <a:custGeom>
                  <a:avLst/>
                  <a:gdLst>
                    <a:gd name="T0" fmla="*/ 26 w 52"/>
                    <a:gd name="T1" fmla="*/ 265 h 266"/>
                    <a:gd name="T2" fmla="*/ 0 w 52"/>
                    <a:gd name="T3" fmla="*/ 265 h 266"/>
                    <a:gd name="T4" fmla="*/ 0 w 52"/>
                    <a:gd name="T5" fmla="*/ 0 h 266"/>
                    <a:gd name="T6" fmla="*/ 51 w 52"/>
                    <a:gd name="T7" fmla="*/ 0 h 266"/>
                    <a:gd name="T8" fmla="*/ 51 w 52"/>
                    <a:gd name="T9" fmla="*/ 265 h 266"/>
                    <a:gd name="T10" fmla="*/ 26 w 52"/>
                    <a:gd name="T11" fmla="*/ 265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6">
                      <a:moveTo>
                        <a:pt x="26" y="265"/>
                      </a:moveTo>
                      <a:lnTo>
                        <a:pt x="0" y="265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5"/>
                      </a:lnTo>
                      <a:lnTo>
                        <a:pt x="26" y="26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8" name="Freeform 297"/>
                <p:cNvSpPr>
                  <a:spLocks noChangeArrowheads="1"/>
                </p:cNvSpPr>
                <p:nvPr/>
              </p:nvSpPr>
              <p:spPr bwMode="auto">
                <a:xfrm>
                  <a:off x="5518" y="2171"/>
                  <a:ext cx="11" cy="68"/>
                </a:xfrm>
                <a:custGeom>
                  <a:avLst/>
                  <a:gdLst>
                    <a:gd name="T0" fmla="*/ 26 w 52"/>
                    <a:gd name="T1" fmla="*/ 303 h 304"/>
                    <a:gd name="T2" fmla="*/ 0 w 52"/>
                    <a:gd name="T3" fmla="*/ 303 h 304"/>
                    <a:gd name="T4" fmla="*/ 0 w 52"/>
                    <a:gd name="T5" fmla="*/ 0 h 304"/>
                    <a:gd name="T6" fmla="*/ 51 w 52"/>
                    <a:gd name="T7" fmla="*/ 0 h 304"/>
                    <a:gd name="T8" fmla="*/ 51 w 52"/>
                    <a:gd name="T9" fmla="*/ 303 h 304"/>
                    <a:gd name="T10" fmla="*/ 26 w 52"/>
                    <a:gd name="T11" fmla="*/ 303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4">
                      <a:moveTo>
                        <a:pt x="26" y="303"/>
                      </a:moveTo>
                      <a:lnTo>
                        <a:pt x="0" y="30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3"/>
                      </a:lnTo>
                      <a:lnTo>
                        <a:pt x="26" y="30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9" name="Freeform 298"/>
                <p:cNvSpPr>
                  <a:spLocks noChangeArrowheads="1"/>
                </p:cNvSpPr>
                <p:nvPr/>
              </p:nvSpPr>
              <p:spPr bwMode="auto">
                <a:xfrm>
                  <a:off x="5565" y="2172"/>
                  <a:ext cx="11" cy="66"/>
                </a:xfrm>
                <a:custGeom>
                  <a:avLst/>
                  <a:gdLst>
                    <a:gd name="T0" fmla="*/ 26 w 52"/>
                    <a:gd name="T1" fmla="*/ 296 h 297"/>
                    <a:gd name="T2" fmla="*/ 0 w 52"/>
                    <a:gd name="T3" fmla="*/ 296 h 297"/>
                    <a:gd name="T4" fmla="*/ 0 w 52"/>
                    <a:gd name="T5" fmla="*/ 0 h 297"/>
                    <a:gd name="T6" fmla="*/ 51 w 52"/>
                    <a:gd name="T7" fmla="*/ 0 h 297"/>
                    <a:gd name="T8" fmla="*/ 51 w 52"/>
                    <a:gd name="T9" fmla="*/ 296 h 297"/>
                    <a:gd name="T10" fmla="*/ 26 w 52"/>
                    <a:gd name="T11" fmla="*/ 296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7">
                      <a:moveTo>
                        <a:pt x="26" y="296"/>
                      </a:moveTo>
                      <a:lnTo>
                        <a:pt x="0" y="29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6"/>
                      </a:lnTo>
                      <a:lnTo>
                        <a:pt x="26" y="29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0" name="Freeform 299"/>
                <p:cNvSpPr>
                  <a:spLocks noChangeArrowheads="1"/>
                </p:cNvSpPr>
                <p:nvPr/>
              </p:nvSpPr>
              <p:spPr bwMode="auto">
                <a:xfrm>
                  <a:off x="5581" y="2176"/>
                  <a:ext cx="11" cy="63"/>
                </a:xfrm>
                <a:custGeom>
                  <a:avLst/>
                  <a:gdLst>
                    <a:gd name="T0" fmla="*/ 25 w 52"/>
                    <a:gd name="T1" fmla="*/ 281 h 282"/>
                    <a:gd name="T2" fmla="*/ 0 w 52"/>
                    <a:gd name="T3" fmla="*/ 281 h 282"/>
                    <a:gd name="T4" fmla="*/ 0 w 52"/>
                    <a:gd name="T5" fmla="*/ 0 h 282"/>
                    <a:gd name="T6" fmla="*/ 51 w 52"/>
                    <a:gd name="T7" fmla="*/ 0 h 282"/>
                    <a:gd name="T8" fmla="*/ 51 w 52"/>
                    <a:gd name="T9" fmla="*/ 281 h 282"/>
                    <a:gd name="T10" fmla="*/ 25 w 52"/>
                    <a:gd name="T11" fmla="*/ 281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2">
                      <a:moveTo>
                        <a:pt x="25" y="281"/>
                      </a:moveTo>
                      <a:lnTo>
                        <a:pt x="0" y="28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1"/>
                      </a:lnTo>
                      <a:lnTo>
                        <a:pt x="25" y="28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1" name="Freeform 300"/>
                <p:cNvSpPr>
                  <a:spLocks noChangeArrowheads="1"/>
                </p:cNvSpPr>
                <p:nvPr/>
              </p:nvSpPr>
              <p:spPr bwMode="auto">
                <a:xfrm>
                  <a:off x="5612" y="2189"/>
                  <a:ext cx="11" cy="50"/>
                </a:xfrm>
                <a:custGeom>
                  <a:avLst/>
                  <a:gdLst>
                    <a:gd name="T0" fmla="*/ 25 w 52"/>
                    <a:gd name="T1" fmla="*/ 223 h 224"/>
                    <a:gd name="T2" fmla="*/ 0 w 52"/>
                    <a:gd name="T3" fmla="*/ 223 h 224"/>
                    <a:gd name="T4" fmla="*/ 0 w 52"/>
                    <a:gd name="T5" fmla="*/ 0 h 224"/>
                    <a:gd name="T6" fmla="*/ 51 w 52"/>
                    <a:gd name="T7" fmla="*/ 0 h 224"/>
                    <a:gd name="T8" fmla="*/ 51 w 52"/>
                    <a:gd name="T9" fmla="*/ 223 h 224"/>
                    <a:gd name="T10" fmla="*/ 25 w 52"/>
                    <a:gd name="T11" fmla="*/ 223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24">
                      <a:moveTo>
                        <a:pt x="25" y="223"/>
                      </a:moveTo>
                      <a:lnTo>
                        <a:pt x="0" y="22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23"/>
                      </a:lnTo>
                      <a:lnTo>
                        <a:pt x="25" y="22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2" name="Freeform 301"/>
                <p:cNvSpPr>
                  <a:spLocks noChangeArrowheads="1"/>
                </p:cNvSpPr>
                <p:nvPr/>
              </p:nvSpPr>
              <p:spPr bwMode="auto">
                <a:xfrm>
                  <a:off x="5627" y="2193"/>
                  <a:ext cx="11" cy="45"/>
                </a:xfrm>
                <a:custGeom>
                  <a:avLst/>
                  <a:gdLst>
                    <a:gd name="T0" fmla="*/ 26 w 52"/>
                    <a:gd name="T1" fmla="*/ 204 h 205"/>
                    <a:gd name="T2" fmla="*/ 0 w 52"/>
                    <a:gd name="T3" fmla="*/ 204 h 205"/>
                    <a:gd name="T4" fmla="*/ 0 w 52"/>
                    <a:gd name="T5" fmla="*/ 0 h 205"/>
                    <a:gd name="T6" fmla="*/ 51 w 52"/>
                    <a:gd name="T7" fmla="*/ 0 h 205"/>
                    <a:gd name="T8" fmla="*/ 51 w 52"/>
                    <a:gd name="T9" fmla="*/ 204 h 205"/>
                    <a:gd name="T10" fmla="*/ 26 w 52"/>
                    <a:gd name="T11" fmla="*/ 204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05">
                      <a:moveTo>
                        <a:pt x="26" y="204"/>
                      </a:moveTo>
                      <a:lnTo>
                        <a:pt x="0" y="20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04"/>
                      </a:lnTo>
                      <a:lnTo>
                        <a:pt x="26" y="20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3" name="Freeform 302"/>
                <p:cNvSpPr>
                  <a:spLocks noChangeArrowheads="1"/>
                </p:cNvSpPr>
                <p:nvPr/>
              </p:nvSpPr>
              <p:spPr bwMode="auto">
                <a:xfrm>
                  <a:off x="5596" y="2184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4" name="Freeform 303"/>
                <p:cNvSpPr>
                  <a:spLocks noChangeArrowheads="1"/>
                </p:cNvSpPr>
                <p:nvPr/>
              </p:nvSpPr>
              <p:spPr bwMode="auto">
                <a:xfrm>
                  <a:off x="5534" y="2172"/>
                  <a:ext cx="11" cy="67"/>
                </a:xfrm>
                <a:custGeom>
                  <a:avLst/>
                  <a:gdLst>
                    <a:gd name="T0" fmla="*/ 25 w 52"/>
                    <a:gd name="T1" fmla="*/ 297 h 298"/>
                    <a:gd name="T2" fmla="*/ 0 w 52"/>
                    <a:gd name="T3" fmla="*/ 297 h 298"/>
                    <a:gd name="T4" fmla="*/ 0 w 52"/>
                    <a:gd name="T5" fmla="*/ 0 h 298"/>
                    <a:gd name="T6" fmla="*/ 51 w 52"/>
                    <a:gd name="T7" fmla="*/ 0 h 298"/>
                    <a:gd name="T8" fmla="*/ 51 w 52"/>
                    <a:gd name="T9" fmla="*/ 297 h 298"/>
                    <a:gd name="T10" fmla="*/ 25 w 52"/>
                    <a:gd name="T11" fmla="*/ 29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8">
                      <a:moveTo>
                        <a:pt x="25" y="297"/>
                      </a:moveTo>
                      <a:lnTo>
                        <a:pt x="0" y="297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7"/>
                      </a:lnTo>
                      <a:lnTo>
                        <a:pt x="25" y="29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5" name="Freeform 304"/>
                <p:cNvSpPr>
                  <a:spLocks noChangeArrowheads="1"/>
                </p:cNvSpPr>
                <p:nvPr/>
              </p:nvSpPr>
              <p:spPr bwMode="auto">
                <a:xfrm>
                  <a:off x="5440" y="2319"/>
                  <a:ext cx="11" cy="62"/>
                </a:xfrm>
                <a:custGeom>
                  <a:avLst/>
                  <a:gdLst>
                    <a:gd name="T0" fmla="*/ 26 w 53"/>
                    <a:gd name="T1" fmla="*/ 277 h 278"/>
                    <a:gd name="T2" fmla="*/ 0 w 53"/>
                    <a:gd name="T3" fmla="*/ 277 h 278"/>
                    <a:gd name="T4" fmla="*/ 0 w 53"/>
                    <a:gd name="T5" fmla="*/ 0 h 278"/>
                    <a:gd name="T6" fmla="*/ 52 w 53"/>
                    <a:gd name="T7" fmla="*/ 0 h 278"/>
                    <a:gd name="T8" fmla="*/ 52 w 53"/>
                    <a:gd name="T9" fmla="*/ 277 h 278"/>
                    <a:gd name="T10" fmla="*/ 26 w 53"/>
                    <a:gd name="T11" fmla="*/ 277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278">
                      <a:moveTo>
                        <a:pt x="26" y="277"/>
                      </a:moveTo>
                      <a:lnTo>
                        <a:pt x="0" y="277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277"/>
                      </a:lnTo>
                      <a:lnTo>
                        <a:pt x="26" y="27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6" name="Freeform 305"/>
                <p:cNvSpPr>
                  <a:spLocks noChangeArrowheads="1"/>
                </p:cNvSpPr>
                <p:nvPr/>
              </p:nvSpPr>
              <p:spPr bwMode="auto">
                <a:xfrm>
                  <a:off x="5456" y="2330"/>
                  <a:ext cx="11" cy="51"/>
                </a:xfrm>
                <a:custGeom>
                  <a:avLst/>
                  <a:gdLst>
                    <a:gd name="T0" fmla="*/ 26 w 52"/>
                    <a:gd name="T1" fmla="*/ 230 h 231"/>
                    <a:gd name="T2" fmla="*/ 0 w 52"/>
                    <a:gd name="T3" fmla="*/ 230 h 231"/>
                    <a:gd name="T4" fmla="*/ 0 w 52"/>
                    <a:gd name="T5" fmla="*/ 0 h 231"/>
                    <a:gd name="T6" fmla="*/ 51 w 52"/>
                    <a:gd name="T7" fmla="*/ 0 h 231"/>
                    <a:gd name="T8" fmla="*/ 51 w 52"/>
                    <a:gd name="T9" fmla="*/ 230 h 231"/>
                    <a:gd name="T10" fmla="*/ 26 w 52"/>
                    <a:gd name="T11" fmla="*/ 23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1">
                      <a:moveTo>
                        <a:pt x="26" y="230"/>
                      </a:moveTo>
                      <a:lnTo>
                        <a:pt x="0" y="23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0"/>
                      </a:lnTo>
                      <a:lnTo>
                        <a:pt x="26" y="23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7" name="Freeform 306"/>
                <p:cNvSpPr>
                  <a:spLocks noChangeArrowheads="1"/>
                </p:cNvSpPr>
                <p:nvPr/>
              </p:nvSpPr>
              <p:spPr bwMode="auto">
                <a:xfrm>
                  <a:off x="5487" y="2325"/>
                  <a:ext cx="11" cy="56"/>
                </a:xfrm>
                <a:custGeom>
                  <a:avLst/>
                  <a:gdLst>
                    <a:gd name="T0" fmla="*/ 26 w 52"/>
                    <a:gd name="T1" fmla="*/ 251 h 252"/>
                    <a:gd name="T2" fmla="*/ 0 w 52"/>
                    <a:gd name="T3" fmla="*/ 251 h 252"/>
                    <a:gd name="T4" fmla="*/ 0 w 52"/>
                    <a:gd name="T5" fmla="*/ 0 h 252"/>
                    <a:gd name="T6" fmla="*/ 51 w 52"/>
                    <a:gd name="T7" fmla="*/ 0 h 252"/>
                    <a:gd name="T8" fmla="*/ 51 w 52"/>
                    <a:gd name="T9" fmla="*/ 251 h 252"/>
                    <a:gd name="T10" fmla="*/ 26 w 52"/>
                    <a:gd name="T11" fmla="*/ 251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52">
                      <a:moveTo>
                        <a:pt x="26" y="251"/>
                      </a:moveTo>
                      <a:lnTo>
                        <a:pt x="0" y="25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51"/>
                      </a:lnTo>
                      <a:lnTo>
                        <a:pt x="26" y="25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8" name="Freeform 307"/>
                <p:cNvSpPr>
                  <a:spLocks noChangeArrowheads="1"/>
                </p:cNvSpPr>
                <p:nvPr/>
              </p:nvSpPr>
              <p:spPr bwMode="auto">
                <a:xfrm>
                  <a:off x="5503" y="2317"/>
                  <a:ext cx="11" cy="64"/>
                </a:xfrm>
                <a:custGeom>
                  <a:avLst/>
                  <a:gdLst>
                    <a:gd name="T0" fmla="*/ 25 w 52"/>
                    <a:gd name="T1" fmla="*/ 284 h 285"/>
                    <a:gd name="T2" fmla="*/ 0 w 52"/>
                    <a:gd name="T3" fmla="*/ 284 h 285"/>
                    <a:gd name="T4" fmla="*/ 0 w 52"/>
                    <a:gd name="T5" fmla="*/ 0 h 285"/>
                    <a:gd name="T6" fmla="*/ 51 w 52"/>
                    <a:gd name="T7" fmla="*/ 0 h 285"/>
                    <a:gd name="T8" fmla="*/ 51 w 52"/>
                    <a:gd name="T9" fmla="*/ 284 h 285"/>
                    <a:gd name="T10" fmla="*/ 25 w 52"/>
                    <a:gd name="T11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5">
                      <a:moveTo>
                        <a:pt x="25" y="284"/>
                      </a:moveTo>
                      <a:lnTo>
                        <a:pt x="0" y="28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4"/>
                      </a:lnTo>
                      <a:lnTo>
                        <a:pt x="25" y="2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9" name="Freeform 308"/>
                <p:cNvSpPr>
                  <a:spLocks noChangeArrowheads="1"/>
                </p:cNvSpPr>
                <p:nvPr/>
              </p:nvSpPr>
              <p:spPr bwMode="auto">
                <a:xfrm>
                  <a:off x="5472" y="2338"/>
                  <a:ext cx="11" cy="43"/>
                </a:xfrm>
                <a:custGeom>
                  <a:avLst/>
                  <a:gdLst>
                    <a:gd name="T0" fmla="*/ 25 w 52"/>
                    <a:gd name="T1" fmla="*/ 194 h 195"/>
                    <a:gd name="T2" fmla="*/ 0 w 52"/>
                    <a:gd name="T3" fmla="*/ 194 h 195"/>
                    <a:gd name="T4" fmla="*/ 0 w 52"/>
                    <a:gd name="T5" fmla="*/ 0 h 195"/>
                    <a:gd name="T6" fmla="*/ 51 w 52"/>
                    <a:gd name="T7" fmla="*/ 0 h 195"/>
                    <a:gd name="T8" fmla="*/ 51 w 52"/>
                    <a:gd name="T9" fmla="*/ 194 h 195"/>
                    <a:gd name="T10" fmla="*/ 25 w 52"/>
                    <a:gd name="T11" fmla="*/ 194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195">
                      <a:moveTo>
                        <a:pt x="25" y="194"/>
                      </a:moveTo>
                      <a:lnTo>
                        <a:pt x="0" y="19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194"/>
                      </a:lnTo>
                      <a:lnTo>
                        <a:pt x="25" y="19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0" name="Freeform 309"/>
                <p:cNvSpPr>
                  <a:spLocks noChangeArrowheads="1"/>
                </p:cNvSpPr>
                <p:nvPr/>
              </p:nvSpPr>
              <p:spPr bwMode="auto">
                <a:xfrm>
                  <a:off x="5549" y="2316"/>
                  <a:ext cx="11" cy="65"/>
                </a:xfrm>
                <a:custGeom>
                  <a:avLst/>
                  <a:gdLst>
                    <a:gd name="T0" fmla="*/ 26 w 52"/>
                    <a:gd name="T1" fmla="*/ 291 h 292"/>
                    <a:gd name="T2" fmla="*/ 0 w 52"/>
                    <a:gd name="T3" fmla="*/ 291 h 292"/>
                    <a:gd name="T4" fmla="*/ 0 w 52"/>
                    <a:gd name="T5" fmla="*/ 0 h 292"/>
                    <a:gd name="T6" fmla="*/ 51 w 52"/>
                    <a:gd name="T7" fmla="*/ 0 h 292"/>
                    <a:gd name="T8" fmla="*/ 51 w 52"/>
                    <a:gd name="T9" fmla="*/ 291 h 292"/>
                    <a:gd name="T10" fmla="*/ 26 w 52"/>
                    <a:gd name="T11" fmla="*/ 291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2">
                      <a:moveTo>
                        <a:pt x="26" y="291"/>
                      </a:move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1"/>
                      </a:lnTo>
                      <a:lnTo>
                        <a:pt x="26" y="29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1" name="Freeform 310"/>
                <p:cNvSpPr>
                  <a:spLocks noChangeArrowheads="1"/>
                </p:cNvSpPr>
                <p:nvPr/>
              </p:nvSpPr>
              <p:spPr bwMode="auto">
                <a:xfrm>
                  <a:off x="5518" y="2313"/>
                  <a:ext cx="11" cy="68"/>
                </a:xfrm>
                <a:custGeom>
                  <a:avLst/>
                  <a:gdLst>
                    <a:gd name="T0" fmla="*/ 26 w 52"/>
                    <a:gd name="T1" fmla="*/ 304 h 305"/>
                    <a:gd name="T2" fmla="*/ 0 w 52"/>
                    <a:gd name="T3" fmla="*/ 304 h 305"/>
                    <a:gd name="T4" fmla="*/ 0 w 52"/>
                    <a:gd name="T5" fmla="*/ 0 h 305"/>
                    <a:gd name="T6" fmla="*/ 51 w 52"/>
                    <a:gd name="T7" fmla="*/ 0 h 305"/>
                    <a:gd name="T8" fmla="*/ 51 w 52"/>
                    <a:gd name="T9" fmla="*/ 304 h 305"/>
                    <a:gd name="T10" fmla="*/ 26 w 52"/>
                    <a:gd name="T11" fmla="*/ 304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5">
                      <a:moveTo>
                        <a:pt x="26" y="304"/>
                      </a:moveTo>
                      <a:lnTo>
                        <a:pt x="0" y="30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4"/>
                      </a:lnTo>
                      <a:lnTo>
                        <a:pt x="26" y="30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2" name="Freeform 311"/>
                <p:cNvSpPr>
                  <a:spLocks noChangeArrowheads="1"/>
                </p:cNvSpPr>
                <p:nvPr/>
              </p:nvSpPr>
              <p:spPr bwMode="auto">
                <a:xfrm>
                  <a:off x="5565" y="2327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3" name="Freeform 312"/>
                <p:cNvSpPr>
                  <a:spLocks noChangeArrowheads="1"/>
                </p:cNvSpPr>
                <p:nvPr/>
              </p:nvSpPr>
              <p:spPr bwMode="auto">
                <a:xfrm>
                  <a:off x="5581" y="2318"/>
                  <a:ext cx="11" cy="63"/>
                </a:xfrm>
                <a:custGeom>
                  <a:avLst/>
                  <a:gdLst>
                    <a:gd name="T0" fmla="*/ 25 w 52"/>
                    <a:gd name="T1" fmla="*/ 281 h 282"/>
                    <a:gd name="T2" fmla="*/ 0 w 52"/>
                    <a:gd name="T3" fmla="*/ 281 h 282"/>
                    <a:gd name="T4" fmla="*/ 0 w 52"/>
                    <a:gd name="T5" fmla="*/ 0 h 282"/>
                    <a:gd name="T6" fmla="*/ 51 w 52"/>
                    <a:gd name="T7" fmla="*/ 0 h 282"/>
                    <a:gd name="T8" fmla="*/ 51 w 52"/>
                    <a:gd name="T9" fmla="*/ 281 h 282"/>
                    <a:gd name="T10" fmla="*/ 25 w 52"/>
                    <a:gd name="T11" fmla="*/ 281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2">
                      <a:moveTo>
                        <a:pt x="25" y="281"/>
                      </a:moveTo>
                      <a:lnTo>
                        <a:pt x="0" y="28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1"/>
                      </a:lnTo>
                      <a:lnTo>
                        <a:pt x="25" y="28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4" name="Freeform 313"/>
                <p:cNvSpPr>
                  <a:spLocks noChangeArrowheads="1"/>
                </p:cNvSpPr>
                <p:nvPr/>
              </p:nvSpPr>
              <p:spPr bwMode="auto">
                <a:xfrm>
                  <a:off x="5612" y="2325"/>
                  <a:ext cx="11" cy="56"/>
                </a:xfrm>
                <a:custGeom>
                  <a:avLst/>
                  <a:gdLst>
                    <a:gd name="T0" fmla="*/ 25 w 52"/>
                    <a:gd name="T1" fmla="*/ 249 h 250"/>
                    <a:gd name="T2" fmla="*/ 0 w 52"/>
                    <a:gd name="T3" fmla="*/ 249 h 250"/>
                    <a:gd name="T4" fmla="*/ 0 w 52"/>
                    <a:gd name="T5" fmla="*/ 0 h 250"/>
                    <a:gd name="T6" fmla="*/ 51 w 52"/>
                    <a:gd name="T7" fmla="*/ 0 h 250"/>
                    <a:gd name="T8" fmla="*/ 51 w 52"/>
                    <a:gd name="T9" fmla="*/ 249 h 250"/>
                    <a:gd name="T10" fmla="*/ 25 w 52"/>
                    <a:gd name="T11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50">
                      <a:moveTo>
                        <a:pt x="25" y="249"/>
                      </a:moveTo>
                      <a:lnTo>
                        <a:pt x="0" y="24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9"/>
                      </a:lnTo>
                      <a:lnTo>
                        <a:pt x="25" y="24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5" name="Freeform 314"/>
                <p:cNvSpPr>
                  <a:spLocks noChangeArrowheads="1"/>
                </p:cNvSpPr>
                <p:nvPr/>
              </p:nvSpPr>
              <p:spPr bwMode="auto">
                <a:xfrm>
                  <a:off x="5627" y="2321"/>
                  <a:ext cx="11" cy="60"/>
                </a:xfrm>
                <a:custGeom>
                  <a:avLst/>
                  <a:gdLst>
                    <a:gd name="T0" fmla="*/ 26 w 52"/>
                    <a:gd name="T1" fmla="*/ 269 h 270"/>
                    <a:gd name="T2" fmla="*/ 0 w 52"/>
                    <a:gd name="T3" fmla="*/ 269 h 270"/>
                    <a:gd name="T4" fmla="*/ 0 w 52"/>
                    <a:gd name="T5" fmla="*/ 0 h 270"/>
                    <a:gd name="T6" fmla="*/ 51 w 52"/>
                    <a:gd name="T7" fmla="*/ 0 h 270"/>
                    <a:gd name="T8" fmla="*/ 51 w 52"/>
                    <a:gd name="T9" fmla="*/ 269 h 270"/>
                    <a:gd name="T10" fmla="*/ 26 w 52"/>
                    <a:gd name="T11" fmla="*/ 269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70">
                      <a:moveTo>
                        <a:pt x="26" y="269"/>
                      </a:moveTo>
                      <a:lnTo>
                        <a:pt x="0" y="26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9"/>
                      </a:lnTo>
                      <a:lnTo>
                        <a:pt x="26" y="26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6" name="Freeform 315"/>
                <p:cNvSpPr>
                  <a:spLocks noChangeArrowheads="1"/>
                </p:cNvSpPr>
                <p:nvPr/>
              </p:nvSpPr>
              <p:spPr bwMode="auto">
                <a:xfrm>
                  <a:off x="5596" y="2321"/>
                  <a:ext cx="11" cy="60"/>
                </a:xfrm>
                <a:custGeom>
                  <a:avLst/>
                  <a:gdLst>
                    <a:gd name="T0" fmla="*/ 26 w 52"/>
                    <a:gd name="T1" fmla="*/ 269 h 270"/>
                    <a:gd name="T2" fmla="*/ 0 w 52"/>
                    <a:gd name="T3" fmla="*/ 269 h 270"/>
                    <a:gd name="T4" fmla="*/ 0 w 52"/>
                    <a:gd name="T5" fmla="*/ 0 h 270"/>
                    <a:gd name="T6" fmla="*/ 51 w 52"/>
                    <a:gd name="T7" fmla="*/ 0 h 270"/>
                    <a:gd name="T8" fmla="*/ 51 w 52"/>
                    <a:gd name="T9" fmla="*/ 269 h 270"/>
                    <a:gd name="T10" fmla="*/ 26 w 52"/>
                    <a:gd name="T11" fmla="*/ 269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70">
                      <a:moveTo>
                        <a:pt x="26" y="269"/>
                      </a:moveTo>
                      <a:lnTo>
                        <a:pt x="0" y="26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9"/>
                      </a:lnTo>
                      <a:lnTo>
                        <a:pt x="26" y="26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7" name="Freeform 316"/>
                <p:cNvSpPr>
                  <a:spLocks noChangeArrowheads="1"/>
                </p:cNvSpPr>
                <p:nvPr/>
              </p:nvSpPr>
              <p:spPr bwMode="auto">
                <a:xfrm>
                  <a:off x="5534" y="2330"/>
                  <a:ext cx="11" cy="51"/>
                </a:xfrm>
                <a:custGeom>
                  <a:avLst/>
                  <a:gdLst>
                    <a:gd name="T0" fmla="*/ 25 w 52"/>
                    <a:gd name="T1" fmla="*/ 230 h 231"/>
                    <a:gd name="T2" fmla="*/ 0 w 52"/>
                    <a:gd name="T3" fmla="*/ 230 h 231"/>
                    <a:gd name="T4" fmla="*/ 0 w 52"/>
                    <a:gd name="T5" fmla="*/ 0 h 231"/>
                    <a:gd name="T6" fmla="*/ 51 w 52"/>
                    <a:gd name="T7" fmla="*/ 0 h 231"/>
                    <a:gd name="T8" fmla="*/ 51 w 52"/>
                    <a:gd name="T9" fmla="*/ 230 h 231"/>
                    <a:gd name="T10" fmla="*/ 25 w 52"/>
                    <a:gd name="T11" fmla="*/ 23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1">
                      <a:moveTo>
                        <a:pt x="25" y="230"/>
                      </a:moveTo>
                      <a:lnTo>
                        <a:pt x="0" y="23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0"/>
                      </a:lnTo>
                      <a:lnTo>
                        <a:pt x="25" y="23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8" name="Freeform 317"/>
                <p:cNvSpPr>
                  <a:spLocks noChangeArrowheads="1"/>
                </p:cNvSpPr>
                <p:nvPr/>
              </p:nvSpPr>
              <p:spPr bwMode="auto">
                <a:xfrm>
                  <a:off x="5440" y="2467"/>
                  <a:ext cx="11" cy="65"/>
                </a:xfrm>
                <a:custGeom>
                  <a:avLst/>
                  <a:gdLst>
                    <a:gd name="T0" fmla="*/ 26 w 53"/>
                    <a:gd name="T1" fmla="*/ 290 h 291"/>
                    <a:gd name="T2" fmla="*/ 0 w 53"/>
                    <a:gd name="T3" fmla="*/ 290 h 291"/>
                    <a:gd name="T4" fmla="*/ 0 w 53"/>
                    <a:gd name="T5" fmla="*/ 0 h 291"/>
                    <a:gd name="T6" fmla="*/ 52 w 53"/>
                    <a:gd name="T7" fmla="*/ 0 h 291"/>
                    <a:gd name="T8" fmla="*/ 52 w 53"/>
                    <a:gd name="T9" fmla="*/ 290 h 291"/>
                    <a:gd name="T10" fmla="*/ 26 w 53"/>
                    <a:gd name="T11" fmla="*/ 29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291">
                      <a:moveTo>
                        <a:pt x="26" y="290"/>
                      </a:move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290"/>
                      </a:lnTo>
                      <a:lnTo>
                        <a:pt x="26" y="29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9" name="Freeform 318"/>
                <p:cNvSpPr>
                  <a:spLocks noChangeArrowheads="1"/>
                </p:cNvSpPr>
                <p:nvPr/>
              </p:nvSpPr>
              <p:spPr bwMode="auto">
                <a:xfrm>
                  <a:off x="5456" y="2468"/>
                  <a:ext cx="11" cy="64"/>
                </a:xfrm>
                <a:custGeom>
                  <a:avLst/>
                  <a:gdLst>
                    <a:gd name="T0" fmla="*/ 26 w 52"/>
                    <a:gd name="T1" fmla="*/ 284 h 285"/>
                    <a:gd name="T2" fmla="*/ 0 w 52"/>
                    <a:gd name="T3" fmla="*/ 284 h 285"/>
                    <a:gd name="T4" fmla="*/ 0 w 52"/>
                    <a:gd name="T5" fmla="*/ 0 h 285"/>
                    <a:gd name="T6" fmla="*/ 51 w 52"/>
                    <a:gd name="T7" fmla="*/ 0 h 285"/>
                    <a:gd name="T8" fmla="*/ 51 w 52"/>
                    <a:gd name="T9" fmla="*/ 284 h 285"/>
                    <a:gd name="T10" fmla="*/ 26 w 52"/>
                    <a:gd name="T11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5">
                      <a:moveTo>
                        <a:pt x="26" y="284"/>
                      </a:moveTo>
                      <a:lnTo>
                        <a:pt x="0" y="28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4"/>
                      </a:lnTo>
                      <a:lnTo>
                        <a:pt x="26" y="2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0" name="Freeform 319"/>
                <p:cNvSpPr>
                  <a:spLocks noChangeArrowheads="1"/>
                </p:cNvSpPr>
                <p:nvPr/>
              </p:nvSpPr>
              <p:spPr bwMode="auto">
                <a:xfrm>
                  <a:off x="5487" y="2461"/>
                  <a:ext cx="11" cy="71"/>
                </a:xfrm>
                <a:custGeom>
                  <a:avLst/>
                  <a:gdLst>
                    <a:gd name="T0" fmla="*/ 26 w 52"/>
                    <a:gd name="T1" fmla="*/ 316 h 317"/>
                    <a:gd name="T2" fmla="*/ 0 w 52"/>
                    <a:gd name="T3" fmla="*/ 316 h 317"/>
                    <a:gd name="T4" fmla="*/ 0 w 52"/>
                    <a:gd name="T5" fmla="*/ 0 h 317"/>
                    <a:gd name="T6" fmla="*/ 51 w 52"/>
                    <a:gd name="T7" fmla="*/ 0 h 317"/>
                    <a:gd name="T8" fmla="*/ 51 w 52"/>
                    <a:gd name="T9" fmla="*/ 316 h 317"/>
                    <a:gd name="T10" fmla="*/ 26 w 52"/>
                    <a:gd name="T11" fmla="*/ 316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17">
                      <a:moveTo>
                        <a:pt x="26" y="316"/>
                      </a:moveTo>
                      <a:lnTo>
                        <a:pt x="0" y="31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16"/>
                      </a:lnTo>
                      <a:lnTo>
                        <a:pt x="26" y="31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1" name="Freeform 320"/>
                <p:cNvSpPr>
                  <a:spLocks noChangeArrowheads="1"/>
                </p:cNvSpPr>
                <p:nvPr/>
              </p:nvSpPr>
              <p:spPr bwMode="auto">
                <a:xfrm>
                  <a:off x="5503" y="2483"/>
                  <a:ext cx="11" cy="49"/>
                </a:xfrm>
                <a:custGeom>
                  <a:avLst/>
                  <a:gdLst>
                    <a:gd name="T0" fmla="*/ 25 w 52"/>
                    <a:gd name="T1" fmla="*/ 219 h 220"/>
                    <a:gd name="T2" fmla="*/ 0 w 52"/>
                    <a:gd name="T3" fmla="*/ 219 h 220"/>
                    <a:gd name="T4" fmla="*/ 0 w 52"/>
                    <a:gd name="T5" fmla="*/ 0 h 220"/>
                    <a:gd name="T6" fmla="*/ 51 w 52"/>
                    <a:gd name="T7" fmla="*/ 0 h 220"/>
                    <a:gd name="T8" fmla="*/ 51 w 52"/>
                    <a:gd name="T9" fmla="*/ 219 h 220"/>
                    <a:gd name="T10" fmla="*/ 25 w 52"/>
                    <a:gd name="T11" fmla="*/ 219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20">
                      <a:moveTo>
                        <a:pt x="25" y="219"/>
                      </a:moveTo>
                      <a:lnTo>
                        <a:pt x="0" y="21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19"/>
                      </a:lnTo>
                      <a:lnTo>
                        <a:pt x="25" y="21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2" name="Freeform 321"/>
                <p:cNvSpPr>
                  <a:spLocks noChangeArrowheads="1"/>
                </p:cNvSpPr>
                <p:nvPr/>
              </p:nvSpPr>
              <p:spPr bwMode="auto">
                <a:xfrm>
                  <a:off x="5472" y="2477"/>
                  <a:ext cx="11" cy="55"/>
                </a:xfrm>
                <a:custGeom>
                  <a:avLst/>
                  <a:gdLst>
                    <a:gd name="T0" fmla="*/ 25 w 52"/>
                    <a:gd name="T1" fmla="*/ 246 h 247"/>
                    <a:gd name="T2" fmla="*/ 0 w 52"/>
                    <a:gd name="T3" fmla="*/ 246 h 247"/>
                    <a:gd name="T4" fmla="*/ 0 w 52"/>
                    <a:gd name="T5" fmla="*/ 0 h 247"/>
                    <a:gd name="T6" fmla="*/ 51 w 52"/>
                    <a:gd name="T7" fmla="*/ 0 h 247"/>
                    <a:gd name="T8" fmla="*/ 51 w 52"/>
                    <a:gd name="T9" fmla="*/ 246 h 247"/>
                    <a:gd name="T10" fmla="*/ 25 w 52"/>
                    <a:gd name="T11" fmla="*/ 246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7">
                      <a:moveTo>
                        <a:pt x="25" y="246"/>
                      </a:moveTo>
                      <a:lnTo>
                        <a:pt x="0" y="24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6"/>
                      </a:lnTo>
                      <a:lnTo>
                        <a:pt x="25" y="24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3" name="Freeform 322"/>
                <p:cNvSpPr>
                  <a:spLocks noChangeArrowheads="1"/>
                </p:cNvSpPr>
                <p:nvPr/>
              </p:nvSpPr>
              <p:spPr bwMode="auto">
                <a:xfrm>
                  <a:off x="5549" y="2466"/>
                  <a:ext cx="11" cy="65"/>
                </a:xfrm>
                <a:custGeom>
                  <a:avLst/>
                  <a:gdLst>
                    <a:gd name="T0" fmla="*/ 26 w 52"/>
                    <a:gd name="T1" fmla="*/ 291 h 292"/>
                    <a:gd name="T2" fmla="*/ 0 w 52"/>
                    <a:gd name="T3" fmla="*/ 291 h 292"/>
                    <a:gd name="T4" fmla="*/ 0 w 52"/>
                    <a:gd name="T5" fmla="*/ 0 h 292"/>
                    <a:gd name="T6" fmla="*/ 51 w 52"/>
                    <a:gd name="T7" fmla="*/ 0 h 292"/>
                    <a:gd name="T8" fmla="*/ 51 w 52"/>
                    <a:gd name="T9" fmla="*/ 291 h 292"/>
                    <a:gd name="T10" fmla="*/ 26 w 52"/>
                    <a:gd name="T11" fmla="*/ 291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2">
                      <a:moveTo>
                        <a:pt x="26" y="291"/>
                      </a:move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1"/>
                      </a:lnTo>
                      <a:lnTo>
                        <a:pt x="26" y="29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4" name="Freeform 323"/>
                <p:cNvSpPr>
                  <a:spLocks noChangeArrowheads="1"/>
                </p:cNvSpPr>
                <p:nvPr/>
              </p:nvSpPr>
              <p:spPr bwMode="auto">
                <a:xfrm>
                  <a:off x="5518" y="2470"/>
                  <a:ext cx="11" cy="62"/>
                </a:xfrm>
                <a:custGeom>
                  <a:avLst/>
                  <a:gdLst>
                    <a:gd name="T0" fmla="*/ 26 w 52"/>
                    <a:gd name="T1" fmla="*/ 275 h 276"/>
                    <a:gd name="T2" fmla="*/ 0 w 52"/>
                    <a:gd name="T3" fmla="*/ 275 h 276"/>
                    <a:gd name="T4" fmla="*/ 0 w 52"/>
                    <a:gd name="T5" fmla="*/ 0 h 276"/>
                    <a:gd name="T6" fmla="*/ 51 w 52"/>
                    <a:gd name="T7" fmla="*/ 0 h 276"/>
                    <a:gd name="T8" fmla="*/ 51 w 52"/>
                    <a:gd name="T9" fmla="*/ 275 h 276"/>
                    <a:gd name="T10" fmla="*/ 26 w 52"/>
                    <a:gd name="T11" fmla="*/ 275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76">
                      <a:moveTo>
                        <a:pt x="26" y="275"/>
                      </a:moveTo>
                      <a:lnTo>
                        <a:pt x="0" y="275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75"/>
                      </a:lnTo>
                      <a:lnTo>
                        <a:pt x="26" y="27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5" name="Freeform 324"/>
                <p:cNvSpPr>
                  <a:spLocks noChangeArrowheads="1"/>
                </p:cNvSpPr>
                <p:nvPr/>
              </p:nvSpPr>
              <p:spPr bwMode="auto">
                <a:xfrm>
                  <a:off x="5565" y="2468"/>
                  <a:ext cx="11" cy="63"/>
                </a:xfrm>
                <a:custGeom>
                  <a:avLst/>
                  <a:gdLst>
                    <a:gd name="T0" fmla="*/ 26 w 52"/>
                    <a:gd name="T1" fmla="*/ 283 h 284"/>
                    <a:gd name="T2" fmla="*/ 0 w 52"/>
                    <a:gd name="T3" fmla="*/ 283 h 284"/>
                    <a:gd name="T4" fmla="*/ 0 w 52"/>
                    <a:gd name="T5" fmla="*/ 0 h 284"/>
                    <a:gd name="T6" fmla="*/ 51 w 52"/>
                    <a:gd name="T7" fmla="*/ 0 h 284"/>
                    <a:gd name="T8" fmla="*/ 51 w 52"/>
                    <a:gd name="T9" fmla="*/ 283 h 284"/>
                    <a:gd name="T10" fmla="*/ 26 w 52"/>
                    <a:gd name="T11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4">
                      <a:moveTo>
                        <a:pt x="26" y="283"/>
                      </a:moveTo>
                      <a:lnTo>
                        <a:pt x="0" y="28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3"/>
                      </a:lnTo>
                      <a:lnTo>
                        <a:pt x="26" y="28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6" name="Freeform 325"/>
                <p:cNvSpPr>
                  <a:spLocks noChangeArrowheads="1"/>
                </p:cNvSpPr>
                <p:nvPr/>
              </p:nvSpPr>
              <p:spPr bwMode="auto">
                <a:xfrm>
                  <a:off x="5581" y="2469"/>
                  <a:ext cx="11" cy="63"/>
                </a:xfrm>
                <a:custGeom>
                  <a:avLst/>
                  <a:gdLst>
                    <a:gd name="T0" fmla="*/ 25 w 52"/>
                    <a:gd name="T1" fmla="*/ 281 h 282"/>
                    <a:gd name="T2" fmla="*/ 0 w 52"/>
                    <a:gd name="T3" fmla="*/ 281 h 282"/>
                    <a:gd name="T4" fmla="*/ 0 w 52"/>
                    <a:gd name="T5" fmla="*/ 0 h 282"/>
                    <a:gd name="T6" fmla="*/ 51 w 52"/>
                    <a:gd name="T7" fmla="*/ 0 h 282"/>
                    <a:gd name="T8" fmla="*/ 51 w 52"/>
                    <a:gd name="T9" fmla="*/ 281 h 282"/>
                    <a:gd name="T10" fmla="*/ 25 w 52"/>
                    <a:gd name="T11" fmla="*/ 281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2">
                      <a:moveTo>
                        <a:pt x="25" y="281"/>
                      </a:moveTo>
                      <a:lnTo>
                        <a:pt x="0" y="28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1"/>
                      </a:lnTo>
                      <a:lnTo>
                        <a:pt x="25" y="28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7" name="Freeform 326"/>
                <p:cNvSpPr>
                  <a:spLocks noChangeArrowheads="1"/>
                </p:cNvSpPr>
                <p:nvPr/>
              </p:nvSpPr>
              <p:spPr bwMode="auto">
                <a:xfrm>
                  <a:off x="5612" y="2473"/>
                  <a:ext cx="11" cy="59"/>
                </a:xfrm>
                <a:custGeom>
                  <a:avLst/>
                  <a:gdLst>
                    <a:gd name="T0" fmla="*/ 25 w 52"/>
                    <a:gd name="T1" fmla="*/ 262 h 263"/>
                    <a:gd name="T2" fmla="*/ 0 w 52"/>
                    <a:gd name="T3" fmla="*/ 262 h 263"/>
                    <a:gd name="T4" fmla="*/ 0 w 52"/>
                    <a:gd name="T5" fmla="*/ 0 h 263"/>
                    <a:gd name="T6" fmla="*/ 51 w 52"/>
                    <a:gd name="T7" fmla="*/ 0 h 263"/>
                    <a:gd name="T8" fmla="*/ 51 w 52"/>
                    <a:gd name="T9" fmla="*/ 262 h 263"/>
                    <a:gd name="T10" fmla="*/ 25 w 52"/>
                    <a:gd name="T11" fmla="*/ 262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3">
                      <a:moveTo>
                        <a:pt x="25" y="262"/>
                      </a:moveTo>
                      <a:lnTo>
                        <a:pt x="0" y="262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2"/>
                      </a:lnTo>
                      <a:lnTo>
                        <a:pt x="25" y="262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8" name="Freeform 327"/>
                <p:cNvSpPr>
                  <a:spLocks noChangeArrowheads="1"/>
                </p:cNvSpPr>
                <p:nvPr/>
              </p:nvSpPr>
              <p:spPr bwMode="auto">
                <a:xfrm>
                  <a:off x="5627" y="2477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9" name="Freeform 328"/>
                <p:cNvSpPr>
                  <a:spLocks noChangeArrowheads="1"/>
                </p:cNvSpPr>
                <p:nvPr/>
              </p:nvSpPr>
              <p:spPr bwMode="auto">
                <a:xfrm>
                  <a:off x="5596" y="2477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0" name="Freeform 329"/>
                <p:cNvSpPr>
                  <a:spLocks noChangeArrowheads="1"/>
                </p:cNvSpPr>
                <p:nvPr/>
              </p:nvSpPr>
              <p:spPr bwMode="auto">
                <a:xfrm>
                  <a:off x="5534" y="2492"/>
                  <a:ext cx="11" cy="40"/>
                </a:xfrm>
                <a:custGeom>
                  <a:avLst/>
                  <a:gdLst>
                    <a:gd name="T0" fmla="*/ 25 w 52"/>
                    <a:gd name="T1" fmla="*/ 178 h 179"/>
                    <a:gd name="T2" fmla="*/ 0 w 52"/>
                    <a:gd name="T3" fmla="*/ 178 h 179"/>
                    <a:gd name="T4" fmla="*/ 0 w 52"/>
                    <a:gd name="T5" fmla="*/ 0 h 179"/>
                    <a:gd name="T6" fmla="*/ 51 w 52"/>
                    <a:gd name="T7" fmla="*/ 0 h 179"/>
                    <a:gd name="T8" fmla="*/ 51 w 52"/>
                    <a:gd name="T9" fmla="*/ 178 h 179"/>
                    <a:gd name="T10" fmla="*/ 25 w 52"/>
                    <a:gd name="T11" fmla="*/ 178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179">
                      <a:moveTo>
                        <a:pt x="25" y="178"/>
                      </a:moveTo>
                      <a:lnTo>
                        <a:pt x="0" y="178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178"/>
                      </a:lnTo>
                      <a:lnTo>
                        <a:pt x="25" y="17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1" name="Freeform 330"/>
                <p:cNvSpPr>
                  <a:spLocks noChangeArrowheads="1"/>
                </p:cNvSpPr>
                <p:nvPr/>
              </p:nvSpPr>
              <p:spPr bwMode="auto">
                <a:xfrm>
                  <a:off x="5440" y="2622"/>
                  <a:ext cx="11" cy="62"/>
                </a:xfrm>
                <a:custGeom>
                  <a:avLst/>
                  <a:gdLst>
                    <a:gd name="T0" fmla="*/ 26 w 53"/>
                    <a:gd name="T1" fmla="*/ 277 h 278"/>
                    <a:gd name="T2" fmla="*/ 0 w 53"/>
                    <a:gd name="T3" fmla="*/ 277 h 278"/>
                    <a:gd name="T4" fmla="*/ 0 w 53"/>
                    <a:gd name="T5" fmla="*/ 0 h 278"/>
                    <a:gd name="T6" fmla="*/ 52 w 53"/>
                    <a:gd name="T7" fmla="*/ 0 h 278"/>
                    <a:gd name="T8" fmla="*/ 52 w 53"/>
                    <a:gd name="T9" fmla="*/ 277 h 278"/>
                    <a:gd name="T10" fmla="*/ 26 w 53"/>
                    <a:gd name="T11" fmla="*/ 277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278">
                      <a:moveTo>
                        <a:pt x="26" y="277"/>
                      </a:moveTo>
                      <a:lnTo>
                        <a:pt x="0" y="277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277"/>
                      </a:lnTo>
                      <a:lnTo>
                        <a:pt x="26" y="27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2" name="Freeform 331"/>
                <p:cNvSpPr>
                  <a:spLocks noChangeArrowheads="1"/>
                </p:cNvSpPr>
                <p:nvPr/>
              </p:nvSpPr>
              <p:spPr bwMode="auto">
                <a:xfrm>
                  <a:off x="5456" y="2617"/>
                  <a:ext cx="11" cy="67"/>
                </a:xfrm>
                <a:custGeom>
                  <a:avLst/>
                  <a:gdLst>
                    <a:gd name="T0" fmla="*/ 26 w 52"/>
                    <a:gd name="T1" fmla="*/ 297 h 298"/>
                    <a:gd name="T2" fmla="*/ 0 w 52"/>
                    <a:gd name="T3" fmla="*/ 297 h 298"/>
                    <a:gd name="T4" fmla="*/ 0 w 52"/>
                    <a:gd name="T5" fmla="*/ 0 h 298"/>
                    <a:gd name="T6" fmla="*/ 51 w 52"/>
                    <a:gd name="T7" fmla="*/ 0 h 298"/>
                    <a:gd name="T8" fmla="*/ 51 w 52"/>
                    <a:gd name="T9" fmla="*/ 297 h 298"/>
                    <a:gd name="T10" fmla="*/ 26 w 52"/>
                    <a:gd name="T11" fmla="*/ 29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8">
                      <a:moveTo>
                        <a:pt x="26" y="297"/>
                      </a:moveTo>
                      <a:lnTo>
                        <a:pt x="0" y="297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7"/>
                      </a:lnTo>
                      <a:lnTo>
                        <a:pt x="26" y="29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3" name="Freeform 332"/>
                <p:cNvSpPr>
                  <a:spLocks noChangeArrowheads="1"/>
                </p:cNvSpPr>
                <p:nvPr/>
              </p:nvSpPr>
              <p:spPr bwMode="auto">
                <a:xfrm>
                  <a:off x="5487" y="2625"/>
                  <a:ext cx="11" cy="59"/>
                </a:xfrm>
                <a:custGeom>
                  <a:avLst/>
                  <a:gdLst>
                    <a:gd name="T0" fmla="*/ 26 w 52"/>
                    <a:gd name="T1" fmla="*/ 264 h 265"/>
                    <a:gd name="T2" fmla="*/ 0 w 52"/>
                    <a:gd name="T3" fmla="*/ 264 h 265"/>
                    <a:gd name="T4" fmla="*/ 0 w 52"/>
                    <a:gd name="T5" fmla="*/ 0 h 265"/>
                    <a:gd name="T6" fmla="*/ 51 w 52"/>
                    <a:gd name="T7" fmla="*/ 0 h 265"/>
                    <a:gd name="T8" fmla="*/ 51 w 52"/>
                    <a:gd name="T9" fmla="*/ 264 h 265"/>
                    <a:gd name="T10" fmla="*/ 26 w 52"/>
                    <a:gd name="T11" fmla="*/ 26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5">
                      <a:moveTo>
                        <a:pt x="26" y="264"/>
                      </a:moveTo>
                      <a:lnTo>
                        <a:pt x="0" y="26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4"/>
                      </a:lnTo>
                      <a:lnTo>
                        <a:pt x="26" y="26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4" name="Freeform 333"/>
                <p:cNvSpPr>
                  <a:spLocks noChangeArrowheads="1"/>
                </p:cNvSpPr>
                <p:nvPr/>
              </p:nvSpPr>
              <p:spPr bwMode="auto">
                <a:xfrm>
                  <a:off x="5503" y="2620"/>
                  <a:ext cx="11" cy="64"/>
                </a:xfrm>
                <a:custGeom>
                  <a:avLst/>
                  <a:gdLst>
                    <a:gd name="T0" fmla="*/ 25 w 52"/>
                    <a:gd name="T1" fmla="*/ 284 h 285"/>
                    <a:gd name="T2" fmla="*/ 0 w 52"/>
                    <a:gd name="T3" fmla="*/ 284 h 285"/>
                    <a:gd name="T4" fmla="*/ 0 w 52"/>
                    <a:gd name="T5" fmla="*/ 0 h 285"/>
                    <a:gd name="T6" fmla="*/ 51 w 52"/>
                    <a:gd name="T7" fmla="*/ 0 h 285"/>
                    <a:gd name="T8" fmla="*/ 51 w 52"/>
                    <a:gd name="T9" fmla="*/ 284 h 285"/>
                    <a:gd name="T10" fmla="*/ 25 w 52"/>
                    <a:gd name="T11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5">
                      <a:moveTo>
                        <a:pt x="25" y="284"/>
                      </a:moveTo>
                      <a:lnTo>
                        <a:pt x="0" y="28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4"/>
                      </a:lnTo>
                      <a:lnTo>
                        <a:pt x="25" y="2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5" name="Freeform 334"/>
                <p:cNvSpPr>
                  <a:spLocks noChangeArrowheads="1"/>
                </p:cNvSpPr>
                <p:nvPr/>
              </p:nvSpPr>
              <p:spPr bwMode="auto">
                <a:xfrm>
                  <a:off x="5472" y="2626"/>
                  <a:ext cx="11" cy="58"/>
                </a:xfrm>
                <a:custGeom>
                  <a:avLst/>
                  <a:gdLst>
                    <a:gd name="T0" fmla="*/ 25 w 52"/>
                    <a:gd name="T1" fmla="*/ 259 h 260"/>
                    <a:gd name="T2" fmla="*/ 0 w 52"/>
                    <a:gd name="T3" fmla="*/ 259 h 260"/>
                    <a:gd name="T4" fmla="*/ 0 w 52"/>
                    <a:gd name="T5" fmla="*/ 0 h 260"/>
                    <a:gd name="T6" fmla="*/ 51 w 52"/>
                    <a:gd name="T7" fmla="*/ 0 h 260"/>
                    <a:gd name="T8" fmla="*/ 51 w 52"/>
                    <a:gd name="T9" fmla="*/ 259 h 260"/>
                    <a:gd name="T10" fmla="*/ 25 w 52"/>
                    <a:gd name="T11" fmla="*/ 259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0">
                      <a:moveTo>
                        <a:pt x="25" y="259"/>
                      </a:moveTo>
                      <a:lnTo>
                        <a:pt x="0" y="25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59"/>
                      </a:lnTo>
                      <a:lnTo>
                        <a:pt x="25" y="2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6" name="Freeform 335"/>
                <p:cNvSpPr>
                  <a:spLocks noChangeArrowheads="1"/>
                </p:cNvSpPr>
                <p:nvPr/>
              </p:nvSpPr>
              <p:spPr bwMode="auto">
                <a:xfrm>
                  <a:off x="5549" y="2607"/>
                  <a:ext cx="11" cy="77"/>
                </a:xfrm>
                <a:custGeom>
                  <a:avLst/>
                  <a:gdLst>
                    <a:gd name="T0" fmla="*/ 26 w 52"/>
                    <a:gd name="T1" fmla="*/ 345 h 346"/>
                    <a:gd name="T2" fmla="*/ 0 w 52"/>
                    <a:gd name="T3" fmla="*/ 345 h 346"/>
                    <a:gd name="T4" fmla="*/ 0 w 52"/>
                    <a:gd name="T5" fmla="*/ 0 h 346"/>
                    <a:gd name="T6" fmla="*/ 51 w 52"/>
                    <a:gd name="T7" fmla="*/ 0 h 346"/>
                    <a:gd name="T8" fmla="*/ 51 w 52"/>
                    <a:gd name="T9" fmla="*/ 345 h 346"/>
                    <a:gd name="T10" fmla="*/ 26 w 52"/>
                    <a:gd name="T11" fmla="*/ 345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46">
                      <a:moveTo>
                        <a:pt x="26" y="345"/>
                      </a:moveTo>
                      <a:lnTo>
                        <a:pt x="0" y="345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45"/>
                      </a:lnTo>
                      <a:lnTo>
                        <a:pt x="26" y="34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7" name="Freeform 336"/>
                <p:cNvSpPr>
                  <a:spLocks noChangeArrowheads="1"/>
                </p:cNvSpPr>
                <p:nvPr/>
              </p:nvSpPr>
              <p:spPr bwMode="auto">
                <a:xfrm>
                  <a:off x="5518" y="2616"/>
                  <a:ext cx="11" cy="68"/>
                </a:xfrm>
                <a:custGeom>
                  <a:avLst/>
                  <a:gdLst>
                    <a:gd name="T0" fmla="*/ 26 w 52"/>
                    <a:gd name="T1" fmla="*/ 303 h 304"/>
                    <a:gd name="T2" fmla="*/ 0 w 52"/>
                    <a:gd name="T3" fmla="*/ 303 h 304"/>
                    <a:gd name="T4" fmla="*/ 0 w 52"/>
                    <a:gd name="T5" fmla="*/ 0 h 304"/>
                    <a:gd name="T6" fmla="*/ 51 w 52"/>
                    <a:gd name="T7" fmla="*/ 0 h 304"/>
                    <a:gd name="T8" fmla="*/ 51 w 52"/>
                    <a:gd name="T9" fmla="*/ 303 h 304"/>
                    <a:gd name="T10" fmla="*/ 26 w 52"/>
                    <a:gd name="T11" fmla="*/ 303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4">
                      <a:moveTo>
                        <a:pt x="26" y="303"/>
                      </a:moveTo>
                      <a:lnTo>
                        <a:pt x="0" y="30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3"/>
                      </a:lnTo>
                      <a:lnTo>
                        <a:pt x="26" y="30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8" name="Freeform 337"/>
                <p:cNvSpPr>
                  <a:spLocks noChangeArrowheads="1"/>
                </p:cNvSpPr>
                <p:nvPr/>
              </p:nvSpPr>
              <p:spPr bwMode="auto">
                <a:xfrm>
                  <a:off x="5565" y="2615"/>
                  <a:ext cx="11" cy="69"/>
                </a:xfrm>
                <a:custGeom>
                  <a:avLst/>
                  <a:gdLst>
                    <a:gd name="T0" fmla="*/ 26 w 52"/>
                    <a:gd name="T1" fmla="*/ 309 h 310"/>
                    <a:gd name="T2" fmla="*/ 0 w 52"/>
                    <a:gd name="T3" fmla="*/ 309 h 310"/>
                    <a:gd name="T4" fmla="*/ 0 w 52"/>
                    <a:gd name="T5" fmla="*/ 0 h 310"/>
                    <a:gd name="T6" fmla="*/ 51 w 52"/>
                    <a:gd name="T7" fmla="*/ 0 h 310"/>
                    <a:gd name="T8" fmla="*/ 51 w 52"/>
                    <a:gd name="T9" fmla="*/ 309 h 310"/>
                    <a:gd name="T10" fmla="*/ 26 w 52"/>
                    <a:gd name="T11" fmla="*/ 309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10">
                      <a:moveTo>
                        <a:pt x="26" y="309"/>
                      </a:move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9"/>
                      </a:lnTo>
                      <a:lnTo>
                        <a:pt x="26" y="30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9" name="Freeform 338"/>
                <p:cNvSpPr>
                  <a:spLocks noChangeArrowheads="1"/>
                </p:cNvSpPr>
                <p:nvPr/>
              </p:nvSpPr>
              <p:spPr bwMode="auto">
                <a:xfrm>
                  <a:off x="5581" y="2621"/>
                  <a:ext cx="11" cy="63"/>
                </a:xfrm>
                <a:custGeom>
                  <a:avLst/>
                  <a:gdLst>
                    <a:gd name="T0" fmla="*/ 25 w 52"/>
                    <a:gd name="T1" fmla="*/ 281 h 282"/>
                    <a:gd name="T2" fmla="*/ 0 w 52"/>
                    <a:gd name="T3" fmla="*/ 281 h 282"/>
                    <a:gd name="T4" fmla="*/ 0 w 52"/>
                    <a:gd name="T5" fmla="*/ 0 h 282"/>
                    <a:gd name="T6" fmla="*/ 51 w 52"/>
                    <a:gd name="T7" fmla="*/ 0 h 282"/>
                    <a:gd name="T8" fmla="*/ 51 w 52"/>
                    <a:gd name="T9" fmla="*/ 281 h 282"/>
                    <a:gd name="T10" fmla="*/ 25 w 52"/>
                    <a:gd name="T11" fmla="*/ 281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2">
                      <a:moveTo>
                        <a:pt x="25" y="281"/>
                      </a:moveTo>
                      <a:lnTo>
                        <a:pt x="0" y="28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1"/>
                      </a:lnTo>
                      <a:lnTo>
                        <a:pt x="25" y="28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0" name="Freeform 339"/>
                <p:cNvSpPr>
                  <a:spLocks noChangeArrowheads="1"/>
                </p:cNvSpPr>
                <p:nvPr/>
              </p:nvSpPr>
              <p:spPr bwMode="auto">
                <a:xfrm>
                  <a:off x="5612" y="2640"/>
                  <a:ext cx="11" cy="44"/>
                </a:xfrm>
                <a:custGeom>
                  <a:avLst/>
                  <a:gdLst>
                    <a:gd name="T0" fmla="*/ 25 w 52"/>
                    <a:gd name="T1" fmla="*/ 196 h 197"/>
                    <a:gd name="T2" fmla="*/ 0 w 52"/>
                    <a:gd name="T3" fmla="*/ 196 h 197"/>
                    <a:gd name="T4" fmla="*/ 0 w 52"/>
                    <a:gd name="T5" fmla="*/ 0 h 197"/>
                    <a:gd name="T6" fmla="*/ 51 w 52"/>
                    <a:gd name="T7" fmla="*/ 0 h 197"/>
                    <a:gd name="T8" fmla="*/ 51 w 52"/>
                    <a:gd name="T9" fmla="*/ 196 h 197"/>
                    <a:gd name="T10" fmla="*/ 25 w 52"/>
                    <a:gd name="T11" fmla="*/ 196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197">
                      <a:moveTo>
                        <a:pt x="25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196"/>
                      </a:lnTo>
                      <a:lnTo>
                        <a:pt x="25" y="19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1" name="Freeform 340"/>
                <p:cNvSpPr>
                  <a:spLocks noChangeArrowheads="1"/>
                </p:cNvSpPr>
                <p:nvPr/>
              </p:nvSpPr>
              <p:spPr bwMode="auto">
                <a:xfrm>
                  <a:off x="5627" y="2636"/>
                  <a:ext cx="11" cy="48"/>
                </a:xfrm>
                <a:custGeom>
                  <a:avLst/>
                  <a:gdLst>
                    <a:gd name="T0" fmla="*/ 26 w 52"/>
                    <a:gd name="T1" fmla="*/ 217 h 218"/>
                    <a:gd name="T2" fmla="*/ 0 w 52"/>
                    <a:gd name="T3" fmla="*/ 217 h 218"/>
                    <a:gd name="T4" fmla="*/ 0 w 52"/>
                    <a:gd name="T5" fmla="*/ 0 h 218"/>
                    <a:gd name="T6" fmla="*/ 51 w 52"/>
                    <a:gd name="T7" fmla="*/ 0 h 218"/>
                    <a:gd name="T8" fmla="*/ 51 w 52"/>
                    <a:gd name="T9" fmla="*/ 217 h 218"/>
                    <a:gd name="T10" fmla="*/ 26 w 52"/>
                    <a:gd name="T11" fmla="*/ 217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18">
                      <a:moveTo>
                        <a:pt x="26" y="217"/>
                      </a:moveTo>
                      <a:lnTo>
                        <a:pt x="0" y="217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17"/>
                      </a:lnTo>
                      <a:lnTo>
                        <a:pt x="26" y="2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2" name="Freeform 341"/>
                <p:cNvSpPr>
                  <a:spLocks noChangeArrowheads="1"/>
                </p:cNvSpPr>
                <p:nvPr/>
              </p:nvSpPr>
              <p:spPr bwMode="auto">
                <a:xfrm>
                  <a:off x="5596" y="2630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3" name="Freeform 342"/>
                <p:cNvSpPr>
                  <a:spLocks noChangeArrowheads="1"/>
                </p:cNvSpPr>
                <p:nvPr/>
              </p:nvSpPr>
              <p:spPr bwMode="auto">
                <a:xfrm>
                  <a:off x="5534" y="2632"/>
                  <a:ext cx="11" cy="51"/>
                </a:xfrm>
                <a:custGeom>
                  <a:avLst/>
                  <a:gdLst>
                    <a:gd name="T0" fmla="*/ 25 w 52"/>
                    <a:gd name="T1" fmla="*/ 230 h 231"/>
                    <a:gd name="T2" fmla="*/ 0 w 52"/>
                    <a:gd name="T3" fmla="*/ 230 h 231"/>
                    <a:gd name="T4" fmla="*/ 0 w 52"/>
                    <a:gd name="T5" fmla="*/ 0 h 231"/>
                    <a:gd name="T6" fmla="*/ 51 w 52"/>
                    <a:gd name="T7" fmla="*/ 0 h 231"/>
                    <a:gd name="T8" fmla="*/ 51 w 52"/>
                    <a:gd name="T9" fmla="*/ 230 h 231"/>
                    <a:gd name="T10" fmla="*/ 25 w 52"/>
                    <a:gd name="T11" fmla="*/ 23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1">
                      <a:moveTo>
                        <a:pt x="25" y="230"/>
                      </a:moveTo>
                      <a:lnTo>
                        <a:pt x="0" y="23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0"/>
                      </a:lnTo>
                      <a:lnTo>
                        <a:pt x="25" y="23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4" name="Freeform 343"/>
                <p:cNvSpPr>
                  <a:spLocks noChangeArrowheads="1"/>
                </p:cNvSpPr>
                <p:nvPr/>
              </p:nvSpPr>
              <p:spPr bwMode="auto">
                <a:xfrm>
                  <a:off x="5769" y="2235"/>
                  <a:ext cx="15" cy="95"/>
                </a:xfrm>
                <a:custGeom>
                  <a:avLst/>
                  <a:gdLst>
                    <a:gd name="T0" fmla="*/ 34 w 69"/>
                    <a:gd name="T1" fmla="*/ 423 h 424"/>
                    <a:gd name="T2" fmla="*/ 0 w 69"/>
                    <a:gd name="T3" fmla="*/ 423 h 424"/>
                    <a:gd name="T4" fmla="*/ 0 w 69"/>
                    <a:gd name="T5" fmla="*/ 0 h 424"/>
                    <a:gd name="T6" fmla="*/ 68 w 69"/>
                    <a:gd name="T7" fmla="*/ 0 h 424"/>
                    <a:gd name="T8" fmla="*/ 68 w 69"/>
                    <a:gd name="T9" fmla="*/ 423 h 424"/>
                    <a:gd name="T10" fmla="*/ 34 w 69"/>
                    <a:gd name="T11" fmla="*/ 423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424">
                      <a:moveTo>
                        <a:pt x="34" y="423"/>
                      </a:moveTo>
                      <a:lnTo>
                        <a:pt x="0" y="423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423"/>
                      </a:lnTo>
                      <a:lnTo>
                        <a:pt x="34" y="42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5" name="Freeform 344"/>
                <p:cNvSpPr>
                  <a:spLocks noChangeArrowheads="1"/>
                </p:cNvSpPr>
                <p:nvPr/>
              </p:nvSpPr>
              <p:spPr bwMode="auto">
                <a:xfrm>
                  <a:off x="5789" y="2260"/>
                  <a:ext cx="15" cy="69"/>
                </a:xfrm>
                <a:custGeom>
                  <a:avLst/>
                  <a:gdLst>
                    <a:gd name="T0" fmla="*/ 34 w 70"/>
                    <a:gd name="T1" fmla="*/ 308 h 309"/>
                    <a:gd name="T2" fmla="*/ 0 w 70"/>
                    <a:gd name="T3" fmla="*/ 308 h 309"/>
                    <a:gd name="T4" fmla="*/ 0 w 70"/>
                    <a:gd name="T5" fmla="*/ 0 h 309"/>
                    <a:gd name="T6" fmla="*/ 69 w 70"/>
                    <a:gd name="T7" fmla="*/ 0 h 309"/>
                    <a:gd name="T8" fmla="*/ 69 w 70"/>
                    <a:gd name="T9" fmla="*/ 308 h 309"/>
                    <a:gd name="T10" fmla="*/ 34 w 70"/>
                    <a:gd name="T11" fmla="*/ 308 h 3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" h="309">
                      <a:moveTo>
                        <a:pt x="34" y="308"/>
                      </a:moveTo>
                      <a:lnTo>
                        <a:pt x="0" y="308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69" y="308"/>
                      </a:lnTo>
                      <a:lnTo>
                        <a:pt x="34" y="30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6" name="Freeform 345"/>
                <p:cNvSpPr>
                  <a:spLocks noChangeArrowheads="1"/>
                </p:cNvSpPr>
                <p:nvPr/>
              </p:nvSpPr>
              <p:spPr bwMode="auto">
                <a:xfrm>
                  <a:off x="5831" y="2235"/>
                  <a:ext cx="15" cy="95"/>
                </a:xfrm>
                <a:custGeom>
                  <a:avLst/>
                  <a:gdLst>
                    <a:gd name="T0" fmla="*/ 34 w 69"/>
                    <a:gd name="T1" fmla="*/ 423 h 424"/>
                    <a:gd name="T2" fmla="*/ 0 w 69"/>
                    <a:gd name="T3" fmla="*/ 423 h 424"/>
                    <a:gd name="T4" fmla="*/ 0 w 69"/>
                    <a:gd name="T5" fmla="*/ 0 h 424"/>
                    <a:gd name="T6" fmla="*/ 68 w 69"/>
                    <a:gd name="T7" fmla="*/ 0 h 424"/>
                    <a:gd name="T8" fmla="*/ 68 w 69"/>
                    <a:gd name="T9" fmla="*/ 423 h 424"/>
                    <a:gd name="T10" fmla="*/ 34 w 69"/>
                    <a:gd name="T11" fmla="*/ 423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424">
                      <a:moveTo>
                        <a:pt x="34" y="423"/>
                      </a:moveTo>
                      <a:lnTo>
                        <a:pt x="0" y="423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423"/>
                      </a:lnTo>
                      <a:lnTo>
                        <a:pt x="34" y="42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7" name="Freeform 346"/>
                <p:cNvSpPr>
                  <a:spLocks noChangeArrowheads="1"/>
                </p:cNvSpPr>
                <p:nvPr/>
              </p:nvSpPr>
              <p:spPr bwMode="auto">
                <a:xfrm>
                  <a:off x="5852" y="2221"/>
                  <a:ext cx="15" cy="109"/>
                </a:xfrm>
                <a:custGeom>
                  <a:avLst/>
                  <a:gdLst>
                    <a:gd name="T0" fmla="*/ 34 w 69"/>
                    <a:gd name="T1" fmla="*/ 484 h 485"/>
                    <a:gd name="T2" fmla="*/ 0 w 69"/>
                    <a:gd name="T3" fmla="*/ 484 h 485"/>
                    <a:gd name="T4" fmla="*/ 0 w 69"/>
                    <a:gd name="T5" fmla="*/ 0 h 485"/>
                    <a:gd name="T6" fmla="*/ 68 w 69"/>
                    <a:gd name="T7" fmla="*/ 0 h 485"/>
                    <a:gd name="T8" fmla="*/ 68 w 69"/>
                    <a:gd name="T9" fmla="*/ 484 h 485"/>
                    <a:gd name="T10" fmla="*/ 34 w 69"/>
                    <a:gd name="T11" fmla="*/ 484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485">
                      <a:moveTo>
                        <a:pt x="34" y="484"/>
                      </a:moveTo>
                      <a:lnTo>
                        <a:pt x="0" y="484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484"/>
                      </a:lnTo>
                      <a:lnTo>
                        <a:pt x="34" y="4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8" name="Freeform 347"/>
                <p:cNvSpPr>
                  <a:spLocks noChangeArrowheads="1"/>
                </p:cNvSpPr>
                <p:nvPr/>
              </p:nvSpPr>
              <p:spPr bwMode="auto">
                <a:xfrm>
                  <a:off x="5810" y="2272"/>
                  <a:ext cx="15" cy="58"/>
                </a:xfrm>
                <a:custGeom>
                  <a:avLst/>
                  <a:gdLst>
                    <a:gd name="T0" fmla="*/ 34 w 69"/>
                    <a:gd name="T1" fmla="*/ 258 h 259"/>
                    <a:gd name="T2" fmla="*/ 0 w 69"/>
                    <a:gd name="T3" fmla="*/ 258 h 259"/>
                    <a:gd name="T4" fmla="*/ 0 w 69"/>
                    <a:gd name="T5" fmla="*/ 0 h 259"/>
                    <a:gd name="T6" fmla="*/ 68 w 69"/>
                    <a:gd name="T7" fmla="*/ 0 h 259"/>
                    <a:gd name="T8" fmla="*/ 68 w 69"/>
                    <a:gd name="T9" fmla="*/ 258 h 259"/>
                    <a:gd name="T10" fmla="*/ 34 w 69"/>
                    <a:gd name="T11" fmla="*/ 258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259">
                      <a:moveTo>
                        <a:pt x="34" y="258"/>
                      </a:moveTo>
                      <a:lnTo>
                        <a:pt x="0" y="258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258"/>
                      </a:lnTo>
                      <a:lnTo>
                        <a:pt x="34" y="2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9" name="Freeform 348"/>
                <p:cNvSpPr>
                  <a:spLocks noChangeArrowheads="1"/>
                </p:cNvSpPr>
                <p:nvPr/>
              </p:nvSpPr>
              <p:spPr bwMode="auto">
                <a:xfrm>
                  <a:off x="5914" y="2226"/>
                  <a:ext cx="15" cy="103"/>
                </a:xfrm>
                <a:custGeom>
                  <a:avLst/>
                  <a:gdLst>
                    <a:gd name="T0" fmla="*/ 34 w 69"/>
                    <a:gd name="T1" fmla="*/ 459 h 460"/>
                    <a:gd name="T2" fmla="*/ 0 w 69"/>
                    <a:gd name="T3" fmla="*/ 459 h 460"/>
                    <a:gd name="T4" fmla="*/ 0 w 69"/>
                    <a:gd name="T5" fmla="*/ 0 h 460"/>
                    <a:gd name="T6" fmla="*/ 68 w 69"/>
                    <a:gd name="T7" fmla="*/ 0 h 460"/>
                    <a:gd name="T8" fmla="*/ 68 w 69"/>
                    <a:gd name="T9" fmla="*/ 459 h 460"/>
                    <a:gd name="T10" fmla="*/ 34 w 69"/>
                    <a:gd name="T11" fmla="*/ 459 h 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460">
                      <a:moveTo>
                        <a:pt x="34" y="459"/>
                      </a:moveTo>
                      <a:lnTo>
                        <a:pt x="0" y="459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459"/>
                      </a:lnTo>
                      <a:lnTo>
                        <a:pt x="34" y="4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0" name="Freeform 349"/>
                <p:cNvSpPr>
                  <a:spLocks noChangeArrowheads="1"/>
                </p:cNvSpPr>
                <p:nvPr/>
              </p:nvSpPr>
              <p:spPr bwMode="auto">
                <a:xfrm>
                  <a:off x="5872" y="2239"/>
                  <a:ext cx="15" cy="91"/>
                </a:xfrm>
                <a:custGeom>
                  <a:avLst/>
                  <a:gdLst>
                    <a:gd name="T0" fmla="*/ 34 w 70"/>
                    <a:gd name="T1" fmla="*/ 404 h 405"/>
                    <a:gd name="T2" fmla="*/ 0 w 70"/>
                    <a:gd name="T3" fmla="*/ 404 h 405"/>
                    <a:gd name="T4" fmla="*/ 0 w 70"/>
                    <a:gd name="T5" fmla="*/ 0 h 405"/>
                    <a:gd name="T6" fmla="*/ 69 w 70"/>
                    <a:gd name="T7" fmla="*/ 0 h 405"/>
                    <a:gd name="T8" fmla="*/ 69 w 70"/>
                    <a:gd name="T9" fmla="*/ 404 h 405"/>
                    <a:gd name="T10" fmla="*/ 34 w 70"/>
                    <a:gd name="T11" fmla="*/ 404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" h="405">
                      <a:moveTo>
                        <a:pt x="34" y="404"/>
                      </a:moveTo>
                      <a:lnTo>
                        <a:pt x="0" y="404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69" y="404"/>
                      </a:lnTo>
                      <a:lnTo>
                        <a:pt x="34" y="40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1" name="Freeform 350"/>
                <p:cNvSpPr>
                  <a:spLocks noChangeArrowheads="1"/>
                </p:cNvSpPr>
                <p:nvPr/>
              </p:nvSpPr>
              <p:spPr bwMode="auto">
                <a:xfrm>
                  <a:off x="5935" y="2217"/>
                  <a:ext cx="15" cy="113"/>
                </a:xfrm>
                <a:custGeom>
                  <a:avLst/>
                  <a:gdLst>
                    <a:gd name="T0" fmla="*/ 34 w 69"/>
                    <a:gd name="T1" fmla="*/ 500 h 501"/>
                    <a:gd name="T2" fmla="*/ 0 w 69"/>
                    <a:gd name="T3" fmla="*/ 500 h 501"/>
                    <a:gd name="T4" fmla="*/ 0 w 69"/>
                    <a:gd name="T5" fmla="*/ 0 h 501"/>
                    <a:gd name="T6" fmla="*/ 68 w 69"/>
                    <a:gd name="T7" fmla="*/ 0 h 501"/>
                    <a:gd name="T8" fmla="*/ 68 w 69"/>
                    <a:gd name="T9" fmla="*/ 500 h 501"/>
                    <a:gd name="T10" fmla="*/ 34 w 69"/>
                    <a:gd name="T11" fmla="*/ 500 h 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501">
                      <a:moveTo>
                        <a:pt x="34" y="500"/>
                      </a:moveTo>
                      <a:lnTo>
                        <a:pt x="0" y="500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500"/>
                      </a:lnTo>
                      <a:lnTo>
                        <a:pt x="34" y="50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2" name="Freeform 351"/>
                <p:cNvSpPr>
                  <a:spLocks noChangeArrowheads="1"/>
                </p:cNvSpPr>
                <p:nvPr/>
              </p:nvSpPr>
              <p:spPr bwMode="auto">
                <a:xfrm>
                  <a:off x="5955" y="2246"/>
                  <a:ext cx="15" cy="84"/>
                </a:xfrm>
                <a:custGeom>
                  <a:avLst/>
                  <a:gdLst>
                    <a:gd name="T0" fmla="*/ 34 w 70"/>
                    <a:gd name="T1" fmla="*/ 374 h 375"/>
                    <a:gd name="T2" fmla="*/ 0 w 70"/>
                    <a:gd name="T3" fmla="*/ 374 h 375"/>
                    <a:gd name="T4" fmla="*/ 0 w 70"/>
                    <a:gd name="T5" fmla="*/ 0 h 375"/>
                    <a:gd name="T6" fmla="*/ 69 w 70"/>
                    <a:gd name="T7" fmla="*/ 0 h 375"/>
                    <a:gd name="T8" fmla="*/ 69 w 70"/>
                    <a:gd name="T9" fmla="*/ 374 h 375"/>
                    <a:gd name="T10" fmla="*/ 34 w 70"/>
                    <a:gd name="T11" fmla="*/ 374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" h="375">
                      <a:moveTo>
                        <a:pt x="34" y="374"/>
                      </a:moveTo>
                      <a:lnTo>
                        <a:pt x="0" y="374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69" y="374"/>
                      </a:lnTo>
                      <a:lnTo>
                        <a:pt x="34" y="37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3" name="Freeform 352"/>
                <p:cNvSpPr>
                  <a:spLocks noChangeArrowheads="1"/>
                </p:cNvSpPr>
                <p:nvPr/>
              </p:nvSpPr>
              <p:spPr bwMode="auto">
                <a:xfrm>
                  <a:off x="5997" y="2251"/>
                  <a:ext cx="15" cy="79"/>
                </a:xfrm>
                <a:custGeom>
                  <a:avLst/>
                  <a:gdLst>
                    <a:gd name="T0" fmla="*/ 34 w 69"/>
                    <a:gd name="T1" fmla="*/ 351 h 352"/>
                    <a:gd name="T2" fmla="*/ 0 w 69"/>
                    <a:gd name="T3" fmla="*/ 351 h 352"/>
                    <a:gd name="T4" fmla="*/ 0 w 69"/>
                    <a:gd name="T5" fmla="*/ 0 h 352"/>
                    <a:gd name="T6" fmla="*/ 68 w 69"/>
                    <a:gd name="T7" fmla="*/ 0 h 352"/>
                    <a:gd name="T8" fmla="*/ 68 w 69"/>
                    <a:gd name="T9" fmla="*/ 351 h 352"/>
                    <a:gd name="T10" fmla="*/ 34 w 69"/>
                    <a:gd name="T11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352">
                      <a:moveTo>
                        <a:pt x="34" y="351"/>
                      </a:moveTo>
                      <a:lnTo>
                        <a:pt x="0" y="351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351"/>
                      </a:lnTo>
                      <a:lnTo>
                        <a:pt x="34" y="35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4" name="Freeform 353"/>
                <p:cNvSpPr>
                  <a:spLocks noChangeArrowheads="1"/>
                </p:cNvSpPr>
                <p:nvPr/>
              </p:nvSpPr>
              <p:spPr bwMode="auto">
                <a:xfrm>
                  <a:off x="6018" y="2257"/>
                  <a:ext cx="15" cy="73"/>
                </a:xfrm>
                <a:custGeom>
                  <a:avLst/>
                  <a:gdLst>
                    <a:gd name="T0" fmla="*/ 34 w 69"/>
                    <a:gd name="T1" fmla="*/ 325 h 326"/>
                    <a:gd name="T2" fmla="*/ 0 w 69"/>
                    <a:gd name="T3" fmla="*/ 325 h 326"/>
                    <a:gd name="T4" fmla="*/ 0 w 69"/>
                    <a:gd name="T5" fmla="*/ 0 h 326"/>
                    <a:gd name="T6" fmla="*/ 68 w 69"/>
                    <a:gd name="T7" fmla="*/ 0 h 326"/>
                    <a:gd name="T8" fmla="*/ 68 w 69"/>
                    <a:gd name="T9" fmla="*/ 325 h 326"/>
                    <a:gd name="T10" fmla="*/ 34 w 69"/>
                    <a:gd name="T11" fmla="*/ 325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326">
                      <a:moveTo>
                        <a:pt x="34" y="325"/>
                      </a:moveTo>
                      <a:lnTo>
                        <a:pt x="0" y="325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325"/>
                      </a:lnTo>
                      <a:lnTo>
                        <a:pt x="34" y="32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5" name="Freeform 354"/>
                <p:cNvSpPr>
                  <a:spLocks noChangeArrowheads="1"/>
                </p:cNvSpPr>
                <p:nvPr/>
              </p:nvSpPr>
              <p:spPr bwMode="auto">
                <a:xfrm>
                  <a:off x="5976" y="2257"/>
                  <a:ext cx="15" cy="73"/>
                </a:xfrm>
                <a:custGeom>
                  <a:avLst/>
                  <a:gdLst>
                    <a:gd name="T0" fmla="*/ 34 w 69"/>
                    <a:gd name="T1" fmla="*/ 325 h 326"/>
                    <a:gd name="T2" fmla="*/ 0 w 69"/>
                    <a:gd name="T3" fmla="*/ 325 h 326"/>
                    <a:gd name="T4" fmla="*/ 0 w 69"/>
                    <a:gd name="T5" fmla="*/ 0 h 326"/>
                    <a:gd name="T6" fmla="*/ 68 w 69"/>
                    <a:gd name="T7" fmla="*/ 0 h 326"/>
                    <a:gd name="T8" fmla="*/ 68 w 69"/>
                    <a:gd name="T9" fmla="*/ 325 h 326"/>
                    <a:gd name="T10" fmla="*/ 34 w 69"/>
                    <a:gd name="T11" fmla="*/ 325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326">
                      <a:moveTo>
                        <a:pt x="34" y="325"/>
                      </a:moveTo>
                      <a:lnTo>
                        <a:pt x="0" y="325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325"/>
                      </a:lnTo>
                      <a:lnTo>
                        <a:pt x="34" y="32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6" name="Freeform 355"/>
                <p:cNvSpPr>
                  <a:spLocks noChangeArrowheads="1"/>
                </p:cNvSpPr>
                <p:nvPr/>
              </p:nvSpPr>
              <p:spPr bwMode="auto">
                <a:xfrm>
                  <a:off x="5893" y="2260"/>
                  <a:ext cx="15" cy="69"/>
                </a:xfrm>
                <a:custGeom>
                  <a:avLst/>
                  <a:gdLst>
                    <a:gd name="T0" fmla="*/ 34 w 69"/>
                    <a:gd name="T1" fmla="*/ 308 h 309"/>
                    <a:gd name="T2" fmla="*/ 0 w 69"/>
                    <a:gd name="T3" fmla="*/ 308 h 309"/>
                    <a:gd name="T4" fmla="*/ 0 w 69"/>
                    <a:gd name="T5" fmla="*/ 0 h 309"/>
                    <a:gd name="T6" fmla="*/ 68 w 69"/>
                    <a:gd name="T7" fmla="*/ 0 h 309"/>
                    <a:gd name="T8" fmla="*/ 68 w 69"/>
                    <a:gd name="T9" fmla="*/ 308 h 309"/>
                    <a:gd name="T10" fmla="*/ 34 w 69"/>
                    <a:gd name="T11" fmla="*/ 308 h 3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309">
                      <a:moveTo>
                        <a:pt x="34" y="308"/>
                      </a:moveTo>
                      <a:lnTo>
                        <a:pt x="0" y="308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308"/>
                      </a:lnTo>
                      <a:lnTo>
                        <a:pt x="34" y="30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7" name="Freeform 356"/>
                <p:cNvSpPr>
                  <a:spLocks noChangeArrowheads="1"/>
                </p:cNvSpPr>
                <p:nvPr/>
              </p:nvSpPr>
              <p:spPr bwMode="auto">
                <a:xfrm>
                  <a:off x="5353" y="1840"/>
                  <a:ext cx="20" cy="14"/>
                </a:xfrm>
                <a:custGeom>
                  <a:avLst/>
                  <a:gdLst>
                    <a:gd name="T0" fmla="*/ 39 w 93"/>
                    <a:gd name="T1" fmla="*/ 64 h 66"/>
                    <a:gd name="T2" fmla="*/ 39 w 93"/>
                    <a:gd name="T3" fmla="*/ 25 h 66"/>
                    <a:gd name="T4" fmla="*/ 36 w 93"/>
                    <a:gd name="T5" fmla="*/ 14 h 66"/>
                    <a:gd name="T6" fmla="*/ 28 w 93"/>
                    <a:gd name="T7" fmla="*/ 12 h 66"/>
                    <a:gd name="T8" fmla="*/ 16 w 93"/>
                    <a:gd name="T9" fmla="*/ 16 h 66"/>
                    <a:gd name="T10" fmla="*/ 13 w 93"/>
                    <a:gd name="T11" fmla="*/ 33 h 66"/>
                    <a:gd name="T12" fmla="*/ 13 w 93"/>
                    <a:gd name="T13" fmla="*/ 65 h 66"/>
                    <a:gd name="T14" fmla="*/ 0 w 93"/>
                    <a:gd name="T15" fmla="*/ 65 h 66"/>
                    <a:gd name="T16" fmla="*/ 0 w 93"/>
                    <a:gd name="T17" fmla="*/ 1 h 66"/>
                    <a:gd name="T18" fmla="*/ 10 w 93"/>
                    <a:gd name="T19" fmla="*/ 1 h 66"/>
                    <a:gd name="T20" fmla="*/ 12 w 93"/>
                    <a:gd name="T21" fmla="*/ 10 h 66"/>
                    <a:gd name="T22" fmla="*/ 19 w 93"/>
                    <a:gd name="T23" fmla="*/ 3 h 66"/>
                    <a:gd name="T24" fmla="*/ 31 w 93"/>
                    <a:gd name="T25" fmla="*/ 0 h 66"/>
                    <a:gd name="T26" fmla="*/ 50 w 93"/>
                    <a:gd name="T27" fmla="*/ 10 h 66"/>
                    <a:gd name="T28" fmla="*/ 51 w 93"/>
                    <a:gd name="T29" fmla="*/ 10 h 66"/>
                    <a:gd name="T30" fmla="*/ 58 w 93"/>
                    <a:gd name="T31" fmla="*/ 3 h 66"/>
                    <a:gd name="T32" fmla="*/ 70 w 93"/>
                    <a:gd name="T33" fmla="*/ 0 h 66"/>
                    <a:gd name="T34" fmla="*/ 86 w 93"/>
                    <a:gd name="T35" fmla="*/ 6 h 66"/>
                    <a:gd name="T36" fmla="*/ 92 w 93"/>
                    <a:gd name="T37" fmla="*/ 23 h 66"/>
                    <a:gd name="T38" fmla="*/ 92 w 93"/>
                    <a:gd name="T39" fmla="*/ 64 h 66"/>
                    <a:gd name="T40" fmla="*/ 79 w 93"/>
                    <a:gd name="T41" fmla="*/ 64 h 66"/>
                    <a:gd name="T42" fmla="*/ 79 w 93"/>
                    <a:gd name="T43" fmla="*/ 25 h 66"/>
                    <a:gd name="T44" fmla="*/ 76 w 93"/>
                    <a:gd name="T45" fmla="*/ 14 h 66"/>
                    <a:gd name="T46" fmla="*/ 67 w 93"/>
                    <a:gd name="T47" fmla="*/ 12 h 66"/>
                    <a:gd name="T48" fmla="*/ 55 w 93"/>
                    <a:gd name="T49" fmla="*/ 16 h 66"/>
                    <a:gd name="T50" fmla="*/ 53 w 93"/>
                    <a:gd name="T51" fmla="*/ 30 h 66"/>
                    <a:gd name="T52" fmla="*/ 53 w 93"/>
                    <a:gd name="T53" fmla="*/ 64 h 66"/>
                    <a:gd name="T54" fmla="*/ 39 w 93"/>
                    <a:gd name="T55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6">
                      <a:moveTo>
                        <a:pt x="39" y="64"/>
                      </a:moveTo>
                      <a:lnTo>
                        <a:pt x="39" y="25"/>
                      </a:lnTo>
                      <a:cubicBezTo>
                        <a:pt x="39" y="20"/>
                        <a:pt x="38" y="16"/>
                        <a:pt x="36" y="14"/>
                      </a:cubicBezTo>
                      <a:cubicBezTo>
                        <a:pt x="35" y="12"/>
                        <a:pt x="32" y="12"/>
                        <a:pt x="28" y="12"/>
                      </a:cubicBezTo>
                      <a:cubicBezTo>
                        <a:pt x="22" y="12"/>
                        <a:pt x="19" y="13"/>
                        <a:pt x="16" y="16"/>
                      </a:cubicBezTo>
                      <a:cubicBezTo>
                        <a:pt x="13" y="19"/>
                        <a:pt x="13" y="25"/>
                        <a:pt x="13" y="33"/>
                      </a:cubicBezTo>
                      <a:lnTo>
                        <a:pt x="13" y="65"/>
                      </a:lnTo>
                      <a:lnTo>
                        <a:pt x="0" y="65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0"/>
                      </a:cubicBezTo>
                      <a:lnTo>
                        <a:pt x="53" y="64"/>
                      </a:lnTo>
                      <a:lnTo>
                        <a:pt x="39" y="6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8" name="Freeform 357"/>
                <p:cNvSpPr>
                  <a:spLocks noChangeArrowheads="1"/>
                </p:cNvSpPr>
                <p:nvPr/>
              </p:nvSpPr>
              <p:spPr bwMode="auto">
                <a:xfrm>
                  <a:off x="5377" y="1840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4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7"/>
                        <a:pt x="18" y="38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5" y="51"/>
                        <a:pt x="17" y="53"/>
                      </a:cubicBezTo>
                      <a:cubicBezTo>
                        <a:pt x="18" y="56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9" name="Freeform 358"/>
                <p:cNvSpPr>
                  <a:spLocks noChangeArrowheads="1"/>
                </p:cNvSpPr>
                <p:nvPr/>
              </p:nvSpPr>
              <p:spPr bwMode="auto">
                <a:xfrm>
                  <a:off x="5393" y="1840"/>
                  <a:ext cx="12" cy="20"/>
                </a:xfrm>
                <a:custGeom>
                  <a:avLst/>
                  <a:gdLst>
                    <a:gd name="T0" fmla="*/ 32 w 58"/>
                    <a:gd name="T1" fmla="*/ 65 h 94"/>
                    <a:gd name="T2" fmla="*/ 13 w 58"/>
                    <a:gd name="T3" fmla="*/ 57 h 94"/>
                    <a:gd name="T4" fmla="*/ 12 w 58"/>
                    <a:gd name="T5" fmla="*/ 57 h 94"/>
                    <a:gd name="T6" fmla="*/ 13 w 58"/>
                    <a:gd name="T7" fmla="*/ 67 h 94"/>
                    <a:gd name="T8" fmla="*/ 13 w 58"/>
                    <a:gd name="T9" fmla="*/ 93 h 94"/>
                    <a:gd name="T10" fmla="*/ 0 w 58"/>
                    <a:gd name="T11" fmla="*/ 93 h 94"/>
                    <a:gd name="T12" fmla="*/ 0 w 58"/>
                    <a:gd name="T13" fmla="*/ 1 h 94"/>
                    <a:gd name="T14" fmla="*/ 10 w 58"/>
                    <a:gd name="T15" fmla="*/ 1 h 94"/>
                    <a:gd name="T16" fmla="*/ 12 w 58"/>
                    <a:gd name="T17" fmla="*/ 10 h 94"/>
                    <a:gd name="T18" fmla="*/ 12 w 58"/>
                    <a:gd name="T19" fmla="*/ 10 h 94"/>
                    <a:gd name="T20" fmla="*/ 31 w 58"/>
                    <a:gd name="T21" fmla="*/ 0 h 94"/>
                    <a:gd name="T22" fmla="*/ 50 w 58"/>
                    <a:gd name="T23" fmla="*/ 9 h 94"/>
                    <a:gd name="T24" fmla="*/ 57 w 58"/>
                    <a:gd name="T25" fmla="*/ 32 h 94"/>
                    <a:gd name="T26" fmla="*/ 50 w 58"/>
                    <a:gd name="T27" fmla="*/ 57 h 94"/>
                    <a:gd name="T28" fmla="*/ 32 w 58"/>
                    <a:gd name="T29" fmla="*/ 65 h 94"/>
                    <a:gd name="T30" fmla="*/ 29 w 58"/>
                    <a:gd name="T31" fmla="*/ 12 h 94"/>
                    <a:gd name="T32" fmla="*/ 17 w 58"/>
                    <a:gd name="T33" fmla="*/ 16 h 94"/>
                    <a:gd name="T34" fmla="*/ 13 w 58"/>
                    <a:gd name="T35" fmla="*/ 30 h 94"/>
                    <a:gd name="T36" fmla="*/ 13 w 58"/>
                    <a:gd name="T37" fmla="*/ 32 h 94"/>
                    <a:gd name="T38" fmla="*/ 16 w 58"/>
                    <a:gd name="T39" fmla="*/ 48 h 94"/>
                    <a:gd name="T40" fmla="*/ 28 w 58"/>
                    <a:gd name="T41" fmla="*/ 54 h 94"/>
                    <a:gd name="T42" fmla="*/ 38 w 58"/>
                    <a:gd name="T43" fmla="*/ 48 h 94"/>
                    <a:gd name="T44" fmla="*/ 42 w 58"/>
                    <a:gd name="T45" fmla="*/ 32 h 94"/>
                    <a:gd name="T46" fmla="*/ 38 w 58"/>
                    <a:gd name="T47" fmla="*/ 16 h 94"/>
                    <a:gd name="T48" fmla="*/ 29 w 58"/>
                    <a:gd name="T49" fmla="*/ 1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4">
                      <a:moveTo>
                        <a:pt x="32" y="65"/>
                      </a:moveTo>
                      <a:cubicBezTo>
                        <a:pt x="25" y="65"/>
                        <a:pt x="17" y="63"/>
                        <a:pt x="13" y="57"/>
                      </a:cubicBezTo>
                      <a:lnTo>
                        <a:pt x="12" y="57"/>
                      </a:lnTo>
                      <a:cubicBezTo>
                        <a:pt x="12" y="63"/>
                        <a:pt x="13" y="65"/>
                        <a:pt x="13" y="67"/>
                      </a:cubicBezTo>
                      <a:lnTo>
                        <a:pt x="13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3"/>
                        <a:pt x="41" y="65"/>
                        <a:pt x="32" y="65"/>
                      </a:cubicBezTo>
                      <a:close/>
                      <a:moveTo>
                        <a:pt x="29" y="12"/>
                      </a:moveTo>
                      <a:cubicBezTo>
                        <a:pt x="23" y="12"/>
                        <a:pt x="20" y="13"/>
                        <a:pt x="17" y="16"/>
                      </a:cubicBezTo>
                      <a:cubicBezTo>
                        <a:pt x="15" y="19"/>
                        <a:pt x="13" y="25"/>
                        <a:pt x="13" y="30"/>
                      </a:cubicBezTo>
                      <a:lnTo>
                        <a:pt x="13" y="32"/>
                      </a:lnTo>
                      <a:cubicBezTo>
                        <a:pt x="13" y="39"/>
                        <a:pt x="15" y="45"/>
                        <a:pt x="16" y="48"/>
                      </a:cubicBezTo>
                      <a:cubicBezTo>
                        <a:pt x="19" y="51"/>
                        <a:pt x="22" y="54"/>
                        <a:pt x="28" y="54"/>
                      </a:cubicBezTo>
                      <a:cubicBezTo>
                        <a:pt x="32" y="54"/>
                        <a:pt x="36" y="52"/>
                        <a:pt x="38" y="48"/>
                      </a:cubicBezTo>
                      <a:cubicBezTo>
                        <a:pt x="41" y="44"/>
                        <a:pt x="42" y="39"/>
                        <a:pt x="42" y="32"/>
                      </a:cubicBezTo>
                      <a:cubicBezTo>
                        <a:pt x="42" y="25"/>
                        <a:pt x="41" y="19"/>
                        <a:pt x="38" y="16"/>
                      </a:cubicBezTo>
                      <a:cubicBezTo>
                        <a:pt x="38" y="13"/>
                        <a:pt x="33" y="12"/>
                        <a:pt x="29" y="12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0" name="Freeform 359"/>
                <p:cNvSpPr>
                  <a:spLocks noChangeArrowheads="1"/>
                </p:cNvSpPr>
                <p:nvPr/>
              </p:nvSpPr>
              <p:spPr bwMode="auto">
                <a:xfrm>
                  <a:off x="5409" y="1836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1" name="Freeform 360"/>
                <p:cNvSpPr>
                  <a:spLocks noChangeArrowheads="1"/>
                </p:cNvSpPr>
                <p:nvPr/>
              </p:nvSpPr>
              <p:spPr bwMode="auto">
                <a:xfrm>
                  <a:off x="5416" y="1836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7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2" name="Freeform 361"/>
                <p:cNvSpPr>
                  <a:spLocks noChangeArrowheads="1"/>
                </p:cNvSpPr>
                <p:nvPr/>
              </p:nvSpPr>
              <p:spPr bwMode="auto">
                <a:xfrm>
                  <a:off x="5353" y="1867"/>
                  <a:ext cx="20" cy="14"/>
                </a:xfrm>
                <a:custGeom>
                  <a:avLst/>
                  <a:gdLst>
                    <a:gd name="T0" fmla="*/ 39 w 93"/>
                    <a:gd name="T1" fmla="*/ 64 h 66"/>
                    <a:gd name="T2" fmla="*/ 39 w 93"/>
                    <a:gd name="T3" fmla="*/ 24 h 66"/>
                    <a:gd name="T4" fmla="*/ 36 w 93"/>
                    <a:gd name="T5" fmla="*/ 14 h 66"/>
                    <a:gd name="T6" fmla="*/ 28 w 93"/>
                    <a:gd name="T7" fmla="*/ 11 h 66"/>
                    <a:gd name="T8" fmla="*/ 16 w 93"/>
                    <a:gd name="T9" fmla="*/ 16 h 66"/>
                    <a:gd name="T10" fmla="*/ 13 w 93"/>
                    <a:gd name="T11" fmla="*/ 33 h 66"/>
                    <a:gd name="T12" fmla="*/ 13 w 93"/>
                    <a:gd name="T13" fmla="*/ 65 h 66"/>
                    <a:gd name="T14" fmla="*/ 0 w 93"/>
                    <a:gd name="T15" fmla="*/ 65 h 66"/>
                    <a:gd name="T16" fmla="*/ 0 w 93"/>
                    <a:gd name="T17" fmla="*/ 1 h 66"/>
                    <a:gd name="T18" fmla="*/ 10 w 93"/>
                    <a:gd name="T19" fmla="*/ 1 h 66"/>
                    <a:gd name="T20" fmla="*/ 12 w 93"/>
                    <a:gd name="T21" fmla="*/ 10 h 66"/>
                    <a:gd name="T22" fmla="*/ 19 w 93"/>
                    <a:gd name="T23" fmla="*/ 2 h 66"/>
                    <a:gd name="T24" fmla="*/ 31 w 93"/>
                    <a:gd name="T25" fmla="*/ 0 h 66"/>
                    <a:gd name="T26" fmla="*/ 50 w 93"/>
                    <a:gd name="T27" fmla="*/ 10 h 66"/>
                    <a:gd name="T28" fmla="*/ 51 w 93"/>
                    <a:gd name="T29" fmla="*/ 10 h 66"/>
                    <a:gd name="T30" fmla="*/ 58 w 93"/>
                    <a:gd name="T31" fmla="*/ 2 h 66"/>
                    <a:gd name="T32" fmla="*/ 70 w 93"/>
                    <a:gd name="T33" fmla="*/ 0 h 66"/>
                    <a:gd name="T34" fmla="*/ 86 w 93"/>
                    <a:gd name="T35" fmla="*/ 5 h 66"/>
                    <a:gd name="T36" fmla="*/ 92 w 93"/>
                    <a:gd name="T37" fmla="*/ 23 h 66"/>
                    <a:gd name="T38" fmla="*/ 92 w 93"/>
                    <a:gd name="T39" fmla="*/ 64 h 66"/>
                    <a:gd name="T40" fmla="*/ 79 w 93"/>
                    <a:gd name="T41" fmla="*/ 64 h 66"/>
                    <a:gd name="T42" fmla="*/ 79 w 93"/>
                    <a:gd name="T43" fmla="*/ 24 h 66"/>
                    <a:gd name="T44" fmla="*/ 76 w 93"/>
                    <a:gd name="T45" fmla="*/ 14 h 66"/>
                    <a:gd name="T46" fmla="*/ 67 w 93"/>
                    <a:gd name="T47" fmla="*/ 11 h 66"/>
                    <a:gd name="T48" fmla="*/ 55 w 93"/>
                    <a:gd name="T49" fmla="*/ 16 h 66"/>
                    <a:gd name="T50" fmla="*/ 53 w 93"/>
                    <a:gd name="T51" fmla="*/ 30 h 66"/>
                    <a:gd name="T52" fmla="*/ 53 w 93"/>
                    <a:gd name="T53" fmla="*/ 64 h 66"/>
                    <a:gd name="T54" fmla="*/ 39 w 93"/>
                    <a:gd name="T55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6">
                      <a:moveTo>
                        <a:pt x="39" y="64"/>
                      </a:moveTo>
                      <a:lnTo>
                        <a:pt x="39" y="24"/>
                      </a:lnTo>
                      <a:cubicBezTo>
                        <a:pt x="39" y="20"/>
                        <a:pt x="38" y="16"/>
                        <a:pt x="36" y="14"/>
                      </a:cubicBezTo>
                      <a:cubicBezTo>
                        <a:pt x="35" y="11"/>
                        <a:pt x="32" y="11"/>
                        <a:pt x="28" y="11"/>
                      </a:cubicBezTo>
                      <a:cubicBezTo>
                        <a:pt x="22" y="11"/>
                        <a:pt x="19" y="13"/>
                        <a:pt x="16" y="16"/>
                      </a:cubicBezTo>
                      <a:cubicBezTo>
                        <a:pt x="13" y="18"/>
                        <a:pt x="13" y="24"/>
                        <a:pt x="13" y="33"/>
                      </a:cubicBezTo>
                      <a:lnTo>
                        <a:pt x="13" y="65"/>
                      </a:lnTo>
                      <a:lnTo>
                        <a:pt x="0" y="65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3"/>
                        <a:pt x="19" y="2"/>
                      </a:cubicBezTo>
                      <a:cubicBezTo>
                        <a:pt x="22" y="0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3"/>
                        <a:pt x="58" y="2"/>
                      </a:cubicBezTo>
                      <a:cubicBezTo>
                        <a:pt x="61" y="0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8"/>
                        <a:pt x="53" y="24"/>
                        <a:pt x="53" y="30"/>
                      </a:cubicBezTo>
                      <a:lnTo>
                        <a:pt x="53" y="64"/>
                      </a:lnTo>
                      <a:lnTo>
                        <a:pt x="39" y="6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3" name="Freeform 362"/>
                <p:cNvSpPr>
                  <a:spLocks noChangeArrowheads="1"/>
                </p:cNvSpPr>
                <p:nvPr/>
              </p:nvSpPr>
              <p:spPr bwMode="auto">
                <a:xfrm>
                  <a:off x="5377" y="1866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5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7"/>
                        <a:pt x="18" y="38"/>
                      </a:cubicBezTo>
                      <a:cubicBezTo>
                        <a:pt x="15" y="39"/>
                        <a:pt x="14" y="42"/>
                        <a:pt x="14" y="47"/>
                      </a:cubicBezTo>
                      <a:cubicBezTo>
                        <a:pt x="14" y="50"/>
                        <a:pt x="15" y="51"/>
                        <a:pt x="17" y="53"/>
                      </a:cubicBezTo>
                      <a:cubicBezTo>
                        <a:pt x="18" y="55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4" name="Freeform 363"/>
                <p:cNvSpPr>
                  <a:spLocks noChangeArrowheads="1"/>
                </p:cNvSpPr>
                <p:nvPr/>
              </p:nvSpPr>
              <p:spPr bwMode="auto">
                <a:xfrm>
                  <a:off x="5393" y="1867"/>
                  <a:ext cx="12" cy="20"/>
                </a:xfrm>
                <a:custGeom>
                  <a:avLst/>
                  <a:gdLst>
                    <a:gd name="T0" fmla="*/ 32 w 58"/>
                    <a:gd name="T1" fmla="*/ 65 h 94"/>
                    <a:gd name="T2" fmla="*/ 13 w 58"/>
                    <a:gd name="T3" fmla="*/ 56 h 94"/>
                    <a:gd name="T4" fmla="*/ 12 w 58"/>
                    <a:gd name="T5" fmla="*/ 56 h 94"/>
                    <a:gd name="T6" fmla="*/ 13 w 58"/>
                    <a:gd name="T7" fmla="*/ 67 h 94"/>
                    <a:gd name="T8" fmla="*/ 13 w 58"/>
                    <a:gd name="T9" fmla="*/ 93 h 94"/>
                    <a:gd name="T10" fmla="*/ 0 w 58"/>
                    <a:gd name="T11" fmla="*/ 93 h 94"/>
                    <a:gd name="T12" fmla="*/ 0 w 58"/>
                    <a:gd name="T13" fmla="*/ 1 h 94"/>
                    <a:gd name="T14" fmla="*/ 10 w 58"/>
                    <a:gd name="T15" fmla="*/ 1 h 94"/>
                    <a:gd name="T16" fmla="*/ 12 w 58"/>
                    <a:gd name="T17" fmla="*/ 10 h 94"/>
                    <a:gd name="T18" fmla="*/ 12 w 58"/>
                    <a:gd name="T19" fmla="*/ 10 h 94"/>
                    <a:gd name="T20" fmla="*/ 31 w 58"/>
                    <a:gd name="T21" fmla="*/ 0 h 94"/>
                    <a:gd name="T22" fmla="*/ 50 w 58"/>
                    <a:gd name="T23" fmla="*/ 8 h 94"/>
                    <a:gd name="T24" fmla="*/ 57 w 58"/>
                    <a:gd name="T25" fmla="*/ 32 h 94"/>
                    <a:gd name="T26" fmla="*/ 50 w 58"/>
                    <a:gd name="T27" fmla="*/ 56 h 94"/>
                    <a:gd name="T28" fmla="*/ 32 w 58"/>
                    <a:gd name="T29" fmla="*/ 65 h 94"/>
                    <a:gd name="T30" fmla="*/ 29 w 58"/>
                    <a:gd name="T31" fmla="*/ 11 h 94"/>
                    <a:gd name="T32" fmla="*/ 17 w 58"/>
                    <a:gd name="T33" fmla="*/ 16 h 94"/>
                    <a:gd name="T34" fmla="*/ 13 w 58"/>
                    <a:gd name="T35" fmla="*/ 30 h 94"/>
                    <a:gd name="T36" fmla="*/ 13 w 58"/>
                    <a:gd name="T37" fmla="*/ 32 h 94"/>
                    <a:gd name="T38" fmla="*/ 16 w 58"/>
                    <a:gd name="T39" fmla="*/ 48 h 94"/>
                    <a:gd name="T40" fmla="*/ 28 w 58"/>
                    <a:gd name="T41" fmla="*/ 53 h 94"/>
                    <a:gd name="T42" fmla="*/ 38 w 58"/>
                    <a:gd name="T43" fmla="*/ 48 h 94"/>
                    <a:gd name="T44" fmla="*/ 42 w 58"/>
                    <a:gd name="T45" fmla="*/ 32 h 94"/>
                    <a:gd name="T46" fmla="*/ 38 w 58"/>
                    <a:gd name="T47" fmla="*/ 16 h 94"/>
                    <a:gd name="T48" fmla="*/ 29 w 58"/>
                    <a:gd name="T49" fmla="*/ 1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4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7"/>
                      </a:cubicBezTo>
                      <a:lnTo>
                        <a:pt x="13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2"/>
                        <a:pt x="12" y="5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8"/>
                      </a:cubicBezTo>
                      <a:cubicBezTo>
                        <a:pt x="55" y="14"/>
                        <a:pt x="57" y="21"/>
                        <a:pt x="57" y="32"/>
                      </a:cubicBezTo>
                      <a:cubicBezTo>
                        <a:pt x="57" y="42"/>
                        <a:pt x="54" y="51"/>
                        <a:pt x="50" y="56"/>
                      </a:cubicBezTo>
                      <a:cubicBezTo>
                        <a:pt x="47" y="62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3"/>
                        <a:pt x="17" y="16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2"/>
                      </a:lnTo>
                      <a:cubicBezTo>
                        <a:pt x="13" y="39"/>
                        <a:pt x="15" y="45"/>
                        <a:pt x="16" y="48"/>
                      </a:cubicBezTo>
                      <a:cubicBezTo>
                        <a:pt x="19" y="51"/>
                        <a:pt x="22" y="53"/>
                        <a:pt x="28" y="53"/>
                      </a:cubicBezTo>
                      <a:cubicBezTo>
                        <a:pt x="32" y="53"/>
                        <a:pt x="36" y="52"/>
                        <a:pt x="38" y="48"/>
                      </a:cubicBezTo>
                      <a:cubicBezTo>
                        <a:pt x="41" y="43"/>
                        <a:pt x="42" y="39"/>
                        <a:pt x="42" y="32"/>
                      </a:cubicBezTo>
                      <a:cubicBezTo>
                        <a:pt x="42" y="24"/>
                        <a:pt x="41" y="18"/>
                        <a:pt x="38" y="16"/>
                      </a:cubicBezTo>
                      <a:cubicBezTo>
                        <a:pt x="38" y="13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5" name="Freeform 364"/>
                <p:cNvSpPr>
                  <a:spLocks noChangeArrowheads="1"/>
                </p:cNvSpPr>
                <p:nvPr/>
              </p:nvSpPr>
              <p:spPr bwMode="auto">
                <a:xfrm>
                  <a:off x="5409" y="1862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0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0"/>
                        <a:pt x="14" y="51"/>
                      </a:cubicBezTo>
                      <a:cubicBezTo>
                        <a:pt x="14" y="59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4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6" name="Freeform 365"/>
                <p:cNvSpPr>
                  <a:spLocks noChangeArrowheads="1"/>
                </p:cNvSpPr>
                <p:nvPr/>
              </p:nvSpPr>
              <p:spPr bwMode="auto">
                <a:xfrm>
                  <a:off x="5416" y="1862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8"/>
                      </a:cubicBezTo>
                      <a:cubicBezTo>
                        <a:pt x="22" y="87"/>
                        <a:pt x="18" y="94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59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5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0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7" name="Freeform 366"/>
                <p:cNvSpPr>
                  <a:spLocks noChangeArrowheads="1"/>
                </p:cNvSpPr>
                <p:nvPr/>
              </p:nvSpPr>
              <p:spPr bwMode="auto">
                <a:xfrm>
                  <a:off x="5353" y="1893"/>
                  <a:ext cx="20" cy="14"/>
                </a:xfrm>
                <a:custGeom>
                  <a:avLst/>
                  <a:gdLst>
                    <a:gd name="T0" fmla="*/ 39 w 93"/>
                    <a:gd name="T1" fmla="*/ 64 h 67"/>
                    <a:gd name="T2" fmla="*/ 39 w 93"/>
                    <a:gd name="T3" fmla="*/ 25 h 67"/>
                    <a:gd name="T4" fmla="*/ 36 w 93"/>
                    <a:gd name="T5" fmla="*/ 15 h 67"/>
                    <a:gd name="T6" fmla="*/ 28 w 93"/>
                    <a:gd name="T7" fmla="*/ 12 h 67"/>
                    <a:gd name="T8" fmla="*/ 16 w 93"/>
                    <a:gd name="T9" fmla="*/ 16 h 67"/>
                    <a:gd name="T10" fmla="*/ 13 w 93"/>
                    <a:gd name="T11" fmla="*/ 34 h 67"/>
                    <a:gd name="T12" fmla="*/ 13 w 93"/>
                    <a:gd name="T13" fmla="*/ 66 h 67"/>
                    <a:gd name="T14" fmla="*/ 0 w 93"/>
                    <a:gd name="T15" fmla="*/ 66 h 67"/>
                    <a:gd name="T16" fmla="*/ 0 w 93"/>
                    <a:gd name="T17" fmla="*/ 2 h 67"/>
                    <a:gd name="T18" fmla="*/ 10 w 93"/>
                    <a:gd name="T19" fmla="*/ 2 h 67"/>
                    <a:gd name="T20" fmla="*/ 12 w 93"/>
                    <a:gd name="T21" fmla="*/ 10 h 67"/>
                    <a:gd name="T22" fmla="*/ 19 w 93"/>
                    <a:gd name="T23" fmla="*/ 3 h 67"/>
                    <a:gd name="T24" fmla="*/ 31 w 93"/>
                    <a:gd name="T25" fmla="*/ 0 h 67"/>
                    <a:gd name="T26" fmla="*/ 50 w 93"/>
                    <a:gd name="T27" fmla="*/ 10 h 67"/>
                    <a:gd name="T28" fmla="*/ 51 w 93"/>
                    <a:gd name="T29" fmla="*/ 10 h 67"/>
                    <a:gd name="T30" fmla="*/ 58 w 93"/>
                    <a:gd name="T31" fmla="*/ 3 h 67"/>
                    <a:gd name="T32" fmla="*/ 70 w 93"/>
                    <a:gd name="T33" fmla="*/ 0 h 67"/>
                    <a:gd name="T34" fmla="*/ 86 w 93"/>
                    <a:gd name="T35" fmla="*/ 6 h 67"/>
                    <a:gd name="T36" fmla="*/ 92 w 93"/>
                    <a:gd name="T37" fmla="*/ 23 h 67"/>
                    <a:gd name="T38" fmla="*/ 92 w 93"/>
                    <a:gd name="T39" fmla="*/ 64 h 67"/>
                    <a:gd name="T40" fmla="*/ 79 w 93"/>
                    <a:gd name="T41" fmla="*/ 64 h 67"/>
                    <a:gd name="T42" fmla="*/ 79 w 93"/>
                    <a:gd name="T43" fmla="*/ 25 h 67"/>
                    <a:gd name="T44" fmla="*/ 76 w 93"/>
                    <a:gd name="T45" fmla="*/ 15 h 67"/>
                    <a:gd name="T46" fmla="*/ 67 w 93"/>
                    <a:gd name="T47" fmla="*/ 12 h 67"/>
                    <a:gd name="T48" fmla="*/ 55 w 93"/>
                    <a:gd name="T49" fmla="*/ 16 h 67"/>
                    <a:gd name="T50" fmla="*/ 53 w 93"/>
                    <a:gd name="T51" fmla="*/ 31 h 67"/>
                    <a:gd name="T52" fmla="*/ 53 w 93"/>
                    <a:gd name="T53" fmla="*/ 64 h 67"/>
                    <a:gd name="T54" fmla="*/ 39 w 93"/>
                    <a:gd name="T55" fmla="*/ 6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7">
                      <a:moveTo>
                        <a:pt x="39" y="64"/>
                      </a:moveTo>
                      <a:lnTo>
                        <a:pt x="39" y="25"/>
                      </a:lnTo>
                      <a:cubicBezTo>
                        <a:pt x="39" y="21"/>
                        <a:pt x="38" y="16"/>
                        <a:pt x="36" y="15"/>
                      </a:cubicBezTo>
                      <a:cubicBezTo>
                        <a:pt x="35" y="12"/>
                        <a:pt x="32" y="12"/>
                        <a:pt x="28" y="12"/>
                      </a:cubicBezTo>
                      <a:cubicBezTo>
                        <a:pt x="22" y="12"/>
                        <a:pt x="19" y="13"/>
                        <a:pt x="16" y="16"/>
                      </a:cubicBezTo>
                      <a:cubicBezTo>
                        <a:pt x="13" y="19"/>
                        <a:pt x="13" y="25"/>
                        <a:pt x="13" y="34"/>
                      </a:cubicBezTo>
                      <a:lnTo>
                        <a:pt x="13" y="66"/>
                      </a:lnTo>
                      <a:lnTo>
                        <a:pt x="0" y="66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4"/>
                      </a:lnTo>
                      <a:lnTo>
                        <a:pt x="39" y="6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8" name="Freeform 367"/>
                <p:cNvSpPr>
                  <a:spLocks noChangeArrowheads="1"/>
                </p:cNvSpPr>
                <p:nvPr/>
              </p:nvSpPr>
              <p:spPr bwMode="auto">
                <a:xfrm>
                  <a:off x="5377" y="1893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8 h 67"/>
                    <a:gd name="T4" fmla="*/ 41 w 54"/>
                    <a:gd name="T5" fmla="*/ 58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3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7 h 67"/>
                    <a:gd name="T30" fmla="*/ 6 w 54"/>
                    <a:gd name="T31" fmla="*/ 7 h 67"/>
                    <a:gd name="T32" fmla="*/ 18 w 54"/>
                    <a:gd name="T33" fmla="*/ 2 h 67"/>
                    <a:gd name="T34" fmla="*/ 30 w 54"/>
                    <a:gd name="T35" fmla="*/ 1 h 67"/>
                    <a:gd name="T36" fmla="*/ 47 w 54"/>
                    <a:gd name="T37" fmla="*/ 7 h 67"/>
                    <a:gd name="T38" fmla="*/ 53 w 54"/>
                    <a:gd name="T39" fmla="*/ 23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8 h 67"/>
                    <a:gd name="T48" fmla="*/ 35 w 54"/>
                    <a:gd name="T49" fmla="*/ 53 h 67"/>
                    <a:gd name="T50" fmla="*/ 40 w 54"/>
                    <a:gd name="T51" fmla="*/ 42 h 67"/>
                    <a:gd name="T52" fmla="*/ 40 w 54"/>
                    <a:gd name="T53" fmla="*/ 36 h 67"/>
                    <a:gd name="T54" fmla="*/ 31 w 54"/>
                    <a:gd name="T55" fmla="*/ 36 h 67"/>
                    <a:gd name="T56" fmla="*/ 18 w 54"/>
                    <a:gd name="T57" fmla="*/ 39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8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2"/>
                        <a:pt x="0" y="47"/>
                      </a:cubicBezTo>
                      <a:cubicBezTo>
                        <a:pt x="0" y="41"/>
                        <a:pt x="4" y="36"/>
                        <a:pt x="8" y="33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9"/>
                        <a:pt x="53" y="15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2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5" y="52"/>
                        <a:pt x="17" y="53"/>
                      </a:cubicBezTo>
                      <a:cubicBezTo>
                        <a:pt x="18" y="56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9" name="Freeform 368"/>
                <p:cNvSpPr>
                  <a:spLocks noChangeArrowheads="1"/>
                </p:cNvSpPr>
                <p:nvPr/>
              </p:nvSpPr>
              <p:spPr bwMode="auto">
                <a:xfrm>
                  <a:off x="5393" y="1893"/>
                  <a:ext cx="12" cy="20"/>
                </a:xfrm>
                <a:custGeom>
                  <a:avLst/>
                  <a:gdLst>
                    <a:gd name="T0" fmla="*/ 32 w 58"/>
                    <a:gd name="T1" fmla="*/ 66 h 94"/>
                    <a:gd name="T2" fmla="*/ 13 w 58"/>
                    <a:gd name="T3" fmla="*/ 57 h 94"/>
                    <a:gd name="T4" fmla="*/ 12 w 58"/>
                    <a:gd name="T5" fmla="*/ 57 h 94"/>
                    <a:gd name="T6" fmla="*/ 13 w 58"/>
                    <a:gd name="T7" fmla="*/ 67 h 94"/>
                    <a:gd name="T8" fmla="*/ 13 w 58"/>
                    <a:gd name="T9" fmla="*/ 93 h 94"/>
                    <a:gd name="T10" fmla="*/ 0 w 58"/>
                    <a:gd name="T11" fmla="*/ 93 h 94"/>
                    <a:gd name="T12" fmla="*/ 0 w 58"/>
                    <a:gd name="T13" fmla="*/ 2 h 94"/>
                    <a:gd name="T14" fmla="*/ 10 w 58"/>
                    <a:gd name="T15" fmla="*/ 2 h 94"/>
                    <a:gd name="T16" fmla="*/ 12 w 58"/>
                    <a:gd name="T17" fmla="*/ 10 h 94"/>
                    <a:gd name="T18" fmla="*/ 12 w 58"/>
                    <a:gd name="T19" fmla="*/ 10 h 94"/>
                    <a:gd name="T20" fmla="*/ 31 w 58"/>
                    <a:gd name="T21" fmla="*/ 0 h 94"/>
                    <a:gd name="T22" fmla="*/ 50 w 58"/>
                    <a:gd name="T23" fmla="*/ 9 h 94"/>
                    <a:gd name="T24" fmla="*/ 57 w 58"/>
                    <a:gd name="T25" fmla="*/ 32 h 94"/>
                    <a:gd name="T26" fmla="*/ 50 w 58"/>
                    <a:gd name="T27" fmla="*/ 57 h 94"/>
                    <a:gd name="T28" fmla="*/ 32 w 58"/>
                    <a:gd name="T29" fmla="*/ 66 h 94"/>
                    <a:gd name="T30" fmla="*/ 29 w 58"/>
                    <a:gd name="T31" fmla="*/ 12 h 94"/>
                    <a:gd name="T32" fmla="*/ 17 w 58"/>
                    <a:gd name="T33" fmla="*/ 16 h 94"/>
                    <a:gd name="T34" fmla="*/ 13 w 58"/>
                    <a:gd name="T35" fmla="*/ 31 h 94"/>
                    <a:gd name="T36" fmla="*/ 13 w 58"/>
                    <a:gd name="T37" fmla="*/ 32 h 94"/>
                    <a:gd name="T38" fmla="*/ 16 w 58"/>
                    <a:gd name="T39" fmla="*/ 48 h 94"/>
                    <a:gd name="T40" fmla="*/ 28 w 58"/>
                    <a:gd name="T41" fmla="*/ 54 h 94"/>
                    <a:gd name="T42" fmla="*/ 38 w 58"/>
                    <a:gd name="T43" fmla="*/ 48 h 94"/>
                    <a:gd name="T44" fmla="*/ 42 w 58"/>
                    <a:gd name="T45" fmla="*/ 32 h 94"/>
                    <a:gd name="T46" fmla="*/ 38 w 58"/>
                    <a:gd name="T47" fmla="*/ 16 h 94"/>
                    <a:gd name="T48" fmla="*/ 29 w 58"/>
                    <a:gd name="T49" fmla="*/ 1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4">
                      <a:moveTo>
                        <a:pt x="32" y="66"/>
                      </a:moveTo>
                      <a:cubicBezTo>
                        <a:pt x="25" y="66"/>
                        <a:pt x="17" y="63"/>
                        <a:pt x="13" y="57"/>
                      </a:cubicBezTo>
                      <a:lnTo>
                        <a:pt x="12" y="57"/>
                      </a:lnTo>
                      <a:cubicBezTo>
                        <a:pt x="12" y="63"/>
                        <a:pt x="13" y="66"/>
                        <a:pt x="13" y="67"/>
                      </a:cubicBezTo>
                      <a:lnTo>
                        <a:pt x="13" y="93"/>
                      </a:lnTo>
                      <a:lnTo>
                        <a:pt x="0" y="93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3"/>
                        <a:pt x="41" y="66"/>
                        <a:pt x="32" y="66"/>
                      </a:cubicBezTo>
                      <a:close/>
                      <a:moveTo>
                        <a:pt x="29" y="12"/>
                      </a:moveTo>
                      <a:cubicBezTo>
                        <a:pt x="23" y="12"/>
                        <a:pt x="20" y="13"/>
                        <a:pt x="17" y="16"/>
                      </a:cubicBezTo>
                      <a:cubicBezTo>
                        <a:pt x="15" y="19"/>
                        <a:pt x="13" y="25"/>
                        <a:pt x="13" y="31"/>
                      </a:cubicBezTo>
                      <a:lnTo>
                        <a:pt x="13" y="32"/>
                      </a:lnTo>
                      <a:cubicBezTo>
                        <a:pt x="13" y="40"/>
                        <a:pt x="15" y="45"/>
                        <a:pt x="16" y="48"/>
                      </a:cubicBezTo>
                      <a:cubicBezTo>
                        <a:pt x="19" y="51"/>
                        <a:pt x="22" y="54"/>
                        <a:pt x="28" y="54"/>
                      </a:cubicBezTo>
                      <a:cubicBezTo>
                        <a:pt x="32" y="54"/>
                        <a:pt x="36" y="53"/>
                        <a:pt x="38" y="48"/>
                      </a:cubicBezTo>
                      <a:cubicBezTo>
                        <a:pt x="41" y="44"/>
                        <a:pt x="42" y="39"/>
                        <a:pt x="42" y="32"/>
                      </a:cubicBezTo>
                      <a:cubicBezTo>
                        <a:pt x="42" y="24"/>
                        <a:pt x="41" y="19"/>
                        <a:pt x="38" y="16"/>
                      </a:cubicBezTo>
                      <a:cubicBezTo>
                        <a:pt x="38" y="13"/>
                        <a:pt x="33" y="12"/>
                        <a:pt x="29" y="12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0" name="Freeform 369"/>
                <p:cNvSpPr>
                  <a:spLocks noChangeArrowheads="1"/>
                </p:cNvSpPr>
                <p:nvPr/>
              </p:nvSpPr>
              <p:spPr bwMode="auto">
                <a:xfrm>
                  <a:off x="5409" y="1889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4"/>
                      </a:cubicBezTo>
                      <a:cubicBezTo>
                        <a:pt x="8" y="15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5"/>
                        <a:pt x="18" y="24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1" name="Freeform 370"/>
                <p:cNvSpPr>
                  <a:spLocks noChangeArrowheads="1"/>
                </p:cNvSpPr>
                <p:nvPr/>
              </p:nvSpPr>
              <p:spPr bwMode="auto">
                <a:xfrm>
                  <a:off x="5416" y="1889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5"/>
                        <a:pt x="25" y="24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2" name="Freeform 371"/>
                <p:cNvSpPr>
                  <a:spLocks noChangeArrowheads="1"/>
                </p:cNvSpPr>
                <p:nvPr/>
              </p:nvSpPr>
              <p:spPr bwMode="auto">
                <a:xfrm>
                  <a:off x="5353" y="1920"/>
                  <a:ext cx="20" cy="14"/>
                </a:xfrm>
                <a:custGeom>
                  <a:avLst/>
                  <a:gdLst>
                    <a:gd name="T0" fmla="*/ 39 w 93"/>
                    <a:gd name="T1" fmla="*/ 64 h 66"/>
                    <a:gd name="T2" fmla="*/ 39 w 93"/>
                    <a:gd name="T3" fmla="*/ 25 h 66"/>
                    <a:gd name="T4" fmla="*/ 36 w 93"/>
                    <a:gd name="T5" fmla="*/ 14 h 66"/>
                    <a:gd name="T6" fmla="*/ 28 w 93"/>
                    <a:gd name="T7" fmla="*/ 11 h 66"/>
                    <a:gd name="T8" fmla="*/ 16 w 93"/>
                    <a:gd name="T9" fmla="*/ 16 h 66"/>
                    <a:gd name="T10" fmla="*/ 13 w 93"/>
                    <a:gd name="T11" fmla="*/ 33 h 66"/>
                    <a:gd name="T12" fmla="*/ 13 w 93"/>
                    <a:gd name="T13" fmla="*/ 65 h 66"/>
                    <a:gd name="T14" fmla="*/ 0 w 93"/>
                    <a:gd name="T15" fmla="*/ 65 h 66"/>
                    <a:gd name="T16" fmla="*/ 0 w 93"/>
                    <a:gd name="T17" fmla="*/ 1 h 66"/>
                    <a:gd name="T18" fmla="*/ 10 w 93"/>
                    <a:gd name="T19" fmla="*/ 1 h 66"/>
                    <a:gd name="T20" fmla="*/ 12 w 93"/>
                    <a:gd name="T21" fmla="*/ 10 h 66"/>
                    <a:gd name="T22" fmla="*/ 19 w 93"/>
                    <a:gd name="T23" fmla="*/ 3 h 66"/>
                    <a:gd name="T24" fmla="*/ 31 w 93"/>
                    <a:gd name="T25" fmla="*/ 0 h 66"/>
                    <a:gd name="T26" fmla="*/ 50 w 93"/>
                    <a:gd name="T27" fmla="*/ 10 h 66"/>
                    <a:gd name="T28" fmla="*/ 51 w 93"/>
                    <a:gd name="T29" fmla="*/ 10 h 66"/>
                    <a:gd name="T30" fmla="*/ 58 w 93"/>
                    <a:gd name="T31" fmla="*/ 3 h 66"/>
                    <a:gd name="T32" fmla="*/ 70 w 93"/>
                    <a:gd name="T33" fmla="*/ 0 h 66"/>
                    <a:gd name="T34" fmla="*/ 86 w 93"/>
                    <a:gd name="T35" fmla="*/ 6 h 66"/>
                    <a:gd name="T36" fmla="*/ 92 w 93"/>
                    <a:gd name="T37" fmla="*/ 23 h 66"/>
                    <a:gd name="T38" fmla="*/ 92 w 93"/>
                    <a:gd name="T39" fmla="*/ 64 h 66"/>
                    <a:gd name="T40" fmla="*/ 79 w 93"/>
                    <a:gd name="T41" fmla="*/ 64 h 66"/>
                    <a:gd name="T42" fmla="*/ 79 w 93"/>
                    <a:gd name="T43" fmla="*/ 25 h 66"/>
                    <a:gd name="T44" fmla="*/ 76 w 93"/>
                    <a:gd name="T45" fmla="*/ 14 h 66"/>
                    <a:gd name="T46" fmla="*/ 67 w 93"/>
                    <a:gd name="T47" fmla="*/ 11 h 66"/>
                    <a:gd name="T48" fmla="*/ 55 w 93"/>
                    <a:gd name="T49" fmla="*/ 16 h 66"/>
                    <a:gd name="T50" fmla="*/ 53 w 93"/>
                    <a:gd name="T51" fmla="*/ 30 h 66"/>
                    <a:gd name="T52" fmla="*/ 53 w 93"/>
                    <a:gd name="T53" fmla="*/ 64 h 66"/>
                    <a:gd name="T54" fmla="*/ 39 w 93"/>
                    <a:gd name="T55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6">
                      <a:moveTo>
                        <a:pt x="39" y="64"/>
                      </a:moveTo>
                      <a:lnTo>
                        <a:pt x="39" y="25"/>
                      </a:lnTo>
                      <a:cubicBezTo>
                        <a:pt x="39" y="20"/>
                        <a:pt x="38" y="16"/>
                        <a:pt x="36" y="14"/>
                      </a:cubicBezTo>
                      <a:cubicBezTo>
                        <a:pt x="35" y="11"/>
                        <a:pt x="32" y="11"/>
                        <a:pt x="28" y="11"/>
                      </a:cubicBezTo>
                      <a:cubicBezTo>
                        <a:pt x="22" y="11"/>
                        <a:pt x="19" y="13"/>
                        <a:pt x="16" y="16"/>
                      </a:cubicBezTo>
                      <a:cubicBezTo>
                        <a:pt x="13" y="19"/>
                        <a:pt x="13" y="25"/>
                        <a:pt x="13" y="33"/>
                      </a:cubicBezTo>
                      <a:lnTo>
                        <a:pt x="13" y="65"/>
                      </a:lnTo>
                      <a:lnTo>
                        <a:pt x="0" y="65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0"/>
                      </a:cubicBezTo>
                      <a:lnTo>
                        <a:pt x="53" y="64"/>
                      </a:lnTo>
                      <a:lnTo>
                        <a:pt x="39" y="6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3" name="Freeform 372"/>
                <p:cNvSpPr>
                  <a:spLocks noChangeArrowheads="1"/>
                </p:cNvSpPr>
                <p:nvPr/>
              </p:nvSpPr>
              <p:spPr bwMode="auto">
                <a:xfrm>
                  <a:off x="5377" y="1919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4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7"/>
                        <a:pt x="18" y="38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5" y="51"/>
                        <a:pt x="17" y="53"/>
                      </a:cubicBezTo>
                      <a:cubicBezTo>
                        <a:pt x="18" y="56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4" name="Freeform 373"/>
                <p:cNvSpPr>
                  <a:spLocks noChangeArrowheads="1"/>
                </p:cNvSpPr>
                <p:nvPr/>
              </p:nvSpPr>
              <p:spPr bwMode="auto">
                <a:xfrm>
                  <a:off x="5393" y="1920"/>
                  <a:ext cx="12" cy="20"/>
                </a:xfrm>
                <a:custGeom>
                  <a:avLst/>
                  <a:gdLst>
                    <a:gd name="T0" fmla="*/ 32 w 58"/>
                    <a:gd name="T1" fmla="*/ 65 h 94"/>
                    <a:gd name="T2" fmla="*/ 13 w 58"/>
                    <a:gd name="T3" fmla="*/ 57 h 94"/>
                    <a:gd name="T4" fmla="*/ 12 w 58"/>
                    <a:gd name="T5" fmla="*/ 57 h 94"/>
                    <a:gd name="T6" fmla="*/ 13 w 58"/>
                    <a:gd name="T7" fmla="*/ 67 h 94"/>
                    <a:gd name="T8" fmla="*/ 13 w 58"/>
                    <a:gd name="T9" fmla="*/ 93 h 94"/>
                    <a:gd name="T10" fmla="*/ 0 w 58"/>
                    <a:gd name="T11" fmla="*/ 93 h 94"/>
                    <a:gd name="T12" fmla="*/ 0 w 58"/>
                    <a:gd name="T13" fmla="*/ 1 h 94"/>
                    <a:gd name="T14" fmla="*/ 10 w 58"/>
                    <a:gd name="T15" fmla="*/ 1 h 94"/>
                    <a:gd name="T16" fmla="*/ 12 w 58"/>
                    <a:gd name="T17" fmla="*/ 10 h 94"/>
                    <a:gd name="T18" fmla="*/ 12 w 58"/>
                    <a:gd name="T19" fmla="*/ 10 h 94"/>
                    <a:gd name="T20" fmla="*/ 31 w 58"/>
                    <a:gd name="T21" fmla="*/ 0 h 94"/>
                    <a:gd name="T22" fmla="*/ 50 w 58"/>
                    <a:gd name="T23" fmla="*/ 9 h 94"/>
                    <a:gd name="T24" fmla="*/ 57 w 58"/>
                    <a:gd name="T25" fmla="*/ 32 h 94"/>
                    <a:gd name="T26" fmla="*/ 50 w 58"/>
                    <a:gd name="T27" fmla="*/ 57 h 94"/>
                    <a:gd name="T28" fmla="*/ 32 w 58"/>
                    <a:gd name="T29" fmla="*/ 65 h 94"/>
                    <a:gd name="T30" fmla="*/ 29 w 58"/>
                    <a:gd name="T31" fmla="*/ 11 h 94"/>
                    <a:gd name="T32" fmla="*/ 17 w 58"/>
                    <a:gd name="T33" fmla="*/ 16 h 94"/>
                    <a:gd name="T34" fmla="*/ 13 w 58"/>
                    <a:gd name="T35" fmla="*/ 30 h 94"/>
                    <a:gd name="T36" fmla="*/ 13 w 58"/>
                    <a:gd name="T37" fmla="*/ 32 h 94"/>
                    <a:gd name="T38" fmla="*/ 16 w 58"/>
                    <a:gd name="T39" fmla="*/ 48 h 94"/>
                    <a:gd name="T40" fmla="*/ 28 w 58"/>
                    <a:gd name="T41" fmla="*/ 54 h 94"/>
                    <a:gd name="T42" fmla="*/ 38 w 58"/>
                    <a:gd name="T43" fmla="*/ 48 h 94"/>
                    <a:gd name="T44" fmla="*/ 42 w 58"/>
                    <a:gd name="T45" fmla="*/ 32 h 94"/>
                    <a:gd name="T46" fmla="*/ 38 w 58"/>
                    <a:gd name="T47" fmla="*/ 16 h 94"/>
                    <a:gd name="T48" fmla="*/ 29 w 58"/>
                    <a:gd name="T49" fmla="*/ 1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4">
                      <a:moveTo>
                        <a:pt x="32" y="65"/>
                      </a:moveTo>
                      <a:cubicBezTo>
                        <a:pt x="25" y="65"/>
                        <a:pt x="17" y="63"/>
                        <a:pt x="13" y="57"/>
                      </a:cubicBezTo>
                      <a:lnTo>
                        <a:pt x="12" y="57"/>
                      </a:lnTo>
                      <a:cubicBezTo>
                        <a:pt x="12" y="63"/>
                        <a:pt x="13" y="65"/>
                        <a:pt x="13" y="67"/>
                      </a:cubicBezTo>
                      <a:lnTo>
                        <a:pt x="13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3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3"/>
                        <a:pt x="17" y="16"/>
                      </a:cubicBezTo>
                      <a:cubicBezTo>
                        <a:pt x="15" y="19"/>
                        <a:pt x="13" y="25"/>
                        <a:pt x="13" y="30"/>
                      </a:cubicBezTo>
                      <a:lnTo>
                        <a:pt x="13" y="32"/>
                      </a:lnTo>
                      <a:cubicBezTo>
                        <a:pt x="13" y="39"/>
                        <a:pt x="15" y="45"/>
                        <a:pt x="16" y="48"/>
                      </a:cubicBezTo>
                      <a:cubicBezTo>
                        <a:pt x="19" y="51"/>
                        <a:pt x="22" y="54"/>
                        <a:pt x="28" y="54"/>
                      </a:cubicBezTo>
                      <a:cubicBezTo>
                        <a:pt x="32" y="54"/>
                        <a:pt x="36" y="52"/>
                        <a:pt x="38" y="48"/>
                      </a:cubicBezTo>
                      <a:cubicBezTo>
                        <a:pt x="41" y="44"/>
                        <a:pt x="42" y="39"/>
                        <a:pt x="42" y="32"/>
                      </a:cubicBezTo>
                      <a:cubicBezTo>
                        <a:pt x="42" y="25"/>
                        <a:pt x="41" y="19"/>
                        <a:pt x="38" y="16"/>
                      </a:cubicBezTo>
                      <a:cubicBezTo>
                        <a:pt x="38" y="13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5" name="Freeform 374"/>
                <p:cNvSpPr>
                  <a:spLocks noChangeArrowheads="1"/>
                </p:cNvSpPr>
                <p:nvPr/>
              </p:nvSpPr>
              <p:spPr bwMode="auto">
                <a:xfrm>
                  <a:off x="5409" y="1915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6" name="Freeform 375"/>
                <p:cNvSpPr>
                  <a:spLocks noChangeArrowheads="1"/>
                </p:cNvSpPr>
                <p:nvPr/>
              </p:nvSpPr>
              <p:spPr bwMode="auto">
                <a:xfrm>
                  <a:off x="5416" y="1915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7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7" name="Freeform 376"/>
                <p:cNvSpPr>
                  <a:spLocks noChangeArrowheads="1"/>
                </p:cNvSpPr>
                <p:nvPr/>
              </p:nvSpPr>
              <p:spPr bwMode="auto">
                <a:xfrm>
                  <a:off x="5353" y="1946"/>
                  <a:ext cx="20" cy="14"/>
                </a:xfrm>
                <a:custGeom>
                  <a:avLst/>
                  <a:gdLst>
                    <a:gd name="T0" fmla="*/ 39 w 93"/>
                    <a:gd name="T1" fmla="*/ 65 h 67"/>
                    <a:gd name="T2" fmla="*/ 39 w 93"/>
                    <a:gd name="T3" fmla="*/ 25 h 67"/>
                    <a:gd name="T4" fmla="*/ 36 w 93"/>
                    <a:gd name="T5" fmla="*/ 15 h 67"/>
                    <a:gd name="T6" fmla="*/ 28 w 93"/>
                    <a:gd name="T7" fmla="*/ 12 h 67"/>
                    <a:gd name="T8" fmla="*/ 16 w 93"/>
                    <a:gd name="T9" fmla="*/ 17 h 67"/>
                    <a:gd name="T10" fmla="*/ 13 w 93"/>
                    <a:gd name="T11" fmla="*/ 34 h 67"/>
                    <a:gd name="T12" fmla="*/ 13 w 93"/>
                    <a:gd name="T13" fmla="*/ 66 h 67"/>
                    <a:gd name="T14" fmla="*/ 0 w 93"/>
                    <a:gd name="T15" fmla="*/ 66 h 67"/>
                    <a:gd name="T16" fmla="*/ 0 w 93"/>
                    <a:gd name="T17" fmla="*/ 2 h 67"/>
                    <a:gd name="T18" fmla="*/ 10 w 93"/>
                    <a:gd name="T19" fmla="*/ 2 h 67"/>
                    <a:gd name="T20" fmla="*/ 12 w 93"/>
                    <a:gd name="T21" fmla="*/ 11 h 67"/>
                    <a:gd name="T22" fmla="*/ 19 w 93"/>
                    <a:gd name="T23" fmla="*/ 3 h 67"/>
                    <a:gd name="T24" fmla="*/ 31 w 93"/>
                    <a:gd name="T25" fmla="*/ 0 h 67"/>
                    <a:gd name="T26" fmla="*/ 50 w 93"/>
                    <a:gd name="T27" fmla="*/ 11 h 67"/>
                    <a:gd name="T28" fmla="*/ 51 w 93"/>
                    <a:gd name="T29" fmla="*/ 11 h 67"/>
                    <a:gd name="T30" fmla="*/ 58 w 93"/>
                    <a:gd name="T31" fmla="*/ 3 h 67"/>
                    <a:gd name="T32" fmla="*/ 70 w 93"/>
                    <a:gd name="T33" fmla="*/ 0 h 67"/>
                    <a:gd name="T34" fmla="*/ 86 w 93"/>
                    <a:gd name="T35" fmla="*/ 6 h 67"/>
                    <a:gd name="T36" fmla="*/ 92 w 93"/>
                    <a:gd name="T37" fmla="*/ 24 h 67"/>
                    <a:gd name="T38" fmla="*/ 92 w 93"/>
                    <a:gd name="T39" fmla="*/ 65 h 67"/>
                    <a:gd name="T40" fmla="*/ 79 w 93"/>
                    <a:gd name="T41" fmla="*/ 65 h 67"/>
                    <a:gd name="T42" fmla="*/ 79 w 93"/>
                    <a:gd name="T43" fmla="*/ 25 h 67"/>
                    <a:gd name="T44" fmla="*/ 76 w 93"/>
                    <a:gd name="T45" fmla="*/ 15 h 67"/>
                    <a:gd name="T46" fmla="*/ 67 w 93"/>
                    <a:gd name="T47" fmla="*/ 12 h 67"/>
                    <a:gd name="T48" fmla="*/ 55 w 93"/>
                    <a:gd name="T49" fmla="*/ 17 h 67"/>
                    <a:gd name="T50" fmla="*/ 53 w 93"/>
                    <a:gd name="T51" fmla="*/ 31 h 67"/>
                    <a:gd name="T52" fmla="*/ 53 w 93"/>
                    <a:gd name="T53" fmla="*/ 65 h 67"/>
                    <a:gd name="T54" fmla="*/ 39 w 93"/>
                    <a:gd name="T55" fmla="*/ 6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7">
                      <a:moveTo>
                        <a:pt x="39" y="65"/>
                      </a:moveTo>
                      <a:lnTo>
                        <a:pt x="39" y="25"/>
                      </a:lnTo>
                      <a:cubicBezTo>
                        <a:pt x="39" y="21"/>
                        <a:pt x="38" y="16"/>
                        <a:pt x="36" y="15"/>
                      </a:cubicBezTo>
                      <a:cubicBezTo>
                        <a:pt x="35" y="12"/>
                        <a:pt x="32" y="12"/>
                        <a:pt x="28" y="12"/>
                      </a:cubicBezTo>
                      <a:cubicBezTo>
                        <a:pt x="22" y="12"/>
                        <a:pt x="19" y="14"/>
                        <a:pt x="16" y="17"/>
                      </a:cubicBezTo>
                      <a:cubicBezTo>
                        <a:pt x="13" y="19"/>
                        <a:pt x="13" y="25"/>
                        <a:pt x="13" y="34"/>
                      </a:cubicBezTo>
                      <a:lnTo>
                        <a:pt x="13" y="66"/>
                      </a:lnTo>
                      <a:lnTo>
                        <a:pt x="0" y="66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1"/>
                      </a:lnTo>
                      <a:cubicBezTo>
                        <a:pt x="13" y="8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1"/>
                      </a:cubicBezTo>
                      <a:lnTo>
                        <a:pt x="51" y="11"/>
                      </a:lnTo>
                      <a:cubicBezTo>
                        <a:pt x="53" y="8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1"/>
                        <a:pt x="92" y="17"/>
                        <a:pt x="92" y="24"/>
                      </a:cubicBezTo>
                      <a:lnTo>
                        <a:pt x="92" y="65"/>
                      </a:lnTo>
                      <a:lnTo>
                        <a:pt x="79" y="65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4"/>
                        <a:pt x="55" y="17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5"/>
                      </a:lnTo>
                      <a:lnTo>
                        <a:pt x="39" y="65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8" name="Freeform 377"/>
                <p:cNvSpPr>
                  <a:spLocks noChangeArrowheads="1"/>
                </p:cNvSpPr>
                <p:nvPr/>
              </p:nvSpPr>
              <p:spPr bwMode="auto">
                <a:xfrm>
                  <a:off x="5377" y="1945"/>
                  <a:ext cx="11" cy="14"/>
                </a:xfrm>
                <a:custGeom>
                  <a:avLst/>
                  <a:gdLst>
                    <a:gd name="T0" fmla="*/ 44 w 54"/>
                    <a:gd name="T1" fmla="*/ 67 h 68"/>
                    <a:gd name="T2" fmla="*/ 41 w 54"/>
                    <a:gd name="T3" fmla="*/ 58 h 68"/>
                    <a:gd name="T4" fmla="*/ 41 w 54"/>
                    <a:gd name="T5" fmla="*/ 58 h 68"/>
                    <a:gd name="T6" fmla="*/ 33 w 54"/>
                    <a:gd name="T7" fmla="*/ 65 h 68"/>
                    <a:gd name="T8" fmla="*/ 21 w 54"/>
                    <a:gd name="T9" fmla="*/ 67 h 68"/>
                    <a:gd name="T10" fmla="*/ 6 w 54"/>
                    <a:gd name="T11" fmla="*/ 62 h 68"/>
                    <a:gd name="T12" fmla="*/ 0 w 54"/>
                    <a:gd name="T13" fmla="*/ 48 h 68"/>
                    <a:gd name="T14" fmla="*/ 8 w 54"/>
                    <a:gd name="T15" fmla="*/ 33 h 68"/>
                    <a:gd name="T16" fmla="*/ 30 w 54"/>
                    <a:gd name="T17" fmla="*/ 27 h 68"/>
                    <a:gd name="T18" fmla="*/ 40 w 54"/>
                    <a:gd name="T19" fmla="*/ 27 h 68"/>
                    <a:gd name="T20" fmla="*/ 40 w 54"/>
                    <a:gd name="T21" fmla="*/ 24 h 68"/>
                    <a:gd name="T22" fmla="*/ 37 w 54"/>
                    <a:gd name="T23" fmla="*/ 16 h 68"/>
                    <a:gd name="T24" fmla="*/ 28 w 54"/>
                    <a:gd name="T25" fmla="*/ 13 h 68"/>
                    <a:gd name="T26" fmla="*/ 19 w 54"/>
                    <a:gd name="T27" fmla="*/ 14 h 68"/>
                    <a:gd name="T28" fmla="*/ 11 w 54"/>
                    <a:gd name="T29" fmla="*/ 17 h 68"/>
                    <a:gd name="T30" fmla="*/ 6 w 54"/>
                    <a:gd name="T31" fmla="*/ 7 h 68"/>
                    <a:gd name="T32" fmla="*/ 18 w 54"/>
                    <a:gd name="T33" fmla="*/ 2 h 68"/>
                    <a:gd name="T34" fmla="*/ 30 w 54"/>
                    <a:gd name="T35" fmla="*/ 1 h 68"/>
                    <a:gd name="T36" fmla="*/ 47 w 54"/>
                    <a:gd name="T37" fmla="*/ 7 h 68"/>
                    <a:gd name="T38" fmla="*/ 53 w 54"/>
                    <a:gd name="T39" fmla="*/ 23 h 68"/>
                    <a:gd name="T40" fmla="*/ 53 w 54"/>
                    <a:gd name="T41" fmla="*/ 65 h 68"/>
                    <a:gd name="T42" fmla="*/ 44 w 54"/>
                    <a:gd name="T43" fmla="*/ 65 h 68"/>
                    <a:gd name="T44" fmla="*/ 44 w 54"/>
                    <a:gd name="T45" fmla="*/ 67 h 68"/>
                    <a:gd name="T46" fmla="*/ 24 w 54"/>
                    <a:gd name="T47" fmla="*/ 58 h 68"/>
                    <a:gd name="T48" fmla="*/ 35 w 54"/>
                    <a:gd name="T49" fmla="*/ 53 h 68"/>
                    <a:gd name="T50" fmla="*/ 40 w 54"/>
                    <a:gd name="T51" fmla="*/ 42 h 68"/>
                    <a:gd name="T52" fmla="*/ 40 w 54"/>
                    <a:gd name="T53" fmla="*/ 36 h 68"/>
                    <a:gd name="T54" fmla="*/ 31 w 54"/>
                    <a:gd name="T55" fmla="*/ 36 h 68"/>
                    <a:gd name="T56" fmla="*/ 18 w 54"/>
                    <a:gd name="T57" fmla="*/ 39 h 68"/>
                    <a:gd name="T58" fmla="*/ 14 w 54"/>
                    <a:gd name="T59" fmla="*/ 48 h 68"/>
                    <a:gd name="T60" fmla="*/ 17 w 54"/>
                    <a:gd name="T61" fmla="*/ 53 h 68"/>
                    <a:gd name="T62" fmla="*/ 24 w 54"/>
                    <a:gd name="T63" fmla="*/ 5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8">
                      <a:moveTo>
                        <a:pt x="44" y="67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4"/>
                        <a:pt x="33" y="65"/>
                      </a:cubicBezTo>
                      <a:cubicBezTo>
                        <a:pt x="30" y="67"/>
                        <a:pt x="25" y="67"/>
                        <a:pt x="21" y="67"/>
                      </a:cubicBezTo>
                      <a:cubicBezTo>
                        <a:pt x="15" y="67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8"/>
                      </a:cubicBezTo>
                      <a:cubicBezTo>
                        <a:pt x="0" y="42"/>
                        <a:pt x="4" y="36"/>
                        <a:pt x="8" y="33"/>
                      </a:cubicBezTo>
                      <a:cubicBezTo>
                        <a:pt x="13" y="30"/>
                        <a:pt x="19" y="29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7"/>
                        <a:pt x="37" y="16"/>
                      </a:cubicBezTo>
                      <a:cubicBezTo>
                        <a:pt x="36" y="14"/>
                        <a:pt x="33" y="13"/>
                        <a:pt x="28" y="13"/>
                      </a:cubicBezTo>
                      <a:cubicBezTo>
                        <a:pt x="25" y="13"/>
                        <a:pt x="22" y="13"/>
                        <a:pt x="19" y="14"/>
                      </a:cubicBezTo>
                      <a:cubicBezTo>
                        <a:pt x="17" y="16"/>
                        <a:pt x="14" y="16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10"/>
                        <a:pt x="53" y="16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7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5"/>
                        <a:pt x="35" y="53"/>
                      </a:cubicBezTo>
                      <a:cubicBezTo>
                        <a:pt x="38" y="50"/>
                        <a:pt x="40" y="48"/>
                        <a:pt x="40" y="42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8"/>
                      </a:cubicBezTo>
                      <a:cubicBezTo>
                        <a:pt x="14" y="51"/>
                        <a:pt x="15" y="52"/>
                        <a:pt x="17" y="53"/>
                      </a:cubicBezTo>
                      <a:cubicBezTo>
                        <a:pt x="18" y="56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9" name="Freeform 378"/>
                <p:cNvSpPr>
                  <a:spLocks noChangeArrowheads="1"/>
                </p:cNvSpPr>
                <p:nvPr/>
              </p:nvSpPr>
              <p:spPr bwMode="auto">
                <a:xfrm>
                  <a:off x="5393" y="1946"/>
                  <a:ext cx="12" cy="21"/>
                </a:xfrm>
                <a:custGeom>
                  <a:avLst/>
                  <a:gdLst>
                    <a:gd name="T0" fmla="*/ 32 w 58"/>
                    <a:gd name="T1" fmla="*/ 66 h 95"/>
                    <a:gd name="T2" fmla="*/ 13 w 58"/>
                    <a:gd name="T3" fmla="*/ 57 h 95"/>
                    <a:gd name="T4" fmla="*/ 12 w 58"/>
                    <a:gd name="T5" fmla="*/ 57 h 95"/>
                    <a:gd name="T6" fmla="*/ 13 w 58"/>
                    <a:gd name="T7" fmla="*/ 68 h 95"/>
                    <a:gd name="T8" fmla="*/ 13 w 58"/>
                    <a:gd name="T9" fmla="*/ 94 h 95"/>
                    <a:gd name="T10" fmla="*/ 0 w 58"/>
                    <a:gd name="T11" fmla="*/ 94 h 95"/>
                    <a:gd name="T12" fmla="*/ 0 w 58"/>
                    <a:gd name="T13" fmla="*/ 2 h 95"/>
                    <a:gd name="T14" fmla="*/ 10 w 58"/>
                    <a:gd name="T15" fmla="*/ 2 h 95"/>
                    <a:gd name="T16" fmla="*/ 12 w 58"/>
                    <a:gd name="T17" fmla="*/ 11 h 95"/>
                    <a:gd name="T18" fmla="*/ 12 w 58"/>
                    <a:gd name="T19" fmla="*/ 11 h 95"/>
                    <a:gd name="T20" fmla="*/ 31 w 58"/>
                    <a:gd name="T21" fmla="*/ 0 h 95"/>
                    <a:gd name="T22" fmla="*/ 50 w 58"/>
                    <a:gd name="T23" fmla="*/ 9 h 95"/>
                    <a:gd name="T24" fmla="*/ 57 w 58"/>
                    <a:gd name="T25" fmla="*/ 33 h 95"/>
                    <a:gd name="T26" fmla="*/ 50 w 58"/>
                    <a:gd name="T27" fmla="*/ 57 h 95"/>
                    <a:gd name="T28" fmla="*/ 32 w 58"/>
                    <a:gd name="T29" fmla="*/ 66 h 95"/>
                    <a:gd name="T30" fmla="*/ 29 w 58"/>
                    <a:gd name="T31" fmla="*/ 12 h 95"/>
                    <a:gd name="T32" fmla="*/ 17 w 58"/>
                    <a:gd name="T33" fmla="*/ 17 h 95"/>
                    <a:gd name="T34" fmla="*/ 13 w 58"/>
                    <a:gd name="T35" fmla="*/ 31 h 95"/>
                    <a:gd name="T36" fmla="*/ 13 w 58"/>
                    <a:gd name="T37" fmla="*/ 33 h 95"/>
                    <a:gd name="T38" fmla="*/ 16 w 58"/>
                    <a:gd name="T39" fmla="*/ 49 h 95"/>
                    <a:gd name="T40" fmla="*/ 28 w 58"/>
                    <a:gd name="T41" fmla="*/ 54 h 95"/>
                    <a:gd name="T42" fmla="*/ 38 w 58"/>
                    <a:gd name="T43" fmla="*/ 49 h 95"/>
                    <a:gd name="T44" fmla="*/ 42 w 58"/>
                    <a:gd name="T45" fmla="*/ 33 h 95"/>
                    <a:gd name="T46" fmla="*/ 38 w 58"/>
                    <a:gd name="T47" fmla="*/ 17 h 95"/>
                    <a:gd name="T48" fmla="*/ 29 w 58"/>
                    <a:gd name="T49" fmla="*/ 1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5">
                      <a:moveTo>
                        <a:pt x="32" y="66"/>
                      </a:moveTo>
                      <a:cubicBezTo>
                        <a:pt x="25" y="66"/>
                        <a:pt x="17" y="63"/>
                        <a:pt x="13" y="57"/>
                      </a:cubicBezTo>
                      <a:lnTo>
                        <a:pt x="12" y="57"/>
                      </a:lnTo>
                      <a:cubicBezTo>
                        <a:pt x="12" y="63"/>
                        <a:pt x="13" y="66"/>
                        <a:pt x="13" y="68"/>
                      </a:cubicBezTo>
                      <a:lnTo>
                        <a:pt x="13" y="94"/>
                      </a:lnTo>
                      <a:lnTo>
                        <a:pt x="0" y="94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3"/>
                      </a:cubicBezTo>
                      <a:cubicBezTo>
                        <a:pt x="57" y="43"/>
                        <a:pt x="54" y="51"/>
                        <a:pt x="50" y="57"/>
                      </a:cubicBezTo>
                      <a:cubicBezTo>
                        <a:pt x="47" y="63"/>
                        <a:pt x="41" y="66"/>
                        <a:pt x="32" y="66"/>
                      </a:cubicBezTo>
                      <a:close/>
                      <a:moveTo>
                        <a:pt x="29" y="12"/>
                      </a:moveTo>
                      <a:cubicBezTo>
                        <a:pt x="23" y="12"/>
                        <a:pt x="20" y="14"/>
                        <a:pt x="17" y="17"/>
                      </a:cubicBezTo>
                      <a:cubicBezTo>
                        <a:pt x="15" y="19"/>
                        <a:pt x="13" y="25"/>
                        <a:pt x="13" y="31"/>
                      </a:cubicBezTo>
                      <a:lnTo>
                        <a:pt x="13" y="33"/>
                      </a:lnTo>
                      <a:cubicBezTo>
                        <a:pt x="13" y="40"/>
                        <a:pt x="15" y="46"/>
                        <a:pt x="16" y="49"/>
                      </a:cubicBezTo>
                      <a:cubicBezTo>
                        <a:pt x="19" y="51"/>
                        <a:pt x="22" y="54"/>
                        <a:pt x="28" y="54"/>
                      </a:cubicBezTo>
                      <a:cubicBezTo>
                        <a:pt x="32" y="54"/>
                        <a:pt x="36" y="53"/>
                        <a:pt x="38" y="49"/>
                      </a:cubicBezTo>
                      <a:cubicBezTo>
                        <a:pt x="41" y="44"/>
                        <a:pt x="42" y="40"/>
                        <a:pt x="42" y="33"/>
                      </a:cubicBezTo>
                      <a:cubicBezTo>
                        <a:pt x="42" y="25"/>
                        <a:pt x="41" y="19"/>
                        <a:pt x="38" y="17"/>
                      </a:cubicBezTo>
                      <a:cubicBezTo>
                        <a:pt x="38" y="14"/>
                        <a:pt x="33" y="12"/>
                        <a:pt x="29" y="12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0" name="Freeform 379"/>
                <p:cNvSpPr>
                  <a:spLocks noChangeArrowheads="1"/>
                </p:cNvSpPr>
                <p:nvPr/>
              </p:nvSpPr>
              <p:spPr bwMode="auto">
                <a:xfrm>
                  <a:off x="5409" y="1942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0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0"/>
                        <a:pt x="14" y="51"/>
                      </a:cubicBezTo>
                      <a:cubicBezTo>
                        <a:pt x="14" y="59"/>
                        <a:pt x="15" y="69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4"/>
                        <a:pt x="8" y="86"/>
                        <a:pt x="5" y="77"/>
                      </a:cubicBezTo>
                      <a:cubicBezTo>
                        <a:pt x="2" y="69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1" name="Freeform 380"/>
                <p:cNvSpPr>
                  <a:spLocks noChangeArrowheads="1"/>
                </p:cNvSpPr>
                <p:nvPr/>
              </p:nvSpPr>
              <p:spPr bwMode="auto">
                <a:xfrm>
                  <a:off x="5416" y="1942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69"/>
                        <a:pt x="25" y="78"/>
                      </a:cubicBezTo>
                      <a:cubicBezTo>
                        <a:pt x="22" y="87"/>
                        <a:pt x="18" y="94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59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5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0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2" name="Freeform 381"/>
                <p:cNvSpPr>
                  <a:spLocks noChangeArrowheads="1"/>
                </p:cNvSpPr>
                <p:nvPr/>
              </p:nvSpPr>
              <p:spPr bwMode="auto">
                <a:xfrm>
                  <a:off x="5353" y="1990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3" name="Freeform 382"/>
                <p:cNvSpPr>
                  <a:spLocks noChangeArrowheads="1"/>
                </p:cNvSpPr>
                <p:nvPr/>
              </p:nvSpPr>
              <p:spPr bwMode="auto">
                <a:xfrm>
                  <a:off x="5377" y="1989"/>
                  <a:ext cx="11" cy="14"/>
                </a:xfrm>
                <a:custGeom>
                  <a:avLst/>
                  <a:gdLst>
                    <a:gd name="T0" fmla="*/ 44 w 54"/>
                    <a:gd name="T1" fmla="*/ 67 h 68"/>
                    <a:gd name="T2" fmla="*/ 41 w 54"/>
                    <a:gd name="T3" fmla="*/ 58 h 68"/>
                    <a:gd name="T4" fmla="*/ 41 w 54"/>
                    <a:gd name="T5" fmla="*/ 58 h 68"/>
                    <a:gd name="T6" fmla="*/ 33 w 54"/>
                    <a:gd name="T7" fmla="*/ 65 h 68"/>
                    <a:gd name="T8" fmla="*/ 21 w 54"/>
                    <a:gd name="T9" fmla="*/ 67 h 68"/>
                    <a:gd name="T10" fmla="*/ 6 w 54"/>
                    <a:gd name="T11" fmla="*/ 62 h 68"/>
                    <a:gd name="T12" fmla="*/ 0 w 54"/>
                    <a:gd name="T13" fmla="*/ 48 h 68"/>
                    <a:gd name="T14" fmla="*/ 8 w 54"/>
                    <a:gd name="T15" fmla="*/ 33 h 68"/>
                    <a:gd name="T16" fmla="*/ 30 w 54"/>
                    <a:gd name="T17" fmla="*/ 27 h 68"/>
                    <a:gd name="T18" fmla="*/ 40 w 54"/>
                    <a:gd name="T19" fmla="*/ 27 h 68"/>
                    <a:gd name="T20" fmla="*/ 40 w 54"/>
                    <a:gd name="T21" fmla="*/ 24 h 68"/>
                    <a:gd name="T22" fmla="*/ 37 w 54"/>
                    <a:gd name="T23" fmla="*/ 16 h 68"/>
                    <a:gd name="T24" fmla="*/ 28 w 54"/>
                    <a:gd name="T25" fmla="*/ 13 h 68"/>
                    <a:gd name="T26" fmla="*/ 19 w 54"/>
                    <a:gd name="T27" fmla="*/ 14 h 68"/>
                    <a:gd name="T28" fmla="*/ 11 w 54"/>
                    <a:gd name="T29" fmla="*/ 17 h 68"/>
                    <a:gd name="T30" fmla="*/ 6 w 54"/>
                    <a:gd name="T31" fmla="*/ 7 h 68"/>
                    <a:gd name="T32" fmla="*/ 18 w 54"/>
                    <a:gd name="T33" fmla="*/ 2 h 68"/>
                    <a:gd name="T34" fmla="*/ 30 w 54"/>
                    <a:gd name="T35" fmla="*/ 1 h 68"/>
                    <a:gd name="T36" fmla="*/ 47 w 54"/>
                    <a:gd name="T37" fmla="*/ 7 h 68"/>
                    <a:gd name="T38" fmla="*/ 53 w 54"/>
                    <a:gd name="T39" fmla="*/ 23 h 68"/>
                    <a:gd name="T40" fmla="*/ 53 w 54"/>
                    <a:gd name="T41" fmla="*/ 65 h 68"/>
                    <a:gd name="T42" fmla="*/ 44 w 54"/>
                    <a:gd name="T43" fmla="*/ 65 h 68"/>
                    <a:gd name="T44" fmla="*/ 44 w 54"/>
                    <a:gd name="T45" fmla="*/ 67 h 68"/>
                    <a:gd name="T46" fmla="*/ 24 w 54"/>
                    <a:gd name="T47" fmla="*/ 58 h 68"/>
                    <a:gd name="T48" fmla="*/ 35 w 54"/>
                    <a:gd name="T49" fmla="*/ 54 h 68"/>
                    <a:gd name="T50" fmla="*/ 40 w 54"/>
                    <a:gd name="T51" fmla="*/ 42 h 68"/>
                    <a:gd name="T52" fmla="*/ 40 w 54"/>
                    <a:gd name="T53" fmla="*/ 36 h 68"/>
                    <a:gd name="T54" fmla="*/ 31 w 54"/>
                    <a:gd name="T55" fmla="*/ 36 h 68"/>
                    <a:gd name="T56" fmla="*/ 18 w 54"/>
                    <a:gd name="T57" fmla="*/ 39 h 68"/>
                    <a:gd name="T58" fmla="*/ 14 w 54"/>
                    <a:gd name="T59" fmla="*/ 48 h 68"/>
                    <a:gd name="T60" fmla="*/ 17 w 54"/>
                    <a:gd name="T61" fmla="*/ 54 h 68"/>
                    <a:gd name="T62" fmla="*/ 24 w 54"/>
                    <a:gd name="T63" fmla="*/ 5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8">
                      <a:moveTo>
                        <a:pt x="44" y="67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4"/>
                        <a:pt x="33" y="65"/>
                      </a:cubicBezTo>
                      <a:cubicBezTo>
                        <a:pt x="30" y="67"/>
                        <a:pt x="25" y="67"/>
                        <a:pt x="21" y="67"/>
                      </a:cubicBezTo>
                      <a:cubicBezTo>
                        <a:pt x="15" y="67"/>
                        <a:pt x="9" y="65"/>
                        <a:pt x="6" y="62"/>
                      </a:cubicBezTo>
                      <a:cubicBezTo>
                        <a:pt x="3" y="59"/>
                        <a:pt x="0" y="54"/>
                        <a:pt x="0" y="48"/>
                      </a:cubicBezTo>
                      <a:cubicBezTo>
                        <a:pt x="0" y="42"/>
                        <a:pt x="4" y="36"/>
                        <a:pt x="8" y="33"/>
                      </a:cubicBezTo>
                      <a:cubicBezTo>
                        <a:pt x="13" y="30"/>
                        <a:pt x="19" y="29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7"/>
                        <a:pt x="37" y="16"/>
                      </a:cubicBezTo>
                      <a:cubicBezTo>
                        <a:pt x="36" y="14"/>
                        <a:pt x="33" y="13"/>
                        <a:pt x="28" y="13"/>
                      </a:cubicBezTo>
                      <a:cubicBezTo>
                        <a:pt x="25" y="13"/>
                        <a:pt x="22" y="13"/>
                        <a:pt x="19" y="14"/>
                      </a:cubicBezTo>
                      <a:cubicBezTo>
                        <a:pt x="17" y="16"/>
                        <a:pt x="14" y="16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10"/>
                        <a:pt x="53" y="16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7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6"/>
                        <a:pt x="35" y="54"/>
                      </a:cubicBezTo>
                      <a:cubicBezTo>
                        <a:pt x="38" y="51"/>
                        <a:pt x="40" y="48"/>
                        <a:pt x="40" y="42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8"/>
                      </a:cubicBezTo>
                      <a:cubicBezTo>
                        <a:pt x="14" y="51"/>
                        <a:pt x="16" y="52"/>
                        <a:pt x="17" y="54"/>
                      </a:cubicBezTo>
                      <a:cubicBezTo>
                        <a:pt x="19" y="55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4" name="Freeform 383"/>
                <p:cNvSpPr>
                  <a:spLocks noChangeArrowheads="1"/>
                </p:cNvSpPr>
                <p:nvPr/>
              </p:nvSpPr>
              <p:spPr bwMode="auto">
                <a:xfrm>
                  <a:off x="5393" y="1990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2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3"/>
                        <a:pt x="41" y="17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5" name="Freeform 384"/>
                <p:cNvSpPr>
                  <a:spLocks noChangeArrowheads="1"/>
                </p:cNvSpPr>
                <p:nvPr/>
              </p:nvSpPr>
              <p:spPr bwMode="auto">
                <a:xfrm>
                  <a:off x="5409" y="1985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0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0"/>
                        <a:pt x="14" y="51"/>
                      </a:cubicBezTo>
                      <a:cubicBezTo>
                        <a:pt x="14" y="59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4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6" name="Freeform 385"/>
                <p:cNvSpPr>
                  <a:spLocks noChangeArrowheads="1"/>
                </p:cNvSpPr>
                <p:nvPr/>
              </p:nvSpPr>
              <p:spPr bwMode="auto">
                <a:xfrm>
                  <a:off x="5416" y="1985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8"/>
                      </a:cubicBezTo>
                      <a:cubicBezTo>
                        <a:pt x="22" y="87"/>
                        <a:pt x="18" y="94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59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5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0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7" name="Freeform 386"/>
                <p:cNvSpPr>
                  <a:spLocks noChangeArrowheads="1"/>
                </p:cNvSpPr>
                <p:nvPr/>
              </p:nvSpPr>
              <p:spPr bwMode="auto">
                <a:xfrm>
                  <a:off x="5353" y="2016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9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8" name="Freeform 387"/>
                <p:cNvSpPr>
                  <a:spLocks noChangeArrowheads="1"/>
                </p:cNvSpPr>
                <p:nvPr/>
              </p:nvSpPr>
              <p:spPr bwMode="auto">
                <a:xfrm>
                  <a:off x="5377" y="2015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8 h 67"/>
                    <a:gd name="T4" fmla="*/ 41 w 54"/>
                    <a:gd name="T5" fmla="*/ 58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3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7 h 67"/>
                    <a:gd name="T30" fmla="*/ 6 w 54"/>
                    <a:gd name="T31" fmla="*/ 7 h 67"/>
                    <a:gd name="T32" fmla="*/ 18 w 54"/>
                    <a:gd name="T33" fmla="*/ 2 h 67"/>
                    <a:gd name="T34" fmla="*/ 30 w 54"/>
                    <a:gd name="T35" fmla="*/ 1 h 67"/>
                    <a:gd name="T36" fmla="*/ 47 w 54"/>
                    <a:gd name="T37" fmla="*/ 7 h 67"/>
                    <a:gd name="T38" fmla="*/ 53 w 54"/>
                    <a:gd name="T39" fmla="*/ 23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8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6 h 67"/>
                    <a:gd name="T54" fmla="*/ 31 w 54"/>
                    <a:gd name="T55" fmla="*/ 36 h 67"/>
                    <a:gd name="T56" fmla="*/ 18 w 54"/>
                    <a:gd name="T57" fmla="*/ 39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8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6"/>
                        <a:pt x="8" y="33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9"/>
                        <a:pt x="53" y="15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9" name="Freeform 388"/>
                <p:cNvSpPr>
                  <a:spLocks noChangeArrowheads="1"/>
                </p:cNvSpPr>
                <p:nvPr/>
              </p:nvSpPr>
              <p:spPr bwMode="auto">
                <a:xfrm>
                  <a:off x="5393" y="2016"/>
                  <a:ext cx="12" cy="20"/>
                </a:xfrm>
                <a:custGeom>
                  <a:avLst/>
                  <a:gdLst>
                    <a:gd name="T0" fmla="*/ 32 w 58"/>
                    <a:gd name="T1" fmla="*/ 64 h 92"/>
                    <a:gd name="T2" fmla="*/ 13 w 58"/>
                    <a:gd name="T3" fmla="*/ 55 h 92"/>
                    <a:gd name="T4" fmla="*/ 12 w 58"/>
                    <a:gd name="T5" fmla="*/ 55 h 92"/>
                    <a:gd name="T6" fmla="*/ 13 w 58"/>
                    <a:gd name="T7" fmla="*/ 65 h 92"/>
                    <a:gd name="T8" fmla="*/ 13 w 58"/>
                    <a:gd name="T9" fmla="*/ 91 h 92"/>
                    <a:gd name="T10" fmla="*/ 0 w 58"/>
                    <a:gd name="T11" fmla="*/ 91 h 92"/>
                    <a:gd name="T12" fmla="*/ 0 w 58"/>
                    <a:gd name="T13" fmla="*/ 1 h 92"/>
                    <a:gd name="T14" fmla="*/ 10 w 58"/>
                    <a:gd name="T15" fmla="*/ 1 h 92"/>
                    <a:gd name="T16" fmla="*/ 12 w 58"/>
                    <a:gd name="T17" fmla="*/ 10 h 92"/>
                    <a:gd name="T18" fmla="*/ 12 w 58"/>
                    <a:gd name="T19" fmla="*/ 10 h 92"/>
                    <a:gd name="T20" fmla="*/ 31 w 58"/>
                    <a:gd name="T21" fmla="*/ 0 h 92"/>
                    <a:gd name="T22" fmla="*/ 50 w 58"/>
                    <a:gd name="T23" fmla="*/ 8 h 92"/>
                    <a:gd name="T24" fmla="*/ 57 w 58"/>
                    <a:gd name="T25" fmla="*/ 32 h 92"/>
                    <a:gd name="T26" fmla="*/ 50 w 58"/>
                    <a:gd name="T27" fmla="*/ 56 h 92"/>
                    <a:gd name="T28" fmla="*/ 32 w 58"/>
                    <a:gd name="T29" fmla="*/ 64 h 92"/>
                    <a:gd name="T30" fmla="*/ 29 w 58"/>
                    <a:gd name="T31" fmla="*/ 10 h 92"/>
                    <a:gd name="T32" fmla="*/ 17 w 58"/>
                    <a:gd name="T33" fmla="*/ 14 h 92"/>
                    <a:gd name="T34" fmla="*/ 13 w 58"/>
                    <a:gd name="T35" fmla="*/ 29 h 92"/>
                    <a:gd name="T36" fmla="*/ 13 w 58"/>
                    <a:gd name="T37" fmla="*/ 30 h 92"/>
                    <a:gd name="T38" fmla="*/ 16 w 58"/>
                    <a:gd name="T39" fmla="*/ 46 h 92"/>
                    <a:gd name="T40" fmla="*/ 28 w 58"/>
                    <a:gd name="T41" fmla="*/ 52 h 92"/>
                    <a:gd name="T42" fmla="*/ 38 w 58"/>
                    <a:gd name="T43" fmla="*/ 46 h 92"/>
                    <a:gd name="T44" fmla="*/ 42 w 58"/>
                    <a:gd name="T45" fmla="*/ 30 h 92"/>
                    <a:gd name="T46" fmla="*/ 38 w 58"/>
                    <a:gd name="T47" fmla="*/ 14 h 92"/>
                    <a:gd name="T48" fmla="*/ 29 w 58"/>
                    <a:gd name="T49" fmla="*/ 1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2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1"/>
                      </a:lnTo>
                      <a:lnTo>
                        <a:pt x="0" y="91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5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8"/>
                      </a:cubicBezTo>
                      <a:cubicBezTo>
                        <a:pt x="55" y="13"/>
                        <a:pt x="57" y="21"/>
                        <a:pt x="57" y="32"/>
                      </a:cubicBezTo>
                      <a:cubicBezTo>
                        <a:pt x="57" y="42"/>
                        <a:pt x="54" y="51"/>
                        <a:pt x="50" y="56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7"/>
                        <a:pt x="15" y="43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0" name="Freeform 389"/>
                <p:cNvSpPr>
                  <a:spLocks noChangeArrowheads="1"/>
                </p:cNvSpPr>
                <p:nvPr/>
              </p:nvSpPr>
              <p:spPr bwMode="auto">
                <a:xfrm>
                  <a:off x="5409" y="2011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4"/>
                      </a:cubicBezTo>
                      <a:cubicBezTo>
                        <a:pt x="8" y="15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5"/>
                        <a:pt x="18" y="24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1" name="Freeform 390"/>
                <p:cNvSpPr>
                  <a:spLocks noChangeArrowheads="1"/>
                </p:cNvSpPr>
                <p:nvPr/>
              </p:nvSpPr>
              <p:spPr bwMode="auto">
                <a:xfrm>
                  <a:off x="5416" y="2011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5"/>
                        <a:pt x="25" y="24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2" name="Freeform 391"/>
                <p:cNvSpPr>
                  <a:spLocks noChangeArrowheads="1"/>
                </p:cNvSpPr>
                <p:nvPr/>
              </p:nvSpPr>
              <p:spPr bwMode="auto">
                <a:xfrm>
                  <a:off x="5353" y="2043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8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8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3" name="Freeform 392"/>
                <p:cNvSpPr>
                  <a:spLocks noChangeArrowheads="1"/>
                </p:cNvSpPr>
                <p:nvPr/>
              </p:nvSpPr>
              <p:spPr bwMode="auto">
                <a:xfrm>
                  <a:off x="5377" y="2042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4" name="Freeform 393"/>
                <p:cNvSpPr>
                  <a:spLocks noChangeArrowheads="1"/>
                </p:cNvSpPr>
                <p:nvPr/>
              </p:nvSpPr>
              <p:spPr bwMode="auto">
                <a:xfrm>
                  <a:off x="5393" y="2043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3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5" name="Freeform 394"/>
                <p:cNvSpPr>
                  <a:spLocks noChangeArrowheads="1"/>
                </p:cNvSpPr>
                <p:nvPr/>
              </p:nvSpPr>
              <p:spPr bwMode="auto">
                <a:xfrm>
                  <a:off x="5409" y="2038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6" name="Freeform 395"/>
                <p:cNvSpPr>
                  <a:spLocks noChangeArrowheads="1"/>
                </p:cNvSpPr>
                <p:nvPr/>
              </p:nvSpPr>
              <p:spPr bwMode="auto">
                <a:xfrm>
                  <a:off x="5416" y="2038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7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7" name="Freeform 396"/>
                <p:cNvSpPr>
                  <a:spLocks noChangeArrowheads="1"/>
                </p:cNvSpPr>
                <p:nvPr/>
              </p:nvSpPr>
              <p:spPr bwMode="auto">
                <a:xfrm>
                  <a:off x="5353" y="2069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4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6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8" name="Freeform 397"/>
                <p:cNvSpPr>
                  <a:spLocks noChangeArrowheads="1"/>
                </p:cNvSpPr>
                <p:nvPr/>
              </p:nvSpPr>
              <p:spPr bwMode="auto">
                <a:xfrm>
                  <a:off x="5377" y="2068"/>
                  <a:ext cx="11" cy="14"/>
                </a:xfrm>
                <a:custGeom>
                  <a:avLst/>
                  <a:gdLst>
                    <a:gd name="T0" fmla="*/ 44 w 54"/>
                    <a:gd name="T1" fmla="*/ 67 h 68"/>
                    <a:gd name="T2" fmla="*/ 41 w 54"/>
                    <a:gd name="T3" fmla="*/ 58 h 68"/>
                    <a:gd name="T4" fmla="*/ 41 w 54"/>
                    <a:gd name="T5" fmla="*/ 58 h 68"/>
                    <a:gd name="T6" fmla="*/ 33 w 54"/>
                    <a:gd name="T7" fmla="*/ 65 h 68"/>
                    <a:gd name="T8" fmla="*/ 21 w 54"/>
                    <a:gd name="T9" fmla="*/ 67 h 68"/>
                    <a:gd name="T10" fmla="*/ 6 w 54"/>
                    <a:gd name="T11" fmla="*/ 62 h 68"/>
                    <a:gd name="T12" fmla="*/ 0 w 54"/>
                    <a:gd name="T13" fmla="*/ 48 h 68"/>
                    <a:gd name="T14" fmla="*/ 8 w 54"/>
                    <a:gd name="T15" fmla="*/ 33 h 68"/>
                    <a:gd name="T16" fmla="*/ 30 w 54"/>
                    <a:gd name="T17" fmla="*/ 27 h 68"/>
                    <a:gd name="T18" fmla="*/ 40 w 54"/>
                    <a:gd name="T19" fmla="*/ 27 h 68"/>
                    <a:gd name="T20" fmla="*/ 40 w 54"/>
                    <a:gd name="T21" fmla="*/ 24 h 68"/>
                    <a:gd name="T22" fmla="*/ 37 w 54"/>
                    <a:gd name="T23" fmla="*/ 16 h 68"/>
                    <a:gd name="T24" fmla="*/ 28 w 54"/>
                    <a:gd name="T25" fmla="*/ 13 h 68"/>
                    <a:gd name="T26" fmla="*/ 19 w 54"/>
                    <a:gd name="T27" fmla="*/ 14 h 68"/>
                    <a:gd name="T28" fmla="*/ 11 w 54"/>
                    <a:gd name="T29" fmla="*/ 17 h 68"/>
                    <a:gd name="T30" fmla="*/ 6 w 54"/>
                    <a:gd name="T31" fmla="*/ 7 h 68"/>
                    <a:gd name="T32" fmla="*/ 18 w 54"/>
                    <a:gd name="T33" fmla="*/ 2 h 68"/>
                    <a:gd name="T34" fmla="*/ 30 w 54"/>
                    <a:gd name="T35" fmla="*/ 1 h 68"/>
                    <a:gd name="T36" fmla="*/ 47 w 54"/>
                    <a:gd name="T37" fmla="*/ 7 h 68"/>
                    <a:gd name="T38" fmla="*/ 53 w 54"/>
                    <a:gd name="T39" fmla="*/ 23 h 68"/>
                    <a:gd name="T40" fmla="*/ 53 w 54"/>
                    <a:gd name="T41" fmla="*/ 65 h 68"/>
                    <a:gd name="T42" fmla="*/ 44 w 54"/>
                    <a:gd name="T43" fmla="*/ 65 h 68"/>
                    <a:gd name="T44" fmla="*/ 44 w 54"/>
                    <a:gd name="T45" fmla="*/ 67 h 68"/>
                    <a:gd name="T46" fmla="*/ 24 w 54"/>
                    <a:gd name="T47" fmla="*/ 58 h 68"/>
                    <a:gd name="T48" fmla="*/ 35 w 54"/>
                    <a:gd name="T49" fmla="*/ 53 h 68"/>
                    <a:gd name="T50" fmla="*/ 40 w 54"/>
                    <a:gd name="T51" fmla="*/ 42 h 68"/>
                    <a:gd name="T52" fmla="*/ 40 w 54"/>
                    <a:gd name="T53" fmla="*/ 36 h 68"/>
                    <a:gd name="T54" fmla="*/ 31 w 54"/>
                    <a:gd name="T55" fmla="*/ 36 h 68"/>
                    <a:gd name="T56" fmla="*/ 18 w 54"/>
                    <a:gd name="T57" fmla="*/ 39 h 68"/>
                    <a:gd name="T58" fmla="*/ 14 w 54"/>
                    <a:gd name="T59" fmla="*/ 48 h 68"/>
                    <a:gd name="T60" fmla="*/ 17 w 54"/>
                    <a:gd name="T61" fmla="*/ 53 h 68"/>
                    <a:gd name="T62" fmla="*/ 24 w 54"/>
                    <a:gd name="T63" fmla="*/ 5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8">
                      <a:moveTo>
                        <a:pt x="44" y="67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4"/>
                        <a:pt x="33" y="65"/>
                      </a:cubicBezTo>
                      <a:cubicBezTo>
                        <a:pt x="30" y="67"/>
                        <a:pt x="25" y="67"/>
                        <a:pt x="21" y="67"/>
                      </a:cubicBezTo>
                      <a:cubicBezTo>
                        <a:pt x="15" y="67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8"/>
                      </a:cubicBezTo>
                      <a:cubicBezTo>
                        <a:pt x="0" y="42"/>
                        <a:pt x="4" y="36"/>
                        <a:pt x="8" y="33"/>
                      </a:cubicBezTo>
                      <a:cubicBezTo>
                        <a:pt x="13" y="30"/>
                        <a:pt x="19" y="29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7"/>
                        <a:pt x="37" y="16"/>
                      </a:cubicBezTo>
                      <a:cubicBezTo>
                        <a:pt x="36" y="14"/>
                        <a:pt x="33" y="13"/>
                        <a:pt x="28" y="13"/>
                      </a:cubicBezTo>
                      <a:cubicBezTo>
                        <a:pt x="25" y="13"/>
                        <a:pt x="22" y="13"/>
                        <a:pt x="19" y="14"/>
                      </a:cubicBezTo>
                      <a:cubicBezTo>
                        <a:pt x="17" y="16"/>
                        <a:pt x="14" y="16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10"/>
                        <a:pt x="53" y="16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7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5"/>
                        <a:pt x="35" y="53"/>
                      </a:cubicBezTo>
                      <a:cubicBezTo>
                        <a:pt x="38" y="50"/>
                        <a:pt x="40" y="48"/>
                        <a:pt x="40" y="42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8"/>
                      </a:cubicBezTo>
                      <a:cubicBezTo>
                        <a:pt x="14" y="51"/>
                        <a:pt x="16" y="51"/>
                        <a:pt x="17" y="53"/>
                      </a:cubicBezTo>
                      <a:cubicBezTo>
                        <a:pt x="19" y="54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9" name="Freeform 398"/>
                <p:cNvSpPr>
                  <a:spLocks noChangeArrowheads="1"/>
                </p:cNvSpPr>
                <p:nvPr/>
              </p:nvSpPr>
              <p:spPr bwMode="auto">
                <a:xfrm>
                  <a:off x="5393" y="2069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2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6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0" name="Freeform 399"/>
                <p:cNvSpPr>
                  <a:spLocks noChangeArrowheads="1"/>
                </p:cNvSpPr>
                <p:nvPr/>
              </p:nvSpPr>
              <p:spPr bwMode="auto">
                <a:xfrm>
                  <a:off x="5409" y="2064"/>
                  <a:ext cx="6" cy="22"/>
                </a:xfrm>
                <a:custGeom>
                  <a:avLst/>
                  <a:gdLst>
                    <a:gd name="T0" fmla="*/ 0 w 31"/>
                    <a:gd name="T1" fmla="*/ 52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2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2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1"/>
                        <a:pt x="14" y="52"/>
                      </a:cubicBezTo>
                      <a:cubicBezTo>
                        <a:pt x="14" y="60"/>
                        <a:pt x="15" y="70"/>
                        <a:pt x="18" y="78"/>
                      </a:cubicBezTo>
                      <a:cubicBezTo>
                        <a:pt x="21" y="87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7"/>
                        <a:pt x="5" y="78"/>
                      </a:cubicBezTo>
                      <a:cubicBezTo>
                        <a:pt x="2" y="70"/>
                        <a:pt x="0" y="62"/>
                        <a:pt x="0" y="5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1" name="Freeform 400"/>
                <p:cNvSpPr>
                  <a:spLocks noChangeArrowheads="1"/>
                </p:cNvSpPr>
                <p:nvPr/>
              </p:nvSpPr>
              <p:spPr bwMode="auto">
                <a:xfrm>
                  <a:off x="5416" y="2064"/>
                  <a:ext cx="6" cy="22"/>
                </a:xfrm>
                <a:custGeom>
                  <a:avLst/>
                  <a:gdLst>
                    <a:gd name="T0" fmla="*/ 30 w 31"/>
                    <a:gd name="T1" fmla="*/ 52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2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2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7"/>
                        <a:pt x="12" y="78"/>
                      </a:cubicBezTo>
                      <a:cubicBezTo>
                        <a:pt x="15" y="69"/>
                        <a:pt x="17" y="60"/>
                        <a:pt x="17" y="52"/>
                      </a:cubicBezTo>
                      <a:cubicBezTo>
                        <a:pt x="17" y="43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3"/>
                        <a:pt x="30" y="41"/>
                        <a:pt x="30" y="5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2" name="Freeform 401"/>
                <p:cNvSpPr>
                  <a:spLocks noChangeArrowheads="1"/>
                </p:cNvSpPr>
                <p:nvPr/>
              </p:nvSpPr>
              <p:spPr bwMode="auto">
                <a:xfrm>
                  <a:off x="5353" y="2096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8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3"/>
                        <a:pt x="19" y="2"/>
                      </a:cubicBezTo>
                      <a:cubicBezTo>
                        <a:pt x="22" y="0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3"/>
                        <a:pt x="58" y="2"/>
                      </a:cubicBezTo>
                      <a:cubicBezTo>
                        <a:pt x="61" y="0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8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3" name="Freeform 402"/>
                <p:cNvSpPr>
                  <a:spLocks noChangeArrowheads="1"/>
                </p:cNvSpPr>
                <p:nvPr/>
              </p:nvSpPr>
              <p:spPr bwMode="auto">
                <a:xfrm>
                  <a:off x="5377" y="2095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3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7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1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6 h 67"/>
                    <a:gd name="T54" fmla="*/ 31 w 54"/>
                    <a:gd name="T55" fmla="*/ 36 h 67"/>
                    <a:gd name="T56" fmla="*/ 18 w 54"/>
                    <a:gd name="T57" fmla="*/ 39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6"/>
                        <a:pt x="8" y="33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7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4" name="Freeform 403"/>
                <p:cNvSpPr>
                  <a:spLocks noChangeArrowheads="1"/>
                </p:cNvSpPr>
                <p:nvPr/>
              </p:nvSpPr>
              <p:spPr bwMode="auto">
                <a:xfrm>
                  <a:off x="5393" y="2096"/>
                  <a:ext cx="12" cy="20"/>
                </a:xfrm>
                <a:custGeom>
                  <a:avLst/>
                  <a:gdLst>
                    <a:gd name="T0" fmla="*/ 32 w 58"/>
                    <a:gd name="T1" fmla="*/ 64 h 92"/>
                    <a:gd name="T2" fmla="*/ 13 w 58"/>
                    <a:gd name="T3" fmla="*/ 55 h 92"/>
                    <a:gd name="T4" fmla="*/ 12 w 58"/>
                    <a:gd name="T5" fmla="*/ 55 h 92"/>
                    <a:gd name="T6" fmla="*/ 13 w 58"/>
                    <a:gd name="T7" fmla="*/ 65 h 92"/>
                    <a:gd name="T8" fmla="*/ 13 w 58"/>
                    <a:gd name="T9" fmla="*/ 91 h 92"/>
                    <a:gd name="T10" fmla="*/ 0 w 58"/>
                    <a:gd name="T11" fmla="*/ 91 h 92"/>
                    <a:gd name="T12" fmla="*/ 0 w 58"/>
                    <a:gd name="T13" fmla="*/ 1 h 92"/>
                    <a:gd name="T14" fmla="*/ 10 w 58"/>
                    <a:gd name="T15" fmla="*/ 1 h 92"/>
                    <a:gd name="T16" fmla="*/ 12 w 58"/>
                    <a:gd name="T17" fmla="*/ 10 h 92"/>
                    <a:gd name="T18" fmla="*/ 12 w 58"/>
                    <a:gd name="T19" fmla="*/ 10 h 92"/>
                    <a:gd name="T20" fmla="*/ 31 w 58"/>
                    <a:gd name="T21" fmla="*/ 0 h 92"/>
                    <a:gd name="T22" fmla="*/ 50 w 58"/>
                    <a:gd name="T23" fmla="*/ 8 h 92"/>
                    <a:gd name="T24" fmla="*/ 57 w 58"/>
                    <a:gd name="T25" fmla="*/ 32 h 92"/>
                    <a:gd name="T26" fmla="*/ 50 w 58"/>
                    <a:gd name="T27" fmla="*/ 56 h 92"/>
                    <a:gd name="T28" fmla="*/ 32 w 58"/>
                    <a:gd name="T29" fmla="*/ 64 h 92"/>
                    <a:gd name="T30" fmla="*/ 29 w 58"/>
                    <a:gd name="T31" fmla="*/ 10 h 92"/>
                    <a:gd name="T32" fmla="*/ 17 w 58"/>
                    <a:gd name="T33" fmla="*/ 14 h 92"/>
                    <a:gd name="T34" fmla="*/ 13 w 58"/>
                    <a:gd name="T35" fmla="*/ 29 h 92"/>
                    <a:gd name="T36" fmla="*/ 13 w 58"/>
                    <a:gd name="T37" fmla="*/ 30 h 92"/>
                    <a:gd name="T38" fmla="*/ 16 w 58"/>
                    <a:gd name="T39" fmla="*/ 46 h 92"/>
                    <a:gd name="T40" fmla="*/ 28 w 58"/>
                    <a:gd name="T41" fmla="*/ 52 h 92"/>
                    <a:gd name="T42" fmla="*/ 38 w 58"/>
                    <a:gd name="T43" fmla="*/ 46 h 92"/>
                    <a:gd name="T44" fmla="*/ 42 w 58"/>
                    <a:gd name="T45" fmla="*/ 30 h 92"/>
                    <a:gd name="T46" fmla="*/ 38 w 58"/>
                    <a:gd name="T47" fmla="*/ 14 h 92"/>
                    <a:gd name="T48" fmla="*/ 29 w 58"/>
                    <a:gd name="T49" fmla="*/ 1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2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1"/>
                      </a:lnTo>
                      <a:lnTo>
                        <a:pt x="0" y="91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2"/>
                        <a:pt x="12" y="5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8"/>
                      </a:cubicBezTo>
                      <a:cubicBezTo>
                        <a:pt x="55" y="14"/>
                        <a:pt x="57" y="21"/>
                        <a:pt x="57" y="32"/>
                      </a:cubicBezTo>
                      <a:cubicBezTo>
                        <a:pt x="57" y="42"/>
                        <a:pt x="54" y="51"/>
                        <a:pt x="50" y="56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7"/>
                        <a:pt x="15" y="43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5" name="Freeform 404"/>
                <p:cNvSpPr>
                  <a:spLocks noChangeArrowheads="1"/>
                </p:cNvSpPr>
                <p:nvPr/>
              </p:nvSpPr>
              <p:spPr bwMode="auto">
                <a:xfrm>
                  <a:off x="5409" y="2091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1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1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6" name="Freeform 405"/>
                <p:cNvSpPr>
                  <a:spLocks noChangeArrowheads="1"/>
                </p:cNvSpPr>
                <p:nvPr/>
              </p:nvSpPr>
              <p:spPr bwMode="auto">
                <a:xfrm>
                  <a:off x="5416" y="2091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1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1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7" name="Freeform 406"/>
                <p:cNvSpPr>
                  <a:spLocks noChangeArrowheads="1"/>
                </p:cNvSpPr>
                <p:nvPr/>
              </p:nvSpPr>
              <p:spPr bwMode="auto">
                <a:xfrm>
                  <a:off x="5353" y="2139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3"/>
                        <a:pt x="19" y="2"/>
                      </a:cubicBezTo>
                      <a:cubicBezTo>
                        <a:pt x="22" y="0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3"/>
                        <a:pt x="58" y="2"/>
                      </a:cubicBezTo>
                      <a:cubicBezTo>
                        <a:pt x="61" y="0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9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8" name="Freeform 407"/>
                <p:cNvSpPr>
                  <a:spLocks noChangeArrowheads="1"/>
                </p:cNvSpPr>
                <p:nvPr/>
              </p:nvSpPr>
              <p:spPr bwMode="auto">
                <a:xfrm>
                  <a:off x="5377" y="2138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8 h 67"/>
                    <a:gd name="T4" fmla="*/ 41 w 54"/>
                    <a:gd name="T5" fmla="*/ 58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3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7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1 h 67"/>
                    <a:gd name="T36" fmla="*/ 47 w 54"/>
                    <a:gd name="T37" fmla="*/ 6 h 67"/>
                    <a:gd name="T38" fmla="*/ 53 w 54"/>
                    <a:gd name="T39" fmla="*/ 23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8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6 h 67"/>
                    <a:gd name="T54" fmla="*/ 31 w 54"/>
                    <a:gd name="T55" fmla="*/ 36 h 67"/>
                    <a:gd name="T56" fmla="*/ 18 w 54"/>
                    <a:gd name="T57" fmla="*/ 39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8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6"/>
                        <a:pt x="8" y="33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7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9" name="Freeform 408"/>
                <p:cNvSpPr>
                  <a:spLocks noChangeArrowheads="1"/>
                </p:cNvSpPr>
                <p:nvPr/>
              </p:nvSpPr>
              <p:spPr bwMode="auto">
                <a:xfrm>
                  <a:off x="5393" y="2139"/>
                  <a:ext cx="12" cy="20"/>
                </a:xfrm>
                <a:custGeom>
                  <a:avLst/>
                  <a:gdLst>
                    <a:gd name="T0" fmla="*/ 32 w 58"/>
                    <a:gd name="T1" fmla="*/ 64 h 92"/>
                    <a:gd name="T2" fmla="*/ 13 w 58"/>
                    <a:gd name="T3" fmla="*/ 55 h 92"/>
                    <a:gd name="T4" fmla="*/ 12 w 58"/>
                    <a:gd name="T5" fmla="*/ 55 h 92"/>
                    <a:gd name="T6" fmla="*/ 13 w 58"/>
                    <a:gd name="T7" fmla="*/ 65 h 92"/>
                    <a:gd name="T8" fmla="*/ 13 w 58"/>
                    <a:gd name="T9" fmla="*/ 91 h 92"/>
                    <a:gd name="T10" fmla="*/ 0 w 58"/>
                    <a:gd name="T11" fmla="*/ 91 h 92"/>
                    <a:gd name="T12" fmla="*/ 0 w 58"/>
                    <a:gd name="T13" fmla="*/ 1 h 92"/>
                    <a:gd name="T14" fmla="*/ 10 w 58"/>
                    <a:gd name="T15" fmla="*/ 1 h 92"/>
                    <a:gd name="T16" fmla="*/ 12 w 58"/>
                    <a:gd name="T17" fmla="*/ 10 h 92"/>
                    <a:gd name="T18" fmla="*/ 12 w 58"/>
                    <a:gd name="T19" fmla="*/ 10 h 92"/>
                    <a:gd name="T20" fmla="*/ 31 w 58"/>
                    <a:gd name="T21" fmla="*/ 0 h 92"/>
                    <a:gd name="T22" fmla="*/ 50 w 58"/>
                    <a:gd name="T23" fmla="*/ 8 h 92"/>
                    <a:gd name="T24" fmla="*/ 57 w 58"/>
                    <a:gd name="T25" fmla="*/ 32 h 92"/>
                    <a:gd name="T26" fmla="*/ 50 w 58"/>
                    <a:gd name="T27" fmla="*/ 56 h 92"/>
                    <a:gd name="T28" fmla="*/ 32 w 58"/>
                    <a:gd name="T29" fmla="*/ 64 h 92"/>
                    <a:gd name="T30" fmla="*/ 29 w 58"/>
                    <a:gd name="T31" fmla="*/ 10 h 92"/>
                    <a:gd name="T32" fmla="*/ 17 w 58"/>
                    <a:gd name="T33" fmla="*/ 14 h 92"/>
                    <a:gd name="T34" fmla="*/ 13 w 58"/>
                    <a:gd name="T35" fmla="*/ 29 h 92"/>
                    <a:gd name="T36" fmla="*/ 13 w 58"/>
                    <a:gd name="T37" fmla="*/ 30 h 92"/>
                    <a:gd name="T38" fmla="*/ 16 w 58"/>
                    <a:gd name="T39" fmla="*/ 46 h 92"/>
                    <a:gd name="T40" fmla="*/ 28 w 58"/>
                    <a:gd name="T41" fmla="*/ 52 h 92"/>
                    <a:gd name="T42" fmla="*/ 38 w 58"/>
                    <a:gd name="T43" fmla="*/ 46 h 92"/>
                    <a:gd name="T44" fmla="*/ 42 w 58"/>
                    <a:gd name="T45" fmla="*/ 30 h 92"/>
                    <a:gd name="T46" fmla="*/ 38 w 58"/>
                    <a:gd name="T47" fmla="*/ 14 h 92"/>
                    <a:gd name="T48" fmla="*/ 29 w 58"/>
                    <a:gd name="T49" fmla="*/ 1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2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1"/>
                      </a:lnTo>
                      <a:lnTo>
                        <a:pt x="0" y="91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2"/>
                        <a:pt x="12" y="5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8"/>
                      </a:cubicBezTo>
                      <a:cubicBezTo>
                        <a:pt x="55" y="14"/>
                        <a:pt x="57" y="21"/>
                        <a:pt x="57" y="32"/>
                      </a:cubicBezTo>
                      <a:cubicBezTo>
                        <a:pt x="57" y="42"/>
                        <a:pt x="54" y="51"/>
                        <a:pt x="50" y="56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7"/>
                        <a:pt x="15" y="43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0" name="Freeform 409"/>
                <p:cNvSpPr>
                  <a:spLocks noChangeArrowheads="1"/>
                </p:cNvSpPr>
                <p:nvPr/>
              </p:nvSpPr>
              <p:spPr bwMode="auto">
                <a:xfrm>
                  <a:off x="5409" y="2134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1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1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1" name="Freeform 410"/>
                <p:cNvSpPr>
                  <a:spLocks noChangeArrowheads="1"/>
                </p:cNvSpPr>
                <p:nvPr/>
              </p:nvSpPr>
              <p:spPr bwMode="auto">
                <a:xfrm>
                  <a:off x="5416" y="2134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1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1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2" name="Freeform 411"/>
                <p:cNvSpPr>
                  <a:spLocks noChangeArrowheads="1"/>
                </p:cNvSpPr>
                <p:nvPr/>
              </p:nvSpPr>
              <p:spPr bwMode="auto">
                <a:xfrm>
                  <a:off x="5353" y="2165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8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8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3" name="Freeform 412"/>
                <p:cNvSpPr>
                  <a:spLocks noChangeArrowheads="1"/>
                </p:cNvSpPr>
                <p:nvPr/>
              </p:nvSpPr>
              <p:spPr bwMode="auto">
                <a:xfrm>
                  <a:off x="5377" y="2165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4" name="Freeform 413"/>
                <p:cNvSpPr>
                  <a:spLocks noChangeArrowheads="1"/>
                </p:cNvSpPr>
                <p:nvPr/>
              </p:nvSpPr>
              <p:spPr bwMode="auto">
                <a:xfrm>
                  <a:off x="5393" y="2165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5" name="Freeform 414"/>
                <p:cNvSpPr>
                  <a:spLocks noChangeArrowheads="1"/>
                </p:cNvSpPr>
                <p:nvPr/>
              </p:nvSpPr>
              <p:spPr bwMode="auto">
                <a:xfrm>
                  <a:off x="5409" y="2161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6" name="Freeform 415"/>
                <p:cNvSpPr>
                  <a:spLocks noChangeArrowheads="1"/>
                </p:cNvSpPr>
                <p:nvPr/>
              </p:nvSpPr>
              <p:spPr bwMode="auto">
                <a:xfrm>
                  <a:off x="5416" y="2161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7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7" name="Freeform 416"/>
                <p:cNvSpPr>
                  <a:spLocks noChangeArrowheads="1"/>
                </p:cNvSpPr>
                <p:nvPr/>
              </p:nvSpPr>
              <p:spPr bwMode="auto">
                <a:xfrm>
                  <a:off x="5353" y="2192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4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6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0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8" name="Freeform 417"/>
                <p:cNvSpPr>
                  <a:spLocks noChangeArrowheads="1"/>
                </p:cNvSpPr>
                <p:nvPr/>
              </p:nvSpPr>
              <p:spPr bwMode="auto">
                <a:xfrm>
                  <a:off x="5377" y="2191"/>
                  <a:ext cx="11" cy="14"/>
                </a:xfrm>
                <a:custGeom>
                  <a:avLst/>
                  <a:gdLst>
                    <a:gd name="T0" fmla="*/ 44 w 54"/>
                    <a:gd name="T1" fmla="*/ 67 h 68"/>
                    <a:gd name="T2" fmla="*/ 41 w 54"/>
                    <a:gd name="T3" fmla="*/ 58 h 68"/>
                    <a:gd name="T4" fmla="*/ 41 w 54"/>
                    <a:gd name="T5" fmla="*/ 58 h 68"/>
                    <a:gd name="T6" fmla="*/ 33 w 54"/>
                    <a:gd name="T7" fmla="*/ 65 h 68"/>
                    <a:gd name="T8" fmla="*/ 21 w 54"/>
                    <a:gd name="T9" fmla="*/ 67 h 68"/>
                    <a:gd name="T10" fmla="*/ 6 w 54"/>
                    <a:gd name="T11" fmla="*/ 62 h 68"/>
                    <a:gd name="T12" fmla="*/ 0 w 54"/>
                    <a:gd name="T13" fmla="*/ 48 h 68"/>
                    <a:gd name="T14" fmla="*/ 8 w 54"/>
                    <a:gd name="T15" fmla="*/ 33 h 68"/>
                    <a:gd name="T16" fmla="*/ 30 w 54"/>
                    <a:gd name="T17" fmla="*/ 27 h 68"/>
                    <a:gd name="T18" fmla="*/ 40 w 54"/>
                    <a:gd name="T19" fmla="*/ 27 h 68"/>
                    <a:gd name="T20" fmla="*/ 40 w 54"/>
                    <a:gd name="T21" fmla="*/ 24 h 68"/>
                    <a:gd name="T22" fmla="*/ 37 w 54"/>
                    <a:gd name="T23" fmla="*/ 16 h 68"/>
                    <a:gd name="T24" fmla="*/ 28 w 54"/>
                    <a:gd name="T25" fmla="*/ 13 h 68"/>
                    <a:gd name="T26" fmla="*/ 19 w 54"/>
                    <a:gd name="T27" fmla="*/ 14 h 68"/>
                    <a:gd name="T28" fmla="*/ 11 w 54"/>
                    <a:gd name="T29" fmla="*/ 17 h 68"/>
                    <a:gd name="T30" fmla="*/ 6 w 54"/>
                    <a:gd name="T31" fmla="*/ 7 h 68"/>
                    <a:gd name="T32" fmla="*/ 18 w 54"/>
                    <a:gd name="T33" fmla="*/ 2 h 68"/>
                    <a:gd name="T34" fmla="*/ 30 w 54"/>
                    <a:gd name="T35" fmla="*/ 1 h 68"/>
                    <a:gd name="T36" fmla="*/ 47 w 54"/>
                    <a:gd name="T37" fmla="*/ 7 h 68"/>
                    <a:gd name="T38" fmla="*/ 53 w 54"/>
                    <a:gd name="T39" fmla="*/ 23 h 68"/>
                    <a:gd name="T40" fmla="*/ 53 w 54"/>
                    <a:gd name="T41" fmla="*/ 65 h 68"/>
                    <a:gd name="T42" fmla="*/ 44 w 54"/>
                    <a:gd name="T43" fmla="*/ 65 h 68"/>
                    <a:gd name="T44" fmla="*/ 44 w 54"/>
                    <a:gd name="T45" fmla="*/ 67 h 68"/>
                    <a:gd name="T46" fmla="*/ 24 w 54"/>
                    <a:gd name="T47" fmla="*/ 58 h 68"/>
                    <a:gd name="T48" fmla="*/ 35 w 54"/>
                    <a:gd name="T49" fmla="*/ 53 h 68"/>
                    <a:gd name="T50" fmla="*/ 40 w 54"/>
                    <a:gd name="T51" fmla="*/ 42 h 68"/>
                    <a:gd name="T52" fmla="*/ 40 w 54"/>
                    <a:gd name="T53" fmla="*/ 36 h 68"/>
                    <a:gd name="T54" fmla="*/ 31 w 54"/>
                    <a:gd name="T55" fmla="*/ 36 h 68"/>
                    <a:gd name="T56" fmla="*/ 18 w 54"/>
                    <a:gd name="T57" fmla="*/ 39 h 68"/>
                    <a:gd name="T58" fmla="*/ 14 w 54"/>
                    <a:gd name="T59" fmla="*/ 48 h 68"/>
                    <a:gd name="T60" fmla="*/ 17 w 54"/>
                    <a:gd name="T61" fmla="*/ 53 h 68"/>
                    <a:gd name="T62" fmla="*/ 24 w 54"/>
                    <a:gd name="T63" fmla="*/ 5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8">
                      <a:moveTo>
                        <a:pt x="44" y="67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4"/>
                        <a:pt x="33" y="65"/>
                      </a:cubicBezTo>
                      <a:cubicBezTo>
                        <a:pt x="30" y="67"/>
                        <a:pt x="25" y="67"/>
                        <a:pt x="21" y="67"/>
                      </a:cubicBezTo>
                      <a:cubicBezTo>
                        <a:pt x="15" y="67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8"/>
                      </a:cubicBezTo>
                      <a:cubicBezTo>
                        <a:pt x="0" y="42"/>
                        <a:pt x="4" y="36"/>
                        <a:pt x="8" y="33"/>
                      </a:cubicBezTo>
                      <a:cubicBezTo>
                        <a:pt x="13" y="30"/>
                        <a:pt x="19" y="29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7"/>
                        <a:pt x="37" y="16"/>
                      </a:cubicBezTo>
                      <a:cubicBezTo>
                        <a:pt x="36" y="14"/>
                        <a:pt x="33" y="13"/>
                        <a:pt x="28" y="13"/>
                      </a:cubicBezTo>
                      <a:cubicBezTo>
                        <a:pt x="25" y="13"/>
                        <a:pt x="22" y="13"/>
                        <a:pt x="19" y="14"/>
                      </a:cubicBezTo>
                      <a:cubicBezTo>
                        <a:pt x="17" y="16"/>
                        <a:pt x="14" y="16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10"/>
                        <a:pt x="53" y="16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7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5"/>
                        <a:pt x="35" y="53"/>
                      </a:cubicBezTo>
                      <a:cubicBezTo>
                        <a:pt x="38" y="50"/>
                        <a:pt x="40" y="48"/>
                        <a:pt x="40" y="42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8"/>
                      </a:cubicBezTo>
                      <a:cubicBezTo>
                        <a:pt x="14" y="51"/>
                        <a:pt x="16" y="51"/>
                        <a:pt x="17" y="53"/>
                      </a:cubicBezTo>
                      <a:cubicBezTo>
                        <a:pt x="19" y="54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9" name="Freeform 418"/>
                <p:cNvSpPr>
                  <a:spLocks noChangeArrowheads="1"/>
                </p:cNvSpPr>
                <p:nvPr/>
              </p:nvSpPr>
              <p:spPr bwMode="auto">
                <a:xfrm>
                  <a:off x="5393" y="2192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5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0 h 93"/>
                    <a:gd name="T38" fmla="*/ 16 w 58"/>
                    <a:gd name="T39" fmla="*/ 47 h 93"/>
                    <a:gd name="T40" fmla="*/ 28 w 58"/>
                    <a:gd name="T41" fmla="*/ 52 h 93"/>
                    <a:gd name="T42" fmla="*/ 38 w 58"/>
                    <a:gd name="T43" fmla="*/ 47 h 93"/>
                    <a:gd name="T44" fmla="*/ 42 w 58"/>
                    <a:gd name="T45" fmla="*/ 30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6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7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2"/>
                        <a:pt x="41" y="17"/>
                        <a:pt x="38" y="14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0" name="Freeform 419"/>
                <p:cNvSpPr>
                  <a:spLocks noChangeArrowheads="1"/>
                </p:cNvSpPr>
                <p:nvPr/>
              </p:nvSpPr>
              <p:spPr bwMode="auto">
                <a:xfrm>
                  <a:off x="5409" y="2187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8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8"/>
                      </a:cubicBezTo>
                      <a:cubicBezTo>
                        <a:pt x="2" y="70"/>
                        <a:pt x="0" y="62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1" name="Freeform 420"/>
                <p:cNvSpPr>
                  <a:spLocks noChangeArrowheads="1"/>
                </p:cNvSpPr>
                <p:nvPr/>
              </p:nvSpPr>
              <p:spPr bwMode="auto">
                <a:xfrm>
                  <a:off x="5416" y="2187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6"/>
                        <a:pt x="12" y="78"/>
                      </a:cubicBezTo>
                      <a:cubicBezTo>
                        <a:pt x="15" y="69"/>
                        <a:pt x="17" y="59"/>
                        <a:pt x="17" y="51"/>
                      </a:cubicBezTo>
                      <a:cubicBezTo>
                        <a:pt x="17" y="42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3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2" name="Freeform 421"/>
                <p:cNvSpPr>
                  <a:spLocks noChangeArrowheads="1"/>
                </p:cNvSpPr>
                <p:nvPr/>
              </p:nvSpPr>
              <p:spPr bwMode="auto">
                <a:xfrm>
                  <a:off x="5353" y="2218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8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3"/>
                        <a:pt x="19" y="2"/>
                      </a:cubicBezTo>
                      <a:cubicBezTo>
                        <a:pt x="22" y="0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3"/>
                        <a:pt x="58" y="2"/>
                      </a:cubicBezTo>
                      <a:cubicBezTo>
                        <a:pt x="61" y="0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8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3" name="Freeform 422"/>
                <p:cNvSpPr>
                  <a:spLocks noChangeArrowheads="1"/>
                </p:cNvSpPr>
                <p:nvPr/>
              </p:nvSpPr>
              <p:spPr bwMode="auto">
                <a:xfrm>
                  <a:off x="5377" y="2217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3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7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1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6 h 67"/>
                    <a:gd name="T54" fmla="*/ 31 w 54"/>
                    <a:gd name="T55" fmla="*/ 36 h 67"/>
                    <a:gd name="T56" fmla="*/ 18 w 54"/>
                    <a:gd name="T57" fmla="*/ 39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6"/>
                        <a:pt x="8" y="33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7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4" name="Freeform 423"/>
                <p:cNvSpPr>
                  <a:spLocks noChangeArrowheads="1"/>
                </p:cNvSpPr>
                <p:nvPr/>
              </p:nvSpPr>
              <p:spPr bwMode="auto">
                <a:xfrm>
                  <a:off x="5393" y="2218"/>
                  <a:ext cx="12" cy="20"/>
                </a:xfrm>
                <a:custGeom>
                  <a:avLst/>
                  <a:gdLst>
                    <a:gd name="T0" fmla="*/ 32 w 58"/>
                    <a:gd name="T1" fmla="*/ 64 h 92"/>
                    <a:gd name="T2" fmla="*/ 13 w 58"/>
                    <a:gd name="T3" fmla="*/ 55 h 92"/>
                    <a:gd name="T4" fmla="*/ 12 w 58"/>
                    <a:gd name="T5" fmla="*/ 55 h 92"/>
                    <a:gd name="T6" fmla="*/ 13 w 58"/>
                    <a:gd name="T7" fmla="*/ 65 h 92"/>
                    <a:gd name="T8" fmla="*/ 13 w 58"/>
                    <a:gd name="T9" fmla="*/ 91 h 92"/>
                    <a:gd name="T10" fmla="*/ 0 w 58"/>
                    <a:gd name="T11" fmla="*/ 91 h 92"/>
                    <a:gd name="T12" fmla="*/ 0 w 58"/>
                    <a:gd name="T13" fmla="*/ 1 h 92"/>
                    <a:gd name="T14" fmla="*/ 10 w 58"/>
                    <a:gd name="T15" fmla="*/ 1 h 92"/>
                    <a:gd name="T16" fmla="*/ 12 w 58"/>
                    <a:gd name="T17" fmla="*/ 10 h 92"/>
                    <a:gd name="T18" fmla="*/ 12 w 58"/>
                    <a:gd name="T19" fmla="*/ 10 h 92"/>
                    <a:gd name="T20" fmla="*/ 31 w 58"/>
                    <a:gd name="T21" fmla="*/ 0 h 92"/>
                    <a:gd name="T22" fmla="*/ 50 w 58"/>
                    <a:gd name="T23" fmla="*/ 8 h 92"/>
                    <a:gd name="T24" fmla="*/ 57 w 58"/>
                    <a:gd name="T25" fmla="*/ 32 h 92"/>
                    <a:gd name="T26" fmla="*/ 50 w 58"/>
                    <a:gd name="T27" fmla="*/ 56 h 92"/>
                    <a:gd name="T28" fmla="*/ 32 w 58"/>
                    <a:gd name="T29" fmla="*/ 64 h 92"/>
                    <a:gd name="T30" fmla="*/ 29 w 58"/>
                    <a:gd name="T31" fmla="*/ 10 h 92"/>
                    <a:gd name="T32" fmla="*/ 17 w 58"/>
                    <a:gd name="T33" fmla="*/ 14 h 92"/>
                    <a:gd name="T34" fmla="*/ 13 w 58"/>
                    <a:gd name="T35" fmla="*/ 29 h 92"/>
                    <a:gd name="T36" fmla="*/ 13 w 58"/>
                    <a:gd name="T37" fmla="*/ 30 h 92"/>
                    <a:gd name="T38" fmla="*/ 16 w 58"/>
                    <a:gd name="T39" fmla="*/ 46 h 92"/>
                    <a:gd name="T40" fmla="*/ 28 w 58"/>
                    <a:gd name="T41" fmla="*/ 52 h 92"/>
                    <a:gd name="T42" fmla="*/ 38 w 58"/>
                    <a:gd name="T43" fmla="*/ 46 h 92"/>
                    <a:gd name="T44" fmla="*/ 42 w 58"/>
                    <a:gd name="T45" fmla="*/ 30 h 92"/>
                    <a:gd name="T46" fmla="*/ 38 w 58"/>
                    <a:gd name="T47" fmla="*/ 14 h 92"/>
                    <a:gd name="T48" fmla="*/ 29 w 58"/>
                    <a:gd name="T49" fmla="*/ 1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2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1"/>
                      </a:lnTo>
                      <a:lnTo>
                        <a:pt x="0" y="91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2"/>
                        <a:pt x="12" y="5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8"/>
                      </a:cubicBezTo>
                      <a:cubicBezTo>
                        <a:pt x="55" y="14"/>
                        <a:pt x="57" y="21"/>
                        <a:pt x="57" y="32"/>
                      </a:cubicBezTo>
                      <a:cubicBezTo>
                        <a:pt x="57" y="42"/>
                        <a:pt x="54" y="51"/>
                        <a:pt x="50" y="56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7"/>
                        <a:pt x="15" y="43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5" name="Freeform 424"/>
                <p:cNvSpPr>
                  <a:spLocks noChangeArrowheads="1"/>
                </p:cNvSpPr>
                <p:nvPr/>
              </p:nvSpPr>
              <p:spPr bwMode="auto">
                <a:xfrm>
                  <a:off x="5409" y="2214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1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1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6" name="Freeform 425"/>
                <p:cNvSpPr>
                  <a:spLocks noChangeArrowheads="1"/>
                </p:cNvSpPr>
                <p:nvPr/>
              </p:nvSpPr>
              <p:spPr bwMode="auto">
                <a:xfrm>
                  <a:off x="5416" y="2214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1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1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7" name="Freeform 426"/>
                <p:cNvSpPr>
                  <a:spLocks noChangeArrowheads="1"/>
                </p:cNvSpPr>
                <p:nvPr/>
              </p:nvSpPr>
              <p:spPr bwMode="auto">
                <a:xfrm>
                  <a:off x="5353" y="2245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8" name="Freeform 427"/>
                <p:cNvSpPr>
                  <a:spLocks noChangeArrowheads="1"/>
                </p:cNvSpPr>
                <p:nvPr/>
              </p:nvSpPr>
              <p:spPr bwMode="auto">
                <a:xfrm>
                  <a:off x="5377" y="2244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3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9" name="Freeform 428"/>
                <p:cNvSpPr>
                  <a:spLocks noChangeArrowheads="1"/>
                </p:cNvSpPr>
                <p:nvPr/>
              </p:nvSpPr>
              <p:spPr bwMode="auto">
                <a:xfrm>
                  <a:off x="5393" y="2245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3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0" name="Freeform 429"/>
                <p:cNvSpPr>
                  <a:spLocks noChangeArrowheads="1"/>
                </p:cNvSpPr>
                <p:nvPr/>
              </p:nvSpPr>
              <p:spPr bwMode="auto">
                <a:xfrm>
                  <a:off x="5409" y="2240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1" name="Freeform 430"/>
                <p:cNvSpPr>
                  <a:spLocks noChangeArrowheads="1"/>
                </p:cNvSpPr>
                <p:nvPr/>
              </p:nvSpPr>
              <p:spPr bwMode="auto">
                <a:xfrm>
                  <a:off x="5416" y="2240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8"/>
                      </a:cubicBezTo>
                      <a:cubicBezTo>
                        <a:pt x="22" y="87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2" name="Freeform 431"/>
                <p:cNvSpPr>
                  <a:spLocks noChangeArrowheads="1"/>
                </p:cNvSpPr>
                <p:nvPr/>
              </p:nvSpPr>
              <p:spPr bwMode="auto">
                <a:xfrm>
                  <a:off x="5353" y="2288"/>
                  <a:ext cx="20" cy="14"/>
                </a:xfrm>
                <a:custGeom>
                  <a:avLst/>
                  <a:gdLst>
                    <a:gd name="T0" fmla="*/ 39 w 93"/>
                    <a:gd name="T1" fmla="*/ 61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3 h 65"/>
                    <a:gd name="T44" fmla="*/ 76 w 93"/>
                    <a:gd name="T45" fmla="*/ 13 h 65"/>
                    <a:gd name="T46" fmla="*/ 67 w 93"/>
                    <a:gd name="T47" fmla="*/ 10 h 65"/>
                    <a:gd name="T48" fmla="*/ 55 w 93"/>
                    <a:gd name="T49" fmla="*/ 14 h 65"/>
                    <a:gd name="T50" fmla="*/ 53 w 93"/>
                    <a:gd name="T51" fmla="*/ 29 h 65"/>
                    <a:gd name="T52" fmla="*/ 53 w 93"/>
                    <a:gd name="T53" fmla="*/ 61 h 65"/>
                    <a:gd name="T54" fmla="*/ 39 w 93"/>
                    <a:gd name="T55" fmla="*/ 6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1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3"/>
                      </a:lnTo>
                      <a:cubicBezTo>
                        <a:pt x="79" y="19"/>
                        <a:pt x="77" y="14"/>
                        <a:pt x="76" y="13"/>
                      </a:cubicBezTo>
                      <a:cubicBezTo>
                        <a:pt x="74" y="10"/>
                        <a:pt x="71" y="10"/>
                        <a:pt x="67" y="10"/>
                      </a:cubicBezTo>
                      <a:cubicBezTo>
                        <a:pt x="61" y="10"/>
                        <a:pt x="58" y="11"/>
                        <a:pt x="55" y="14"/>
                      </a:cubicBezTo>
                      <a:cubicBezTo>
                        <a:pt x="53" y="17"/>
                        <a:pt x="53" y="23"/>
                        <a:pt x="53" y="29"/>
                      </a:cubicBezTo>
                      <a:lnTo>
                        <a:pt x="53" y="61"/>
                      </a:lnTo>
                      <a:lnTo>
                        <a:pt x="39" y="61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3" name="Freeform 432"/>
                <p:cNvSpPr>
                  <a:spLocks noChangeArrowheads="1"/>
                </p:cNvSpPr>
                <p:nvPr/>
              </p:nvSpPr>
              <p:spPr bwMode="auto">
                <a:xfrm>
                  <a:off x="5377" y="2287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4" name="Freeform 433"/>
                <p:cNvSpPr>
                  <a:spLocks noChangeArrowheads="1"/>
                </p:cNvSpPr>
                <p:nvPr/>
              </p:nvSpPr>
              <p:spPr bwMode="auto">
                <a:xfrm>
                  <a:off x="5393" y="2288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5" name="Freeform 434"/>
                <p:cNvSpPr>
                  <a:spLocks noChangeArrowheads="1"/>
                </p:cNvSpPr>
                <p:nvPr/>
              </p:nvSpPr>
              <p:spPr bwMode="auto">
                <a:xfrm>
                  <a:off x="5409" y="2283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1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6" name="Freeform 435"/>
                <p:cNvSpPr>
                  <a:spLocks noChangeArrowheads="1"/>
                </p:cNvSpPr>
                <p:nvPr/>
              </p:nvSpPr>
              <p:spPr bwMode="auto">
                <a:xfrm>
                  <a:off x="5416" y="2283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7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2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7" name="Freeform 436"/>
                <p:cNvSpPr>
                  <a:spLocks noChangeArrowheads="1"/>
                </p:cNvSpPr>
                <p:nvPr/>
              </p:nvSpPr>
              <p:spPr bwMode="auto">
                <a:xfrm>
                  <a:off x="5353" y="2315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1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1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1 h 65"/>
                    <a:gd name="T28" fmla="*/ 51 w 93"/>
                    <a:gd name="T29" fmla="*/ 11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3 h 65"/>
                    <a:gd name="T46" fmla="*/ 67 w 93"/>
                    <a:gd name="T47" fmla="*/ 11 h 65"/>
                    <a:gd name="T48" fmla="*/ 55 w 93"/>
                    <a:gd name="T49" fmla="*/ 15 h 65"/>
                    <a:gd name="T50" fmla="*/ 53 w 93"/>
                    <a:gd name="T51" fmla="*/ 29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1"/>
                        <a:pt x="32" y="11"/>
                        <a:pt x="28" y="11"/>
                      </a:cubicBezTo>
                      <a:cubicBezTo>
                        <a:pt x="22" y="11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1"/>
                      </a:lnTo>
                      <a:cubicBezTo>
                        <a:pt x="13" y="8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1"/>
                      </a:cubicBezTo>
                      <a:lnTo>
                        <a:pt x="51" y="11"/>
                      </a:lnTo>
                      <a:cubicBezTo>
                        <a:pt x="53" y="8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1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19"/>
                        <a:pt x="77" y="15"/>
                        <a:pt x="76" y="13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2"/>
                        <a:pt x="55" y="15"/>
                      </a:cubicBezTo>
                      <a:cubicBezTo>
                        <a:pt x="53" y="18"/>
                        <a:pt x="53" y="24"/>
                        <a:pt x="53" y="29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8" name="Freeform 437"/>
                <p:cNvSpPr>
                  <a:spLocks noChangeArrowheads="1"/>
                </p:cNvSpPr>
                <p:nvPr/>
              </p:nvSpPr>
              <p:spPr bwMode="auto">
                <a:xfrm>
                  <a:off x="5377" y="2314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2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2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2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5"/>
                        <a:pt x="35" y="52"/>
                      </a:cubicBezTo>
                      <a:cubicBezTo>
                        <a:pt x="38" y="49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2"/>
                        <a:pt x="14" y="47"/>
                      </a:cubicBezTo>
                      <a:cubicBezTo>
                        <a:pt x="14" y="49"/>
                        <a:pt x="16" y="50"/>
                        <a:pt x="17" y="52"/>
                      </a:cubicBezTo>
                      <a:cubicBezTo>
                        <a:pt x="19" y="53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9" name="Freeform 438"/>
                <p:cNvSpPr>
                  <a:spLocks noChangeArrowheads="1"/>
                </p:cNvSpPr>
                <p:nvPr/>
              </p:nvSpPr>
              <p:spPr bwMode="auto">
                <a:xfrm>
                  <a:off x="5393" y="2314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5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0 h 93"/>
                    <a:gd name="T38" fmla="*/ 16 w 58"/>
                    <a:gd name="T39" fmla="*/ 46 h 93"/>
                    <a:gd name="T40" fmla="*/ 28 w 58"/>
                    <a:gd name="T41" fmla="*/ 52 h 93"/>
                    <a:gd name="T42" fmla="*/ 38 w 58"/>
                    <a:gd name="T43" fmla="*/ 46 h 93"/>
                    <a:gd name="T44" fmla="*/ 42 w 58"/>
                    <a:gd name="T45" fmla="*/ 30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8"/>
                        <a:pt x="15" y="44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2"/>
                        <a:pt x="41" y="17"/>
                        <a:pt x="38" y="14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0" name="Freeform 439"/>
                <p:cNvSpPr>
                  <a:spLocks noChangeArrowheads="1"/>
                </p:cNvSpPr>
                <p:nvPr/>
              </p:nvSpPr>
              <p:spPr bwMode="auto">
                <a:xfrm>
                  <a:off x="5409" y="2310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8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8"/>
                      </a:cubicBezTo>
                      <a:cubicBezTo>
                        <a:pt x="2" y="72"/>
                        <a:pt x="0" y="62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1" name="Freeform 440"/>
                <p:cNvSpPr>
                  <a:spLocks noChangeArrowheads="1"/>
                </p:cNvSpPr>
                <p:nvPr/>
              </p:nvSpPr>
              <p:spPr bwMode="auto">
                <a:xfrm>
                  <a:off x="5416" y="2310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6"/>
                        <a:pt x="12" y="78"/>
                      </a:cubicBezTo>
                      <a:cubicBezTo>
                        <a:pt x="15" y="69"/>
                        <a:pt x="17" y="60"/>
                        <a:pt x="17" y="51"/>
                      </a:cubicBezTo>
                      <a:cubicBezTo>
                        <a:pt x="17" y="43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3"/>
                        <a:pt x="30" y="43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2" name="Freeform 441"/>
                <p:cNvSpPr>
                  <a:spLocks noChangeArrowheads="1"/>
                </p:cNvSpPr>
                <p:nvPr/>
              </p:nvSpPr>
              <p:spPr bwMode="auto">
                <a:xfrm>
                  <a:off x="5353" y="2341"/>
                  <a:ext cx="20" cy="14"/>
                </a:xfrm>
                <a:custGeom>
                  <a:avLst/>
                  <a:gdLst>
                    <a:gd name="T0" fmla="*/ 39 w 93"/>
                    <a:gd name="T1" fmla="*/ 61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3 h 65"/>
                    <a:gd name="T44" fmla="*/ 76 w 93"/>
                    <a:gd name="T45" fmla="*/ 13 h 65"/>
                    <a:gd name="T46" fmla="*/ 67 w 93"/>
                    <a:gd name="T47" fmla="*/ 10 h 65"/>
                    <a:gd name="T48" fmla="*/ 55 w 93"/>
                    <a:gd name="T49" fmla="*/ 15 h 65"/>
                    <a:gd name="T50" fmla="*/ 53 w 93"/>
                    <a:gd name="T51" fmla="*/ 29 h 65"/>
                    <a:gd name="T52" fmla="*/ 53 w 93"/>
                    <a:gd name="T53" fmla="*/ 61 h 65"/>
                    <a:gd name="T54" fmla="*/ 39 w 93"/>
                    <a:gd name="T55" fmla="*/ 6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1"/>
                      </a:moveTo>
                      <a:lnTo>
                        <a:pt x="39" y="23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3"/>
                      </a:lnTo>
                      <a:cubicBezTo>
                        <a:pt x="79" y="19"/>
                        <a:pt x="77" y="15"/>
                        <a:pt x="76" y="13"/>
                      </a:cubicBezTo>
                      <a:cubicBezTo>
                        <a:pt x="74" y="10"/>
                        <a:pt x="71" y="10"/>
                        <a:pt x="67" y="10"/>
                      </a:cubicBezTo>
                      <a:cubicBezTo>
                        <a:pt x="61" y="10"/>
                        <a:pt x="58" y="12"/>
                        <a:pt x="55" y="15"/>
                      </a:cubicBezTo>
                      <a:cubicBezTo>
                        <a:pt x="53" y="17"/>
                        <a:pt x="53" y="23"/>
                        <a:pt x="53" y="29"/>
                      </a:cubicBezTo>
                      <a:lnTo>
                        <a:pt x="53" y="61"/>
                      </a:lnTo>
                      <a:lnTo>
                        <a:pt x="39" y="61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3" name="Freeform 442"/>
                <p:cNvSpPr>
                  <a:spLocks noChangeArrowheads="1"/>
                </p:cNvSpPr>
                <p:nvPr/>
              </p:nvSpPr>
              <p:spPr bwMode="auto">
                <a:xfrm>
                  <a:off x="5377" y="2340"/>
                  <a:ext cx="11" cy="14"/>
                </a:xfrm>
                <a:custGeom>
                  <a:avLst/>
                  <a:gdLst>
                    <a:gd name="T0" fmla="*/ 44 w 54"/>
                    <a:gd name="T1" fmla="*/ 65 h 66"/>
                    <a:gd name="T2" fmla="*/ 41 w 54"/>
                    <a:gd name="T3" fmla="*/ 56 h 66"/>
                    <a:gd name="T4" fmla="*/ 41 w 54"/>
                    <a:gd name="T5" fmla="*/ 56 h 66"/>
                    <a:gd name="T6" fmla="*/ 33 w 54"/>
                    <a:gd name="T7" fmla="*/ 64 h 66"/>
                    <a:gd name="T8" fmla="*/ 21 w 54"/>
                    <a:gd name="T9" fmla="*/ 65 h 66"/>
                    <a:gd name="T10" fmla="*/ 6 w 54"/>
                    <a:gd name="T11" fmla="*/ 61 h 66"/>
                    <a:gd name="T12" fmla="*/ 0 w 54"/>
                    <a:gd name="T13" fmla="*/ 46 h 66"/>
                    <a:gd name="T14" fmla="*/ 8 w 54"/>
                    <a:gd name="T15" fmla="*/ 32 h 66"/>
                    <a:gd name="T16" fmla="*/ 30 w 54"/>
                    <a:gd name="T17" fmla="*/ 26 h 66"/>
                    <a:gd name="T18" fmla="*/ 40 w 54"/>
                    <a:gd name="T19" fmla="*/ 26 h 66"/>
                    <a:gd name="T20" fmla="*/ 40 w 54"/>
                    <a:gd name="T21" fmla="*/ 23 h 66"/>
                    <a:gd name="T22" fmla="*/ 37 w 54"/>
                    <a:gd name="T23" fmla="*/ 14 h 66"/>
                    <a:gd name="T24" fmla="*/ 28 w 54"/>
                    <a:gd name="T25" fmla="*/ 11 h 66"/>
                    <a:gd name="T26" fmla="*/ 19 w 54"/>
                    <a:gd name="T27" fmla="*/ 13 h 66"/>
                    <a:gd name="T28" fmla="*/ 11 w 54"/>
                    <a:gd name="T29" fmla="*/ 16 h 66"/>
                    <a:gd name="T30" fmla="*/ 6 w 54"/>
                    <a:gd name="T31" fmla="*/ 5 h 66"/>
                    <a:gd name="T32" fmla="*/ 18 w 54"/>
                    <a:gd name="T33" fmla="*/ 1 h 66"/>
                    <a:gd name="T34" fmla="*/ 30 w 54"/>
                    <a:gd name="T35" fmla="*/ 0 h 66"/>
                    <a:gd name="T36" fmla="*/ 47 w 54"/>
                    <a:gd name="T37" fmla="*/ 5 h 66"/>
                    <a:gd name="T38" fmla="*/ 53 w 54"/>
                    <a:gd name="T39" fmla="*/ 21 h 66"/>
                    <a:gd name="T40" fmla="*/ 53 w 54"/>
                    <a:gd name="T41" fmla="*/ 64 h 66"/>
                    <a:gd name="T42" fmla="*/ 44 w 54"/>
                    <a:gd name="T43" fmla="*/ 64 h 66"/>
                    <a:gd name="T44" fmla="*/ 44 w 54"/>
                    <a:gd name="T45" fmla="*/ 65 h 66"/>
                    <a:gd name="T46" fmla="*/ 24 w 54"/>
                    <a:gd name="T47" fmla="*/ 56 h 66"/>
                    <a:gd name="T48" fmla="*/ 35 w 54"/>
                    <a:gd name="T49" fmla="*/ 52 h 66"/>
                    <a:gd name="T50" fmla="*/ 40 w 54"/>
                    <a:gd name="T51" fmla="*/ 40 h 66"/>
                    <a:gd name="T52" fmla="*/ 40 w 54"/>
                    <a:gd name="T53" fmla="*/ 35 h 66"/>
                    <a:gd name="T54" fmla="*/ 31 w 54"/>
                    <a:gd name="T55" fmla="*/ 35 h 66"/>
                    <a:gd name="T56" fmla="*/ 18 w 54"/>
                    <a:gd name="T57" fmla="*/ 37 h 66"/>
                    <a:gd name="T58" fmla="*/ 14 w 54"/>
                    <a:gd name="T59" fmla="*/ 46 h 66"/>
                    <a:gd name="T60" fmla="*/ 17 w 54"/>
                    <a:gd name="T61" fmla="*/ 52 h 66"/>
                    <a:gd name="T62" fmla="*/ 24 w 54"/>
                    <a:gd name="T63" fmla="*/ 5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6">
                      <a:moveTo>
                        <a:pt x="44" y="65"/>
                      </a:moveTo>
                      <a:lnTo>
                        <a:pt x="41" y="56"/>
                      </a:lnTo>
                      <a:lnTo>
                        <a:pt x="41" y="56"/>
                      </a:lnTo>
                      <a:cubicBezTo>
                        <a:pt x="38" y="61"/>
                        <a:pt x="35" y="62"/>
                        <a:pt x="33" y="64"/>
                      </a:cubicBezTo>
                      <a:cubicBezTo>
                        <a:pt x="30" y="65"/>
                        <a:pt x="25" y="65"/>
                        <a:pt x="21" y="65"/>
                      </a:cubicBezTo>
                      <a:cubicBezTo>
                        <a:pt x="15" y="65"/>
                        <a:pt x="9" y="64"/>
                        <a:pt x="6" y="61"/>
                      </a:cubicBezTo>
                      <a:cubicBezTo>
                        <a:pt x="3" y="58"/>
                        <a:pt x="0" y="52"/>
                        <a:pt x="0" y="46"/>
                      </a:cubicBezTo>
                      <a:cubicBezTo>
                        <a:pt x="0" y="40"/>
                        <a:pt x="4" y="35"/>
                        <a:pt x="8" y="32"/>
                      </a:cubicBezTo>
                      <a:cubicBezTo>
                        <a:pt x="13" y="29"/>
                        <a:pt x="19" y="27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5"/>
                        <a:pt x="37" y="14"/>
                      </a:cubicBezTo>
                      <a:cubicBezTo>
                        <a:pt x="36" y="12"/>
                        <a:pt x="33" y="11"/>
                        <a:pt x="28" y="11"/>
                      </a:cubicBezTo>
                      <a:cubicBezTo>
                        <a:pt x="25" y="11"/>
                        <a:pt x="22" y="11"/>
                        <a:pt x="19" y="13"/>
                      </a:cubicBezTo>
                      <a:cubicBezTo>
                        <a:pt x="17" y="14"/>
                        <a:pt x="14" y="14"/>
                        <a:pt x="11" y="16"/>
                      </a:cubicBezTo>
                      <a:lnTo>
                        <a:pt x="6" y="5"/>
                      </a:lnTo>
                      <a:cubicBezTo>
                        <a:pt x="9" y="4"/>
                        <a:pt x="14" y="2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5"/>
                      </a:cubicBezTo>
                      <a:cubicBezTo>
                        <a:pt x="52" y="8"/>
                        <a:pt x="53" y="14"/>
                        <a:pt x="53" y="21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5"/>
                      </a:lnTo>
                      <a:close/>
                      <a:moveTo>
                        <a:pt x="24" y="56"/>
                      </a:moveTo>
                      <a:cubicBezTo>
                        <a:pt x="28" y="56"/>
                        <a:pt x="33" y="55"/>
                        <a:pt x="35" y="52"/>
                      </a:cubicBezTo>
                      <a:cubicBezTo>
                        <a:pt x="38" y="49"/>
                        <a:pt x="40" y="46"/>
                        <a:pt x="40" y="40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5"/>
                        <a:pt x="18" y="37"/>
                      </a:cubicBezTo>
                      <a:cubicBezTo>
                        <a:pt x="15" y="38"/>
                        <a:pt x="14" y="42"/>
                        <a:pt x="14" y="46"/>
                      </a:cubicBezTo>
                      <a:cubicBezTo>
                        <a:pt x="14" y="49"/>
                        <a:pt x="16" y="50"/>
                        <a:pt x="17" y="52"/>
                      </a:cubicBezTo>
                      <a:cubicBezTo>
                        <a:pt x="19" y="53"/>
                        <a:pt x="21" y="56"/>
                        <a:pt x="24" y="56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4" name="Freeform 443"/>
                <p:cNvSpPr>
                  <a:spLocks noChangeArrowheads="1"/>
                </p:cNvSpPr>
                <p:nvPr/>
              </p:nvSpPr>
              <p:spPr bwMode="auto">
                <a:xfrm>
                  <a:off x="5393" y="2341"/>
                  <a:ext cx="12" cy="20"/>
                </a:xfrm>
                <a:custGeom>
                  <a:avLst/>
                  <a:gdLst>
                    <a:gd name="T0" fmla="*/ 32 w 58"/>
                    <a:gd name="T1" fmla="*/ 65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1 h 93"/>
                    <a:gd name="T18" fmla="*/ 12 w 58"/>
                    <a:gd name="T19" fmla="*/ 11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3 h 93"/>
                    <a:gd name="T26" fmla="*/ 50 w 58"/>
                    <a:gd name="T27" fmla="*/ 57 h 93"/>
                    <a:gd name="T28" fmla="*/ 32 w 58"/>
                    <a:gd name="T29" fmla="*/ 65 h 93"/>
                    <a:gd name="T30" fmla="*/ 29 w 58"/>
                    <a:gd name="T31" fmla="*/ 11 h 93"/>
                    <a:gd name="T32" fmla="*/ 17 w 58"/>
                    <a:gd name="T33" fmla="*/ 15 h 93"/>
                    <a:gd name="T34" fmla="*/ 13 w 58"/>
                    <a:gd name="T35" fmla="*/ 30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3"/>
                      </a:cubicBezTo>
                      <a:cubicBezTo>
                        <a:pt x="57" y="43"/>
                        <a:pt x="54" y="52"/>
                        <a:pt x="50" y="57"/>
                      </a:cubicBezTo>
                      <a:cubicBezTo>
                        <a:pt x="47" y="62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2"/>
                        <a:pt x="38" y="47"/>
                      </a:cubicBezTo>
                      <a:cubicBezTo>
                        <a:pt x="41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5" name="Freeform 444"/>
                <p:cNvSpPr>
                  <a:spLocks noChangeArrowheads="1"/>
                </p:cNvSpPr>
                <p:nvPr/>
              </p:nvSpPr>
              <p:spPr bwMode="auto">
                <a:xfrm>
                  <a:off x="5409" y="2336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1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1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2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6" name="Freeform 445"/>
                <p:cNvSpPr>
                  <a:spLocks noChangeArrowheads="1"/>
                </p:cNvSpPr>
                <p:nvPr/>
              </p:nvSpPr>
              <p:spPr bwMode="auto">
                <a:xfrm>
                  <a:off x="5416" y="2336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1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1"/>
                        <a:pt x="30" y="42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7" name="Freeform 446"/>
                <p:cNvSpPr>
                  <a:spLocks noChangeArrowheads="1"/>
                </p:cNvSpPr>
                <p:nvPr/>
              </p:nvSpPr>
              <p:spPr bwMode="auto">
                <a:xfrm>
                  <a:off x="5353" y="2368"/>
                  <a:ext cx="20" cy="14"/>
                </a:xfrm>
                <a:custGeom>
                  <a:avLst/>
                  <a:gdLst>
                    <a:gd name="T0" fmla="*/ 39 w 93"/>
                    <a:gd name="T1" fmla="*/ 61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3 h 65"/>
                    <a:gd name="T44" fmla="*/ 76 w 93"/>
                    <a:gd name="T45" fmla="*/ 13 h 65"/>
                    <a:gd name="T46" fmla="*/ 67 w 93"/>
                    <a:gd name="T47" fmla="*/ 10 h 65"/>
                    <a:gd name="T48" fmla="*/ 55 w 93"/>
                    <a:gd name="T49" fmla="*/ 14 h 65"/>
                    <a:gd name="T50" fmla="*/ 53 w 93"/>
                    <a:gd name="T51" fmla="*/ 29 h 65"/>
                    <a:gd name="T52" fmla="*/ 53 w 93"/>
                    <a:gd name="T53" fmla="*/ 61 h 65"/>
                    <a:gd name="T54" fmla="*/ 39 w 93"/>
                    <a:gd name="T55" fmla="*/ 6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1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3"/>
                      </a:lnTo>
                      <a:cubicBezTo>
                        <a:pt x="79" y="19"/>
                        <a:pt x="77" y="14"/>
                        <a:pt x="76" y="13"/>
                      </a:cubicBezTo>
                      <a:cubicBezTo>
                        <a:pt x="74" y="10"/>
                        <a:pt x="71" y="10"/>
                        <a:pt x="67" y="10"/>
                      </a:cubicBezTo>
                      <a:cubicBezTo>
                        <a:pt x="61" y="10"/>
                        <a:pt x="58" y="10"/>
                        <a:pt x="55" y="14"/>
                      </a:cubicBezTo>
                      <a:cubicBezTo>
                        <a:pt x="53" y="17"/>
                        <a:pt x="53" y="23"/>
                        <a:pt x="53" y="29"/>
                      </a:cubicBezTo>
                      <a:lnTo>
                        <a:pt x="53" y="61"/>
                      </a:lnTo>
                      <a:lnTo>
                        <a:pt x="39" y="61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8" name="Freeform 447"/>
                <p:cNvSpPr>
                  <a:spLocks noChangeArrowheads="1"/>
                </p:cNvSpPr>
                <p:nvPr/>
              </p:nvSpPr>
              <p:spPr bwMode="auto">
                <a:xfrm>
                  <a:off x="5377" y="2367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9" name="Freeform 448"/>
                <p:cNvSpPr>
                  <a:spLocks noChangeArrowheads="1"/>
                </p:cNvSpPr>
                <p:nvPr/>
              </p:nvSpPr>
              <p:spPr bwMode="auto">
                <a:xfrm>
                  <a:off x="5393" y="2367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3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0" name="Freeform 449"/>
                <p:cNvSpPr>
                  <a:spLocks noChangeArrowheads="1"/>
                </p:cNvSpPr>
                <p:nvPr/>
              </p:nvSpPr>
              <p:spPr bwMode="auto">
                <a:xfrm>
                  <a:off x="5409" y="2363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1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1" name="Freeform 450"/>
                <p:cNvSpPr>
                  <a:spLocks noChangeArrowheads="1"/>
                </p:cNvSpPr>
                <p:nvPr/>
              </p:nvSpPr>
              <p:spPr bwMode="auto">
                <a:xfrm>
                  <a:off x="5416" y="2363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69"/>
                        <a:pt x="25" y="78"/>
                      </a:cubicBezTo>
                      <a:cubicBezTo>
                        <a:pt x="22" y="86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2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2" name="Freeform 451"/>
                <p:cNvSpPr>
                  <a:spLocks noChangeArrowheads="1"/>
                </p:cNvSpPr>
                <p:nvPr/>
              </p:nvSpPr>
              <p:spPr bwMode="auto">
                <a:xfrm>
                  <a:off x="5353" y="2394"/>
                  <a:ext cx="20" cy="14"/>
                </a:xfrm>
                <a:custGeom>
                  <a:avLst/>
                  <a:gdLst>
                    <a:gd name="T0" fmla="*/ 39 w 93"/>
                    <a:gd name="T1" fmla="*/ 60 h 64"/>
                    <a:gd name="T2" fmla="*/ 39 w 93"/>
                    <a:gd name="T3" fmla="*/ 23 h 64"/>
                    <a:gd name="T4" fmla="*/ 36 w 93"/>
                    <a:gd name="T5" fmla="*/ 12 h 64"/>
                    <a:gd name="T6" fmla="*/ 28 w 93"/>
                    <a:gd name="T7" fmla="*/ 9 h 64"/>
                    <a:gd name="T8" fmla="*/ 16 w 93"/>
                    <a:gd name="T9" fmla="*/ 14 h 64"/>
                    <a:gd name="T10" fmla="*/ 13 w 93"/>
                    <a:gd name="T11" fmla="*/ 31 h 64"/>
                    <a:gd name="T12" fmla="*/ 13 w 93"/>
                    <a:gd name="T13" fmla="*/ 63 h 64"/>
                    <a:gd name="T14" fmla="*/ 0 w 93"/>
                    <a:gd name="T15" fmla="*/ 63 h 64"/>
                    <a:gd name="T16" fmla="*/ 0 w 93"/>
                    <a:gd name="T17" fmla="*/ 2 h 64"/>
                    <a:gd name="T18" fmla="*/ 10 w 93"/>
                    <a:gd name="T19" fmla="*/ 2 h 64"/>
                    <a:gd name="T20" fmla="*/ 12 w 93"/>
                    <a:gd name="T21" fmla="*/ 9 h 64"/>
                    <a:gd name="T22" fmla="*/ 19 w 93"/>
                    <a:gd name="T23" fmla="*/ 3 h 64"/>
                    <a:gd name="T24" fmla="*/ 31 w 93"/>
                    <a:gd name="T25" fmla="*/ 0 h 64"/>
                    <a:gd name="T26" fmla="*/ 50 w 93"/>
                    <a:gd name="T27" fmla="*/ 9 h 64"/>
                    <a:gd name="T28" fmla="*/ 51 w 93"/>
                    <a:gd name="T29" fmla="*/ 9 h 64"/>
                    <a:gd name="T30" fmla="*/ 58 w 93"/>
                    <a:gd name="T31" fmla="*/ 3 h 64"/>
                    <a:gd name="T32" fmla="*/ 70 w 93"/>
                    <a:gd name="T33" fmla="*/ 0 h 64"/>
                    <a:gd name="T34" fmla="*/ 86 w 93"/>
                    <a:gd name="T35" fmla="*/ 6 h 64"/>
                    <a:gd name="T36" fmla="*/ 92 w 93"/>
                    <a:gd name="T37" fmla="*/ 23 h 64"/>
                    <a:gd name="T38" fmla="*/ 92 w 93"/>
                    <a:gd name="T39" fmla="*/ 63 h 64"/>
                    <a:gd name="T40" fmla="*/ 79 w 93"/>
                    <a:gd name="T41" fmla="*/ 63 h 64"/>
                    <a:gd name="T42" fmla="*/ 79 w 93"/>
                    <a:gd name="T43" fmla="*/ 23 h 64"/>
                    <a:gd name="T44" fmla="*/ 76 w 93"/>
                    <a:gd name="T45" fmla="*/ 12 h 64"/>
                    <a:gd name="T46" fmla="*/ 67 w 93"/>
                    <a:gd name="T47" fmla="*/ 9 h 64"/>
                    <a:gd name="T48" fmla="*/ 55 w 93"/>
                    <a:gd name="T49" fmla="*/ 14 h 64"/>
                    <a:gd name="T50" fmla="*/ 53 w 93"/>
                    <a:gd name="T51" fmla="*/ 28 h 64"/>
                    <a:gd name="T52" fmla="*/ 53 w 93"/>
                    <a:gd name="T53" fmla="*/ 60 h 64"/>
                    <a:gd name="T54" fmla="*/ 39 w 93"/>
                    <a:gd name="T55" fmla="*/ 6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4">
                      <a:moveTo>
                        <a:pt x="39" y="60"/>
                      </a:moveTo>
                      <a:lnTo>
                        <a:pt x="39" y="23"/>
                      </a:lnTo>
                      <a:cubicBezTo>
                        <a:pt x="39" y="18"/>
                        <a:pt x="38" y="14"/>
                        <a:pt x="36" y="12"/>
                      </a:cubicBezTo>
                      <a:cubicBezTo>
                        <a:pt x="35" y="9"/>
                        <a:pt x="32" y="9"/>
                        <a:pt x="28" y="9"/>
                      </a:cubicBezTo>
                      <a:cubicBezTo>
                        <a:pt x="22" y="9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1"/>
                      </a:cubicBezTo>
                      <a:lnTo>
                        <a:pt x="13" y="63"/>
                      </a:lnTo>
                      <a:lnTo>
                        <a:pt x="0" y="63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9"/>
                      </a:lnTo>
                      <a:cubicBezTo>
                        <a:pt x="13" y="8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9"/>
                      </a:cubicBezTo>
                      <a:lnTo>
                        <a:pt x="51" y="9"/>
                      </a:lnTo>
                      <a:cubicBezTo>
                        <a:pt x="53" y="8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9"/>
                        <a:pt x="92" y="15"/>
                        <a:pt x="92" y="23"/>
                      </a:cubicBezTo>
                      <a:lnTo>
                        <a:pt x="92" y="63"/>
                      </a:lnTo>
                      <a:lnTo>
                        <a:pt x="79" y="63"/>
                      </a:lnTo>
                      <a:lnTo>
                        <a:pt x="79" y="23"/>
                      </a:lnTo>
                      <a:cubicBezTo>
                        <a:pt x="79" y="18"/>
                        <a:pt x="77" y="14"/>
                        <a:pt x="76" y="12"/>
                      </a:cubicBezTo>
                      <a:cubicBezTo>
                        <a:pt x="74" y="9"/>
                        <a:pt x="71" y="9"/>
                        <a:pt x="67" y="9"/>
                      </a:cubicBezTo>
                      <a:cubicBezTo>
                        <a:pt x="61" y="9"/>
                        <a:pt x="58" y="11"/>
                        <a:pt x="55" y="14"/>
                      </a:cubicBezTo>
                      <a:cubicBezTo>
                        <a:pt x="53" y="18"/>
                        <a:pt x="53" y="23"/>
                        <a:pt x="53" y="28"/>
                      </a:cubicBezTo>
                      <a:lnTo>
                        <a:pt x="53" y="60"/>
                      </a:lnTo>
                      <a:lnTo>
                        <a:pt x="39" y="6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3" name="Freeform 452"/>
                <p:cNvSpPr>
                  <a:spLocks noChangeArrowheads="1"/>
                </p:cNvSpPr>
                <p:nvPr/>
              </p:nvSpPr>
              <p:spPr bwMode="auto">
                <a:xfrm>
                  <a:off x="5377" y="2393"/>
                  <a:ext cx="11" cy="14"/>
                </a:xfrm>
                <a:custGeom>
                  <a:avLst/>
                  <a:gdLst>
                    <a:gd name="T0" fmla="*/ 44 w 54"/>
                    <a:gd name="T1" fmla="*/ 64 h 65"/>
                    <a:gd name="T2" fmla="*/ 41 w 54"/>
                    <a:gd name="T3" fmla="*/ 56 h 65"/>
                    <a:gd name="T4" fmla="*/ 41 w 54"/>
                    <a:gd name="T5" fmla="*/ 56 h 65"/>
                    <a:gd name="T6" fmla="*/ 33 w 54"/>
                    <a:gd name="T7" fmla="*/ 63 h 65"/>
                    <a:gd name="T8" fmla="*/ 21 w 54"/>
                    <a:gd name="T9" fmla="*/ 64 h 65"/>
                    <a:gd name="T10" fmla="*/ 6 w 54"/>
                    <a:gd name="T11" fmla="*/ 60 h 65"/>
                    <a:gd name="T12" fmla="*/ 0 w 54"/>
                    <a:gd name="T13" fmla="*/ 46 h 65"/>
                    <a:gd name="T14" fmla="*/ 8 w 54"/>
                    <a:gd name="T15" fmla="*/ 31 h 65"/>
                    <a:gd name="T16" fmla="*/ 30 w 54"/>
                    <a:gd name="T17" fmla="*/ 25 h 65"/>
                    <a:gd name="T18" fmla="*/ 40 w 54"/>
                    <a:gd name="T19" fmla="*/ 25 h 65"/>
                    <a:gd name="T20" fmla="*/ 40 w 54"/>
                    <a:gd name="T21" fmla="*/ 22 h 65"/>
                    <a:gd name="T22" fmla="*/ 37 w 54"/>
                    <a:gd name="T23" fmla="*/ 13 h 65"/>
                    <a:gd name="T24" fmla="*/ 28 w 54"/>
                    <a:gd name="T25" fmla="*/ 12 h 65"/>
                    <a:gd name="T26" fmla="*/ 19 w 54"/>
                    <a:gd name="T27" fmla="*/ 13 h 65"/>
                    <a:gd name="T28" fmla="*/ 11 w 54"/>
                    <a:gd name="T29" fmla="*/ 15 h 65"/>
                    <a:gd name="T30" fmla="*/ 6 w 54"/>
                    <a:gd name="T31" fmla="*/ 6 h 65"/>
                    <a:gd name="T32" fmla="*/ 18 w 54"/>
                    <a:gd name="T33" fmla="*/ 1 h 65"/>
                    <a:gd name="T34" fmla="*/ 30 w 54"/>
                    <a:gd name="T35" fmla="*/ 0 h 65"/>
                    <a:gd name="T36" fmla="*/ 47 w 54"/>
                    <a:gd name="T37" fmla="*/ 6 h 65"/>
                    <a:gd name="T38" fmla="*/ 53 w 54"/>
                    <a:gd name="T39" fmla="*/ 21 h 65"/>
                    <a:gd name="T40" fmla="*/ 53 w 54"/>
                    <a:gd name="T41" fmla="*/ 63 h 65"/>
                    <a:gd name="T42" fmla="*/ 44 w 54"/>
                    <a:gd name="T43" fmla="*/ 63 h 65"/>
                    <a:gd name="T44" fmla="*/ 44 w 54"/>
                    <a:gd name="T45" fmla="*/ 64 h 65"/>
                    <a:gd name="T46" fmla="*/ 24 w 54"/>
                    <a:gd name="T47" fmla="*/ 56 h 65"/>
                    <a:gd name="T48" fmla="*/ 35 w 54"/>
                    <a:gd name="T49" fmla="*/ 51 h 65"/>
                    <a:gd name="T50" fmla="*/ 40 w 54"/>
                    <a:gd name="T51" fmla="*/ 40 h 65"/>
                    <a:gd name="T52" fmla="*/ 40 w 54"/>
                    <a:gd name="T53" fmla="*/ 34 h 65"/>
                    <a:gd name="T54" fmla="*/ 31 w 54"/>
                    <a:gd name="T55" fmla="*/ 34 h 65"/>
                    <a:gd name="T56" fmla="*/ 18 w 54"/>
                    <a:gd name="T57" fmla="*/ 37 h 65"/>
                    <a:gd name="T58" fmla="*/ 14 w 54"/>
                    <a:gd name="T59" fmla="*/ 46 h 65"/>
                    <a:gd name="T60" fmla="*/ 17 w 54"/>
                    <a:gd name="T61" fmla="*/ 51 h 65"/>
                    <a:gd name="T62" fmla="*/ 24 w 54"/>
                    <a:gd name="T63" fmla="*/ 5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5">
                      <a:moveTo>
                        <a:pt x="44" y="64"/>
                      </a:moveTo>
                      <a:lnTo>
                        <a:pt x="41" y="56"/>
                      </a:lnTo>
                      <a:lnTo>
                        <a:pt x="41" y="56"/>
                      </a:lnTo>
                      <a:cubicBezTo>
                        <a:pt x="38" y="60"/>
                        <a:pt x="35" y="62"/>
                        <a:pt x="33" y="63"/>
                      </a:cubicBezTo>
                      <a:cubicBezTo>
                        <a:pt x="30" y="64"/>
                        <a:pt x="25" y="64"/>
                        <a:pt x="21" y="64"/>
                      </a:cubicBezTo>
                      <a:cubicBezTo>
                        <a:pt x="15" y="64"/>
                        <a:pt x="9" y="63"/>
                        <a:pt x="6" y="60"/>
                      </a:cubicBezTo>
                      <a:cubicBezTo>
                        <a:pt x="3" y="57"/>
                        <a:pt x="0" y="52"/>
                        <a:pt x="0" y="46"/>
                      </a:cubicBezTo>
                      <a:cubicBezTo>
                        <a:pt x="0" y="41"/>
                        <a:pt x="4" y="35"/>
                        <a:pt x="8" y="31"/>
                      </a:cubicBezTo>
                      <a:cubicBezTo>
                        <a:pt x="13" y="28"/>
                        <a:pt x="19" y="27"/>
                        <a:pt x="30" y="25"/>
                      </a:cubicBezTo>
                      <a:lnTo>
                        <a:pt x="40" y="25"/>
                      </a:lnTo>
                      <a:lnTo>
                        <a:pt x="40" y="22"/>
                      </a:lnTo>
                      <a:cubicBezTo>
                        <a:pt x="40" y="18"/>
                        <a:pt x="39" y="15"/>
                        <a:pt x="37" y="13"/>
                      </a:cubicBezTo>
                      <a:cubicBezTo>
                        <a:pt x="36" y="12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3"/>
                        <a:pt x="14" y="13"/>
                        <a:pt x="11" y="15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6"/>
                      </a:cubicBezTo>
                      <a:cubicBezTo>
                        <a:pt x="52" y="9"/>
                        <a:pt x="53" y="13"/>
                        <a:pt x="53" y="21"/>
                      </a:cubicBezTo>
                      <a:lnTo>
                        <a:pt x="53" y="63"/>
                      </a:lnTo>
                      <a:lnTo>
                        <a:pt x="44" y="63"/>
                      </a:lnTo>
                      <a:lnTo>
                        <a:pt x="44" y="64"/>
                      </a:lnTo>
                      <a:close/>
                      <a:moveTo>
                        <a:pt x="24" y="56"/>
                      </a:moveTo>
                      <a:cubicBezTo>
                        <a:pt x="28" y="56"/>
                        <a:pt x="33" y="54"/>
                        <a:pt x="35" y="51"/>
                      </a:cubicBezTo>
                      <a:cubicBezTo>
                        <a:pt x="38" y="48"/>
                        <a:pt x="40" y="46"/>
                        <a:pt x="40" y="40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6"/>
                        <a:pt x="18" y="37"/>
                      </a:cubicBezTo>
                      <a:cubicBezTo>
                        <a:pt x="15" y="39"/>
                        <a:pt x="14" y="41"/>
                        <a:pt x="14" y="46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6"/>
                        <a:pt x="24" y="56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4" name="Freeform 453"/>
                <p:cNvSpPr>
                  <a:spLocks noChangeArrowheads="1"/>
                </p:cNvSpPr>
                <p:nvPr/>
              </p:nvSpPr>
              <p:spPr bwMode="auto">
                <a:xfrm>
                  <a:off x="5393" y="2394"/>
                  <a:ext cx="12" cy="20"/>
                </a:xfrm>
                <a:custGeom>
                  <a:avLst/>
                  <a:gdLst>
                    <a:gd name="T0" fmla="*/ 32 w 58"/>
                    <a:gd name="T1" fmla="*/ 63 h 92"/>
                    <a:gd name="T2" fmla="*/ 13 w 58"/>
                    <a:gd name="T3" fmla="*/ 54 h 92"/>
                    <a:gd name="T4" fmla="*/ 12 w 58"/>
                    <a:gd name="T5" fmla="*/ 54 h 92"/>
                    <a:gd name="T6" fmla="*/ 13 w 58"/>
                    <a:gd name="T7" fmla="*/ 64 h 92"/>
                    <a:gd name="T8" fmla="*/ 13 w 58"/>
                    <a:gd name="T9" fmla="*/ 91 h 92"/>
                    <a:gd name="T10" fmla="*/ 0 w 58"/>
                    <a:gd name="T11" fmla="*/ 91 h 92"/>
                    <a:gd name="T12" fmla="*/ 0 w 58"/>
                    <a:gd name="T13" fmla="*/ 1 h 92"/>
                    <a:gd name="T14" fmla="*/ 10 w 58"/>
                    <a:gd name="T15" fmla="*/ 1 h 92"/>
                    <a:gd name="T16" fmla="*/ 12 w 58"/>
                    <a:gd name="T17" fmla="*/ 10 h 92"/>
                    <a:gd name="T18" fmla="*/ 12 w 58"/>
                    <a:gd name="T19" fmla="*/ 10 h 92"/>
                    <a:gd name="T20" fmla="*/ 31 w 58"/>
                    <a:gd name="T21" fmla="*/ 0 h 92"/>
                    <a:gd name="T22" fmla="*/ 50 w 58"/>
                    <a:gd name="T23" fmla="*/ 9 h 92"/>
                    <a:gd name="T24" fmla="*/ 57 w 58"/>
                    <a:gd name="T25" fmla="*/ 31 h 92"/>
                    <a:gd name="T26" fmla="*/ 50 w 58"/>
                    <a:gd name="T27" fmla="*/ 56 h 92"/>
                    <a:gd name="T28" fmla="*/ 32 w 58"/>
                    <a:gd name="T29" fmla="*/ 63 h 92"/>
                    <a:gd name="T30" fmla="*/ 29 w 58"/>
                    <a:gd name="T31" fmla="*/ 10 h 92"/>
                    <a:gd name="T32" fmla="*/ 17 w 58"/>
                    <a:gd name="T33" fmla="*/ 13 h 92"/>
                    <a:gd name="T34" fmla="*/ 13 w 58"/>
                    <a:gd name="T35" fmla="*/ 28 h 92"/>
                    <a:gd name="T36" fmla="*/ 13 w 58"/>
                    <a:gd name="T37" fmla="*/ 29 h 92"/>
                    <a:gd name="T38" fmla="*/ 16 w 58"/>
                    <a:gd name="T39" fmla="*/ 45 h 92"/>
                    <a:gd name="T40" fmla="*/ 28 w 58"/>
                    <a:gd name="T41" fmla="*/ 51 h 92"/>
                    <a:gd name="T42" fmla="*/ 38 w 58"/>
                    <a:gd name="T43" fmla="*/ 45 h 92"/>
                    <a:gd name="T44" fmla="*/ 42 w 58"/>
                    <a:gd name="T45" fmla="*/ 29 h 92"/>
                    <a:gd name="T46" fmla="*/ 38 w 58"/>
                    <a:gd name="T47" fmla="*/ 13 h 92"/>
                    <a:gd name="T48" fmla="*/ 29 w 58"/>
                    <a:gd name="T49" fmla="*/ 1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2">
                      <a:moveTo>
                        <a:pt x="32" y="63"/>
                      </a:moveTo>
                      <a:cubicBezTo>
                        <a:pt x="25" y="63"/>
                        <a:pt x="17" y="60"/>
                        <a:pt x="13" y="54"/>
                      </a:cubicBezTo>
                      <a:lnTo>
                        <a:pt x="12" y="54"/>
                      </a:lnTo>
                      <a:cubicBezTo>
                        <a:pt x="12" y="60"/>
                        <a:pt x="13" y="63"/>
                        <a:pt x="13" y="64"/>
                      </a:cubicBezTo>
                      <a:lnTo>
                        <a:pt x="13" y="91"/>
                      </a:lnTo>
                      <a:lnTo>
                        <a:pt x="0" y="91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1"/>
                        <a:pt x="57" y="31"/>
                      </a:cubicBezTo>
                      <a:cubicBezTo>
                        <a:pt x="57" y="41"/>
                        <a:pt x="54" y="50"/>
                        <a:pt x="50" y="56"/>
                      </a:cubicBezTo>
                      <a:cubicBezTo>
                        <a:pt x="47" y="60"/>
                        <a:pt x="41" y="63"/>
                        <a:pt x="32" y="63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0"/>
                        <a:pt x="17" y="13"/>
                      </a:cubicBezTo>
                      <a:cubicBezTo>
                        <a:pt x="15" y="16"/>
                        <a:pt x="13" y="22"/>
                        <a:pt x="13" y="28"/>
                      </a:cubicBezTo>
                      <a:lnTo>
                        <a:pt x="13" y="29"/>
                      </a:lnTo>
                      <a:cubicBezTo>
                        <a:pt x="13" y="37"/>
                        <a:pt x="15" y="43"/>
                        <a:pt x="16" y="45"/>
                      </a:cubicBezTo>
                      <a:cubicBezTo>
                        <a:pt x="19" y="48"/>
                        <a:pt x="22" y="51"/>
                        <a:pt x="28" y="51"/>
                      </a:cubicBezTo>
                      <a:cubicBezTo>
                        <a:pt x="32" y="51"/>
                        <a:pt x="36" y="50"/>
                        <a:pt x="38" y="45"/>
                      </a:cubicBezTo>
                      <a:cubicBezTo>
                        <a:pt x="41" y="41"/>
                        <a:pt x="42" y="37"/>
                        <a:pt x="42" y="29"/>
                      </a:cubicBezTo>
                      <a:cubicBezTo>
                        <a:pt x="42" y="22"/>
                        <a:pt x="41" y="16"/>
                        <a:pt x="38" y="13"/>
                      </a:cubicBezTo>
                      <a:cubicBezTo>
                        <a:pt x="38" y="10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5" name="Freeform 454"/>
                <p:cNvSpPr>
                  <a:spLocks noChangeArrowheads="1"/>
                </p:cNvSpPr>
                <p:nvPr/>
              </p:nvSpPr>
              <p:spPr bwMode="auto">
                <a:xfrm>
                  <a:off x="5409" y="2389"/>
                  <a:ext cx="6" cy="22"/>
                </a:xfrm>
                <a:custGeom>
                  <a:avLst/>
                  <a:gdLst>
                    <a:gd name="T0" fmla="*/ 0 w 31"/>
                    <a:gd name="T1" fmla="*/ 50 h 101"/>
                    <a:gd name="T2" fmla="*/ 5 w 31"/>
                    <a:gd name="T3" fmla="*/ 24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4 h 101"/>
                    <a:gd name="T10" fmla="*/ 14 w 31"/>
                    <a:gd name="T11" fmla="*/ 50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0"/>
                      </a:moveTo>
                      <a:cubicBezTo>
                        <a:pt x="0" y="40"/>
                        <a:pt x="2" y="32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2"/>
                        <a:pt x="14" y="40"/>
                        <a:pt x="14" y="50"/>
                      </a:cubicBezTo>
                      <a:cubicBezTo>
                        <a:pt x="14" y="59"/>
                        <a:pt x="15" y="69"/>
                        <a:pt x="18" y="77"/>
                      </a:cubicBezTo>
                      <a:cubicBezTo>
                        <a:pt x="21" y="85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4"/>
                        <a:pt x="8" y="85"/>
                        <a:pt x="5" y="77"/>
                      </a:cubicBezTo>
                      <a:cubicBezTo>
                        <a:pt x="2" y="71"/>
                        <a:pt x="0" y="61"/>
                        <a:pt x="0" y="5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6" name="Freeform 455"/>
                <p:cNvSpPr>
                  <a:spLocks noChangeArrowheads="1"/>
                </p:cNvSpPr>
                <p:nvPr/>
              </p:nvSpPr>
              <p:spPr bwMode="auto">
                <a:xfrm>
                  <a:off x="5416" y="2389"/>
                  <a:ext cx="6" cy="22"/>
                </a:xfrm>
                <a:custGeom>
                  <a:avLst/>
                  <a:gdLst>
                    <a:gd name="T0" fmla="*/ 30 w 31"/>
                    <a:gd name="T1" fmla="*/ 50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0 h 101"/>
                    <a:gd name="T12" fmla="*/ 12 w 31"/>
                    <a:gd name="T13" fmla="*/ 24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4 h 101"/>
                    <a:gd name="T20" fmla="*/ 30 w 31"/>
                    <a:gd name="T21" fmla="*/ 5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0"/>
                      </a:moveTo>
                      <a:cubicBezTo>
                        <a:pt x="30" y="61"/>
                        <a:pt x="28" y="69"/>
                        <a:pt x="25" y="78"/>
                      </a:cubicBezTo>
                      <a:cubicBezTo>
                        <a:pt x="22" y="87"/>
                        <a:pt x="18" y="94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9"/>
                        <a:pt x="17" y="59"/>
                        <a:pt x="17" y="50"/>
                      </a:cubicBezTo>
                      <a:cubicBezTo>
                        <a:pt x="17" y="42"/>
                        <a:pt x="15" y="32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2"/>
                        <a:pt x="30" y="42"/>
                        <a:pt x="30" y="5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7" name="Freeform 456"/>
                <p:cNvSpPr>
                  <a:spLocks noChangeArrowheads="1"/>
                </p:cNvSpPr>
                <p:nvPr/>
              </p:nvSpPr>
              <p:spPr bwMode="auto">
                <a:xfrm>
                  <a:off x="5353" y="2437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8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8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20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8" name="Freeform 457"/>
                <p:cNvSpPr>
                  <a:spLocks noChangeArrowheads="1"/>
                </p:cNvSpPr>
                <p:nvPr/>
              </p:nvSpPr>
              <p:spPr bwMode="auto">
                <a:xfrm>
                  <a:off x="5377" y="2436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6 h 67"/>
                    <a:gd name="T48" fmla="*/ 35 w 54"/>
                    <a:gd name="T49" fmla="*/ 51 h 67"/>
                    <a:gd name="T50" fmla="*/ 40 w 54"/>
                    <a:gd name="T51" fmla="*/ 40 h 67"/>
                    <a:gd name="T52" fmla="*/ 40 w 54"/>
                    <a:gd name="T53" fmla="*/ 34 h 67"/>
                    <a:gd name="T54" fmla="*/ 31 w 54"/>
                    <a:gd name="T55" fmla="*/ 34 h 67"/>
                    <a:gd name="T56" fmla="*/ 18 w 54"/>
                    <a:gd name="T57" fmla="*/ 37 h 67"/>
                    <a:gd name="T58" fmla="*/ 14 w 54"/>
                    <a:gd name="T59" fmla="*/ 46 h 67"/>
                    <a:gd name="T60" fmla="*/ 17 w 54"/>
                    <a:gd name="T61" fmla="*/ 51 h 67"/>
                    <a:gd name="T62" fmla="*/ 24 w 54"/>
                    <a:gd name="T63" fmla="*/ 5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6"/>
                      </a:moveTo>
                      <a:cubicBezTo>
                        <a:pt x="28" y="56"/>
                        <a:pt x="33" y="54"/>
                        <a:pt x="35" y="51"/>
                      </a:cubicBezTo>
                      <a:cubicBezTo>
                        <a:pt x="38" y="48"/>
                        <a:pt x="40" y="46"/>
                        <a:pt x="40" y="40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6"/>
                        <a:pt x="18" y="37"/>
                      </a:cubicBezTo>
                      <a:cubicBezTo>
                        <a:pt x="15" y="39"/>
                        <a:pt x="14" y="41"/>
                        <a:pt x="14" y="46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6"/>
                        <a:pt x="24" y="56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9" name="Freeform 458"/>
                <p:cNvSpPr>
                  <a:spLocks noChangeArrowheads="1"/>
                </p:cNvSpPr>
                <p:nvPr/>
              </p:nvSpPr>
              <p:spPr bwMode="auto">
                <a:xfrm>
                  <a:off x="5393" y="2437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5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0 h 93"/>
                    <a:gd name="T38" fmla="*/ 16 w 58"/>
                    <a:gd name="T39" fmla="*/ 46 h 93"/>
                    <a:gd name="T40" fmla="*/ 28 w 58"/>
                    <a:gd name="T41" fmla="*/ 52 h 93"/>
                    <a:gd name="T42" fmla="*/ 38 w 58"/>
                    <a:gd name="T43" fmla="*/ 46 h 93"/>
                    <a:gd name="T44" fmla="*/ 42 w 58"/>
                    <a:gd name="T45" fmla="*/ 30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4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8"/>
                        <a:pt x="15" y="44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8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0" name="Freeform 459"/>
                <p:cNvSpPr>
                  <a:spLocks noChangeArrowheads="1"/>
                </p:cNvSpPr>
                <p:nvPr/>
              </p:nvSpPr>
              <p:spPr bwMode="auto">
                <a:xfrm>
                  <a:off x="5409" y="2433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0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1" name="Freeform 460"/>
                <p:cNvSpPr>
                  <a:spLocks noChangeArrowheads="1"/>
                </p:cNvSpPr>
                <p:nvPr/>
              </p:nvSpPr>
              <p:spPr bwMode="auto">
                <a:xfrm>
                  <a:off x="5416" y="2433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1"/>
                        <a:pt x="25" y="79"/>
                      </a:cubicBezTo>
                      <a:cubicBezTo>
                        <a:pt x="22" y="88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0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2" name="Freeform 461"/>
                <p:cNvSpPr>
                  <a:spLocks noChangeArrowheads="1"/>
                </p:cNvSpPr>
                <p:nvPr/>
              </p:nvSpPr>
              <p:spPr bwMode="auto">
                <a:xfrm>
                  <a:off x="5353" y="2464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3"/>
                        <a:pt x="16" y="15"/>
                      </a:cubicBezTo>
                      <a:cubicBezTo>
                        <a:pt x="13" y="18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3" name="Freeform 462"/>
                <p:cNvSpPr>
                  <a:spLocks noChangeArrowheads="1"/>
                </p:cNvSpPr>
                <p:nvPr/>
              </p:nvSpPr>
              <p:spPr bwMode="auto">
                <a:xfrm>
                  <a:off x="5377" y="2463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4 h 67"/>
                    <a:gd name="T54" fmla="*/ 31 w 54"/>
                    <a:gd name="T55" fmla="*/ 34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2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5"/>
                        <a:pt x="18" y="36"/>
                      </a:cubicBezTo>
                      <a:cubicBezTo>
                        <a:pt x="15" y="38"/>
                        <a:pt x="14" y="41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2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4" name="Freeform 463"/>
                <p:cNvSpPr>
                  <a:spLocks noChangeArrowheads="1"/>
                </p:cNvSpPr>
                <p:nvPr/>
              </p:nvSpPr>
              <p:spPr bwMode="auto">
                <a:xfrm>
                  <a:off x="5393" y="2463"/>
                  <a:ext cx="12" cy="20"/>
                </a:xfrm>
                <a:custGeom>
                  <a:avLst/>
                  <a:gdLst>
                    <a:gd name="T0" fmla="*/ 32 w 58"/>
                    <a:gd name="T1" fmla="*/ 65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1 h 93"/>
                    <a:gd name="T18" fmla="*/ 12 w 58"/>
                    <a:gd name="T19" fmla="*/ 11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3 h 93"/>
                    <a:gd name="T26" fmla="*/ 50 w 58"/>
                    <a:gd name="T27" fmla="*/ 57 h 93"/>
                    <a:gd name="T28" fmla="*/ 32 w 58"/>
                    <a:gd name="T29" fmla="*/ 65 h 93"/>
                    <a:gd name="T30" fmla="*/ 29 w 58"/>
                    <a:gd name="T31" fmla="*/ 11 h 93"/>
                    <a:gd name="T32" fmla="*/ 17 w 58"/>
                    <a:gd name="T33" fmla="*/ 15 h 93"/>
                    <a:gd name="T34" fmla="*/ 13 w 58"/>
                    <a:gd name="T35" fmla="*/ 30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3"/>
                        <a:pt x="57" y="33"/>
                      </a:cubicBezTo>
                      <a:cubicBezTo>
                        <a:pt x="57" y="44"/>
                        <a:pt x="54" y="51"/>
                        <a:pt x="50" y="57"/>
                      </a:cubicBezTo>
                      <a:cubicBezTo>
                        <a:pt x="47" y="62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5" name="Freeform 464"/>
                <p:cNvSpPr>
                  <a:spLocks noChangeArrowheads="1"/>
                </p:cNvSpPr>
                <p:nvPr/>
              </p:nvSpPr>
              <p:spPr bwMode="auto">
                <a:xfrm>
                  <a:off x="5409" y="2459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0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0"/>
                        <a:pt x="14" y="51"/>
                      </a:cubicBezTo>
                      <a:cubicBezTo>
                        <a:pt x="14" y="59"/>
                        <a:pt x="15" y="69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4"/>
                        <a:pt x="8" y="86"/>
                        <a:pt x="5" y="77"/>
                      </a:cubicBezTo>
                      <a:cubicBezTo>
                        <a:pt x="2" y="69"/>
                        <a:pt x="0" y="59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6" name="Freeform 465"/>
                <p:cNvSpPr>
                  <a:spLocks noChangeArrowheads="1"/>
                </p:cNvSpPr>
                <p:nvPr/>
              </p:nvSpPr>
              <p:spPr bwMode="auto">
                <a:xfrm>
                  <a:off x="5416" y="2459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69"/>
                        <a:pt x="25" y="78"/>
                      </a:cubicBezTo>
                      <a:cubicBezTo>
                        <a:pt x="22" y="87"/>
                        <a:pt x="18" y="94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59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5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0"/>
                        <a:pt x="30" y="40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7" name="Freeform 466"/>
                <p:cNvSpPr>
                  <a:spLocks noChangeArrowheads="1"/>
                </p:cNvSpPr>
                <p:nvPr/>
              </p:nvSpPr>
              <p:spPr bwMode="auto">
                <a:xfrm>
                  <a:off x="5353" y="2490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2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2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9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8" name="Freeform 467"/>
                <p:cNvSpPr>
                  <a:spLocks noChangeArrowheads="1"/>
                </p:cNvSpPr>
                <p:nvPr/>
              </p:nvSpPr>
              <p:spPr bwMode="auto">
                <a:xfrm>
                  <a:off x="5377" y="2489"/>
                  <a:ext cx="11" cy="14"/>
                </a:xfrm>
                <a:custGeom>
                  <a:avLst/>
                  <a:gdLst>
                    <a:gd name="T0" fmla="*/ 44 w 54"/>
                    <a:gd name="T1" fmla="*/ 65 h 66"/>
                    <a:gd name="T2" fmla="*/ 41 w 54"/>
                    <a:gd name="T3" fmla="*/ 57 h 66"/>
                    <a:gd name="T4" fmla="*/ 41 w 54"/>
                    <a:gd name="T5" fmla="*/ 57 h 66"/>
                    <a:gd name="T6" fmla="*/ 33 w 54"/>
                    <a:gd name="T7" fmla="*/ 64 h 66"/>
                    <a:gd name="T8" fmla="*/ 21 w 54"/>
                    <a:gd name="T9" fmla="*/ 65 h 66"/>
                    <a:gd name="T10" fmla="*/ 6 w 54"/>
                    <a:gd name="T11" fmla="*/ 61 h 66"/>
                    <a:gd name="T12" fmla="*/ 0 w 54"/>
                    <a:gd name="T13" fmla="*/ 46 h 66"/>
                    <a:gd name="T14" fmla="*/ 8 w 54"/>
                    <a:gd name="T15" fmla="*/ 32 h 66"/>
                    <a:gd name="T16" fmla="*/ 30 w 54"/>
                    <a:gd name="T17" fmla="*/ 26 h 66"/>
                    <a:gd name="T18" fmla="*/ 40 w 54"/>
                    <a:gd name="T19" fmla="*/ 26 h 66"/>
                    <a:gd name="T20" fmla="*/ 40 w 54"/>
                    <a:gd name="T21" fmla="*/ 23 h 66"/>
                    <a:gd name="T22" fmla="*/ 37 w 54"/>
                    <a:gd name="T23" fmla="*/ 14 h 66"/>
                    <a:gd name="T24" fmla="*/ 28 w 54"/>
                    <a:gd name="T25" fmla="*/ 11 h 66"/>
                    <a:gd name="T26" fmla="*/ 19 w 54"/>
                    <a:gd name="T27" fmla="*/ 13 h 66"/>
                    <a:gd name="T28" fmla="*/ 11 w 54"/>
                    <a:gd name="T29" fmla="*/ 16 h 66"/>
                    <a:gd name="T30" fmla="*/ 6 w 54"/>
                    <a:gd name="T31" fmla="*/ 5 h 66"/>
                    <a:gd name="T32" fmla="*/ 18 w 54"/>
                    <a:gd name="T33" fmla="*/ 1 h 66"/>
                    <a:gd name="T34" fmla="*/ 30 w 54"/>
                    <a:gd name="T35" fmla="*/ 0 h 66"/>
                    <a:gd name="T36" fmla="*/ 47 w 54"/>
                    <a:gd name="T37" fmla="*/ 5 h 66"/>
                    <a:gd name="T38" fmla="*/ 53 w 54"/>
                    <a:gd name="T39" fmla="*/ 22 h 66"/>
                    <a:gd name="T40" fmla="*/ 53 w 54"/>
                    <a:gd name="T41" fmla="*/ 64 h 66"/>
                    <a:gd name="T42" fmla="*/ 44 w 54"/>
                    <a:gd name="T43" fmla="*/ 64 h 66"/>
                    <a:gd name="T44" fmla="*/ 44 w 54"/>
                    <a:gd name="T45" fmla="*/ 65 h 66"/>
                    <a:gd name="T46" fmla="*/ 24 w 54"/>
                    <a:gd name="T47" fmla="*/ 55 h 66"/>
                    <a:gd name="T48" fmla="*/ 35 w 54"/>
                    <a:gd name="T49" fmla="*/ 51 h 66"/>
                    <a:gd name="T50" fmla="*/ 40 w 54"/>
                    <a:gd name="T51" fmla="*/ 39 h 66"/>
                    <a:gd name="T52" fmla="*/ 40 w 54"/>
                    <a:gd name="T53" fmla="*/ 33 h 66"/>
                    <a:gd name="T54" fmla="*/ 31 w 54"/>
                    <a:gd name="T55" fmla="*/ 33 h 66"/>
                    <a:gd name="T56" fmla="*/ 18 w 54"/>
                    <a:gd name="T57" fmla="*/ 36 h 66"/>
                    <a:gd name="T58" fmla="*/ 14 w 54"/>
                    <a:gd name="T59" fmla="*/ 45 h 66"/>
                    <a:gd name="T60" fmla="*/ 17 w 54"/>
                    <a:gd name="T61" fmla="*/ 51 h 66"/>
                    <a:gd name="T62" fmla="*/ 24 w 54"/>
                    <a:gd name="T63" fmla="*/ 55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6">
                      <a:moveTo>
                        <a:pt x="44" y="65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2"/>
                        <a:pt x="33" y="64"/>
                      </a:cubicBezTo>
                      <a:cubicBezTo>
                        <a:pt x="30" y="65"/>
                        <a:pt x="25" y="65"/>
                        <a:pt x="21" y="65"/>
                      </a:cubicBezTo>
                      <a:cubicBezTo>
                        <a:pt x="15" y="65"/>
                        <a:pt x="9" y="64"/>
                        <a:pt x="6" y="61"/>
                      </a:cubicBezTo>
                      <a:cubicBezTo>
                        <a:pt x="3" y="58"/>
                        <a:pt x="0" y="52"/>
                        <a:pt x="0" y="46"/>
                      </a:cubicBezTo>
                      <a:cubicBezTo>
                        <a:pt x="0" y="40"/>
                        <a:pt x="4" y="35"/>
                        <a:pt x="8" y="32"/>
                      </a:cubicBezTo>
                      <a:cubicBezTo>
                        <a:pt x="13" y="29"/>
                        <a:pt x="19" y="27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6"/>
                        <a:pt x="37" y="14"/>
                      </a:cubicBezTo>
                      <a:cubicBezTo>
                        <a:pt x="36" y="13"/>
                        <a:pt x="33" y="11"/>
                        <a:pt x="28" y="11"/>
                      </a:cubicBezTo>
                      <a:cubicBezTo>
                        <a:pt x="25" y="11"/>
                        <a:pt x="22" y="11"/>
                        <a:pt x="19" y="13"/>
                      </a:cubicBezTo>
                      <a:cubicBezTo>
                        <a:pt x="17" y="14"/>
                        <a:pt x="14" y="14"/>
                        <a:pt x="11" y="16"/>
                      </a:cubicBezTo>
                      <a:lnTo>
                        <a:pt x="6" y="5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5"/>
                      </a:cubicBezTo>
                      <a:cubicBezTo>
                        <a:pt x="52" y="8"/>
                        <a:pt x="53" y="14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5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3"/>
                      </a:lnTo>
                      <a:lnTo>
                        <a:pt x="31" y="33"/>
                      </a:lnTo>
                      <a:cubicBezTo>
                        <a:pt x="25" y="33"/>
                        <a:pt x="21" y="35"/>
                        <a:pt x="18" y="36"/>
                      </a:cubicBezTo>
                      <a:cubicBezTo>
                        <a:pt x="15" y="38"/>
                        <a:pt x="14" y="40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9" name="Freeform 468"/>
                <p:cNvSpPr>
                  <a:spLocks noChangeArrowheads="1"/>
                </p:cNvSpPr>
                <p:nvPr/>
              </p:nvSpPr>
              <p:spPr bwMode="auto">
                <a:xfrm>
                  <a:off x="5393" y="2490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2"/>
                        <a:pt x="42" y="39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0" name="Freeform 469"/>
                <p:cNvSpPr>
                  <a:spLocks noChangeArrowheads="1"/>
                </p:cNvSpPr>
                <p:nvPr/>
              </p:nvSpPr>
              <p:spPr bwMode="auto">
                <a:xfrm>
                  <a:off x="5409" y="2485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5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5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0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1" name="Freeform 470"/>
                <p:cNvSpPr>
                  <a:spLocks noChangeArrowheads="1"/>
                </p:cNvSpPr>
                <p:nvPr/>
              </p:nvSpPr>
              <p:spPr bwMode="auto">
                <a:xfrm>
                  <a:off x="5416" y="2485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9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5"/>
                        <a:pt x="25" y="23"/>
                      </a:cubicBezTo>
                      <a:cubicBezTo>
                        <a:pt x="28" y="31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2" name="Freeform 471"/>
                <p:cNvSpPr>
                  <a:spLocks noChangeArrowheads="1"/>
                </p:cNvSpPr>
                <p:nvPr/>
              </p:nvSpPr>
              <p:spPr bwMode="auto">
                <a:xfrm>
                  <a:off x="5353" y="2516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8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8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3" name="Freeform 472"/>
                <p:cNvSpPr>
                  <a:spLocks noChangeArrowheads="1"/>
                </p:cNvSpPr>
                <p:nvPr/>
              </p:nvSpPr>
              <p:spPr bwMode="auto">
                <a:xfrm>
                  <a:off x="5377" y="2516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6 h 67"/>
                    <a:gd name="T48" fmla="*/ 35 w 54"/>
                    <a:gd name="T49" fmla="*/ 51 h 67"/>
                    <a:gd name="T50" fmla="*/ 40 w 54"/>
                    <a:gd name="T51" fmla="*/ 40 h 67"/>
                    <a:gd name="T52" fmla="*/ 40 w 54"/>
                    <a:gd name="T53" fmla="*/ 34 h 67"/>
                    <a:gd name="T54" fmla="*/ 31 w 54"/>
                    <a:gd name="T55" fmla="*/ 34 h 67"/>
                    <a:gd name="T56" fmla="*/ 18 w 54"/>
                    <a:gd name="T57" fmla="*/ 37 h 67"/>
                    <a:gd name="T58" fmla="*/ 14 w 54"/>
                    <a:gd name="T59" fmla="*/ 46 h 67"/>
                    <a:gd name="T60" fmla="*/ 17 w 54"/>
                    <a:gd name="T61" fmla="*/ 51 h 67"/>
                    <a:gd name="T62" fmla="*/ 24 w 54"/>
                    <a:gd name="T63" fmla="*/ 5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6"/>
                      </a:moveTo>
                      <a:cubicBezTo>
                        <a:pt x="28" y="56"/>
                        <a:pt x="33" y="54"/>
                        <a:pt x="35" y="51"/>
                      </a:cubicBezTo>
                      <a:cubicBezTo>
                        <a:pt x="38" y="48"/>
                        <a:pt x="40" y="46"/>
                        <a:pt x="40" y="40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6"/>
                        <a:pt x="18" y="37"/>
                      </a:cubicBezTo>
                      <a:cubicBezTo>
                        <a:pt x="15" y="39"/>
                        <a:pt x="14" y="41"/>
                        <a:pt x="14" y="46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6"/>
                        <a:pt x="24" y="56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4" name="Freeform 473"/>
                <p:cNvSpPr>
                  <a:spLocks noChangeArrowheads="1"/>
                </p:cNvSpPr>
                <p:nvPr/>
              </p:nvSpPr>
              <p:spPr bwMode="auto">
                <a:xfrm>
                  <a:off x="5393" y="2516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5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0 h 93"/>
                    <a:gd name="T38" fmla="*/ 16 w 58"/>
                    <a:gd name="T39" fmla="*/ 46 h 93"/>
                    <a:gd name="T40" fmla="*/ 28 w 58"/>
                    <a:gd name="T41" fmla="*/ 52 h 93"/>
                    <a:gd name="T42" fmla="*/ 38 w 58"/>
                    <a:gd name="T43" fmla="*/ 46 h 93"/>
                    <a:gd name="T44" fmla="*/ 42 w 58"/>
                    <a:gd name="T45" fmla="*/ 30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4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8"/>
                        <a:pt x="15" y="44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8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5" name="Freeform 474"/>
                <p:cNvSpPr>
                  <a:spLocks noChangeArrowheads="1"/>
                </p:cNvSpPr>
                <p:nvPr/>
              </p:nvSpPr>
              <p:spPr bwMode="auto">
                <a:xfrm>
                  <a:off x="5409" y="2512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0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6" name="Freeform 475"/>
                <p:cNvSpPr>
                  <a:spLocks noChangeArrowheads="1"/>
                </p:cNvSpPr>
                <p:nvPr/>
              </p:nvSpPr>
              <p:spPr bwMode="auto">
                <a:xfrm>
                  <a:off x="5416" y="2512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1"/>
                        <a:pt x="25" y="79"/>
                      </a:cubicBezTo>
                      <a:cubicBezTo>
                        <a:pt x="22" y="88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0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7" name="Freeform 476"/>
                <p:cNvSpPr>
                  <a:spLocks noChangeArrowheads="1"/>
                </p:cNvSpPr>
                <p:nvPr/>
              </p:nvSpPr>
              <p:spPr bwMode="auto">
                <a:xfrm>
                  <a:off x="5353" y="2543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4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0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8" name="Freeform 477"/>
                <p:cNvSpPr>
                  <a:spLocks noChangeArrowheads="1"/>
                </p:cNvSpPr>
                <p:nvPr/>
              </p:nvSpPr>
              <p:spPr bwMode="auto">
                <a:xfrm>
                  <a:off x="5377" y="2542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3 h 67"/>
                    <a:gd name="T54" fmla="*/ 31 w 54"/>
                    <a:gd name="T55" fmla="*/ 33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2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3"/>
                      </a:lnTo>
                      <a:lnTo>
                        <a:pt x="31" y="33"/>
                      </a:lnTo>
                      <a:cubicBezTo>
                        <a:pt x="25" y="33"/>
                        <a:pt x="21" y="35"/>
                        <a:pt x="18" y="36"/>
                      </a:cubicBezTo>
                      <a:cubicBezTo>
                        <a:pt x="15" y="38"/>
                        <a:pt x="14" y="41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2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9" name="Freeform 478"/>
                <p:cNvSpPr>
                  <a:spLocks noChangeArrowheads="1"/>
                </p:cNvSpPr>
                <p:nvPr/>
              </p:nvSpPr>
              <p:spPr bwMode="auto">
                <a:xfrm>
                  <a:off x="5393" y="2543"/>
                  <a:ext cx="12" cy="20"/>
                </a:xfrm>
                <a:custGeom>
                  <a:avLst/>
                  <a:gdLst>
                    <a:gd name="T0" fmla="*/ 32 w 58"/>
                    <a:gd name="T1" fmla="*/ 65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1 h 93"/>
                    <a:gd name="T18" fmla="*/ 12 w 58"/>
                    <a:gd name="T19" fmla="*/ 11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5 h 93"/>
                    <a:gd name="T30" fmla="*/ 29 w 58"/>
                    <a:gd name="T31" fmla="*/ 11 h 93"/>
                    <a:gd name="T32" fmla="*/ 17 w 58"/>
                    <a:gd name="T33" fmla="*/ 15 h 93"/>
                    <a:gd name="T34" fmla="*/ 13 w 58"/>
                    <a:gd name="T35" fmla="*/ 30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3"/>
                        <a:pt x="54" y="51"/>
                        <a:pt x="50" y="57"/>
                      </a:cubicBezTo>
                      <a:cubicBezTo>
                        <a:pt x="47" y="62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0" name="Freeform 479"/>
                <p:cNvSpPr>
                  <a:spLocks noChangeArrowheads="1"/>
                </p:cNvSpPr>
                <p:nvPr/>
              </p:nvSpPr>
              <p:spPr bwMode="auto">
                <a:xfrm>
                  <a:off x="5409" y="2538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8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8"/>
                      </a:cubicBezTo>
                      <a:cubicBezTo>
                        <a:pt x="2" y="70"/>
                        <a:pt x="0" y="60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1" name="Freeform 480"/>
                <p:cNvSpPr>
                  <a:spLocks noChangeArrowheads="1"/>
                </p:cNvSpPr>
                <p:nvPr/>
              </p:nvSpPr>
              <p:spPr bwMode="auto">
                <a:xfrm>
                  <a:off x="5416" y="2538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7"/>
                        <a:pt x="12" y="78"/>
                      </a:cubicBezTo>
                      <a:cubicBezTo>
                        <a:pt x="15" y="70"/>
                        <a:pt x="17" y="60"/>
                        <a:pt x="17" y="51"/>
                      </a:cubicBezTo>
                      <a:cubicBezTo>
                        <a:pt x="17" y="43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1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2" name="Freeform 481"/>
                <p:cNvSpPr>
                  <a:spLocks noChangeArrowheads="1"/>
                </p:cNvSpPr>
                <p:nvPr/>
              </p:nvSpPr>
              <p:spPr bwMode="auto">
                <a:xfrm>
                  <a:off x="5008" y="1854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3" name="Freeform 482"/>
                <p:cNvSpPr>
                  <a:spLocks noChangeArrowheads="1"/>
                </p:cNvSpPr>
                <p:nvPr/>
              </p:nvSpPr>
              <p:spPr bwMode="auto">
                <a:xfrm>
                  <a:off x="5008" y="1880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4" name="Freeform 483"/>
                <p:cNvSpPr>
                  <a:spLocks noChangeArrowheads="1"/>
                </p:cNvSpPr>
                <p:nvPr/>
              </p:nvSpPr>
              <p:spPr bwMode="auto">
                <a:xfrm>
                  <a:off x="5008" y="190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5" name="Freeform 484"/>
                <p:cNvSpPr>
                  <a:spLocks noChangeArrowheads="1"/>
                </p:cNvSpPr>
                <p:nvPr/>
              </p:nvSpPr>
              <p:spPr bwMode="auto">
                <a:xfrm>
                  <a:off x="5008" y="193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6" name="Freeform 485"/>
                <p:cNvSpPr>
                  <a:spLocks noChangeArrowheads="1"/>
                </p:cNvSpPr>
                <p:nvPr/>
              </p:nvSpPr>
              <p:spPr bwMode="auto">
                <a:xfrm>
                  <a:off x="5077" y="1854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7" name="Freeform 486"/>
                <p:cNvSpPr>
                  <a:spLocks noChangeArrowheads="1"/>
                </p:cNvSpPr>
                <p:nvPr/>
              </p:nvSpPr>
              <p:spPr bwMode="auto">
                <a:xfrm>
                  <a:off x="5077" y="1880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8" name="Freeform 487"/>
                <p:cNvSpPr>
                  <a:spLocks noChangeArrowheads="1"/>
                </p:cNvSpPr>
                <p:nvPr/>
              </p:nvSpPr>
              <p:spPr bwMode="auto">
                <a:xfrm>
                  <a:off x="5077" y="190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9" name="Freeform 488"/>
                <p:cNvSpPr>
                  <a:spLocks noChangeArrowheads="1"/>
                </p:cNvSpPr>
                <p:nvPr/>
              </p:nvSpPr>
              <p:spPr bwMode="auto">
                <a:xfrm>
                  <a:off x="5077" y="193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0" name="Freeform 489"/>
                <p:cNvSpPr>
                  <a:spLocks noChangeArrowheads="1"/>
                </p:cNvSpPr>
                <p:nvPr/>
              </p:nvSpPr>
              <p:spPr bwMode="auto">
                <a:xfrm>
                  <a:off x="5147" y="1854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1" name="Freeform 490"/>
                <p:cNvSpPr>
                  <a:spLocks noChangeArrowheads="1"/>
                </p:cNvSpPr>
                <p:nvPr/>
              </p:nvSpPr>
              <p:spPr bwMode="auto">
                <a:xfrm>
                  <a:off x="5147" y="1880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2" name="Freeform 491"/>
                <p:cNvSpPr>
                  <a:spLocks noChangeArrowheads="1"/>
                </p:cNvSpPr>
                <p:nvPr/>
              </p:nvSpPr>
              <p:spPr bwMode="auto">
                <a:xfrm>
                  <a:off x="5147" y="1907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3" name="Freeform 492"/>
                <p:cNvSpPr>
                  <a:spLocks noChangeArrowheads="1"/>
                </p:cNvSpPr>
                <p:nvPr/>
              </p:nvSpPr>
              <p:spPr bwMode="auto">
                <a:xfrm>
                  <a:off x="5147" y="1933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4" name="Freeform 493"/>
                <p:cNvSpPr>
                  <a:spLocks noChangeArrowheads="1"/>
                </p:cNvSpPr>
                <p:nvPr/>
              </p:nvSpPr>
              <p:spPr bwMode="auto">
                <a:xfrm>
                  <a:off x="5213" y="1854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5" name="Freeform 494"/>
                <p:cNvSpPr>
                  <a:spLocks noChangeArrowheads="1"/>
                </p:cNvSpPr>
                <p:nvPr/>
              </p:nvSpPr>
              <p:spPr bwMode="auto">
                <a:xfrm>
                  <a:off x="5213" y="1880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6" name="Freeform 495"/>
                <p:cNvSpPr>
                  <a:spLocks noChangeArrowheads="1"/>
                </p:cNvSpPr>
                <p:nvPr/>
              </p:nvSpPr>
              <p:spPr bwMode="auto">
                <a:xfrm>
                  <a:off x="5213" y="190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7" name="Freeform 496"/>
                <p:cNvSpPr>
                  <a:spLocks noChangeArrowheads="1"/>
                </p:cNvSpPr>
                <p:nvPr/>
              </p:nvSpPr>
              <p:spPr bwMode="auto">
                <a:xfrm>
                  <a:off x="5213" y="193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8" name="Freeform 497"/>
                <p:cNvSpPr>
                  <a:spLocks noChangeArrowheads="1"/>
                </p:cNvSpPr>
                <p:nvPr/>
              </p:nvSpPr>
              <p:spPr bwMode="auto">
                <a:xfrm>
                  <a:off x="5282" y="1854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9" name="Freeform 498"/>
                <p:cNvSpPr>
                  <a:spLocks noChangeArrowheads="1"/>
                </p:cNvSpPr>
                <p:nvPr/>
              </p:nvSpPr>
              <p:spPr bwMode="auto">
                <a:xfrm>
                  <a:off x="5282" y="1880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0" name="Freeform 499"/>
                <p:cNvSpPr>
                  <a:spLocks noChangeArrowheads="1"/>
                </p:cNvSpPr>
                <p:nvPr/>
              </p:nvSpPr>
              <p:spPr bwMode="auto">
                <a:xfrm>
                  <a:off x="5282" y="190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1" name="Freeform 500"/>
                <p:cNvSpPr>
                  <a:spLocks noChangeArrowheads="1"/>
                </p:cNvSpPr>
                <p:nvPr/>
              </p:nvSpPr>
              <p:spPr bwMode="auto">
                <a:xfrm>
                  <a:off x="5282" y="193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2" name="Freeform 501"/>
                <p:cNvSpPr>
                  <a:spLocks noChangeArrowheads="1"/>
                </p:cNvSpPr>
                <p:nvPr/>
              </p:nvSpPr>
              <p:spPr bwMode="auto">
                <a:xfrm>
                  <a:off x="5008" y="200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3" name="Freeform 502"/>
                <p:cNvSpPr>
                  <a:spLocks noChangeArrowheads="1"/>
                </p:cNvSpPr>
                <p:nvPr/>
              </p:nvSpPr>
              <p:spPr bwMode="auto">
                <a:xfrm>
                  <a:off x="5008" y="202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4" name="Freeform 503"/>
                <p:cNvSpPr>
                  <a:spLocks noChangeArrowheads="1"/>
                </p:cNvSpPr>
                <p:nvPr/>
              </p:nvSpPr>
              <p:spPr bwMode="auto">
                <a:xfrm>
                  <a:off x="5008" y="205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5" name="Freeform 504"/>
                <p:cNvSpPr>
                  <a:spLocks noChangeArrowheads="1"/>
                </p:cNvSpPr>
                <p:nvPr/>
              </p:nvSpPr>
              <p:spPr bwMode="auto">
                <a:xfrm>
                  <a:off x="5008" y="208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6" name="Freeform 505"/>
                <p:cNvSpPr>
                  <a:spLocks noChangeArrowheads="1"/>
                </p:cNvSpPr>
                <p:nvPr/>
              </p:nvSpPr>
              <p:spPr bwMode="auto">
                <a:xfrm>
                  <a:off x="5077" y="200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7" name="Freeform 506"/>
                <p:cNvSpPr>
                  <a:spLocks noChangeArrowheads="1"/>
                </p:cNvSpPr>
                <p:nvPr/>
              </p:nvSpPr>
              <p:spPr bwMode="auto">
                <a:xfrm>
                  <a:off x="5077" y="202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8" name="Freeform 507"/>
                <p:cNvSpPr>
                  <a:spLocks noChangeArrowheads="1"/>
                </p:cNvSpPr>
                <p:nvPr/>
              </p:nvSpPr>
              <p:spPr bwMode="auto">
                <a:xfrm>
                  <a:off x="5077" y="205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9" name="Freeform 508"/>
                <p:cNvSpPr>
                  <a:spLocks noChangeArrowheads="1"/>
                </p:cNvSpPr>
                <p:nvPr/>
              </p:nvSpPr>
              <p:spPr bwMode="auto">
                <a:xfrm>
                  <a:off x="5077" y="208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0" name="Freeform 509"/>
                <p:cNvSpPr>
                  <a:spLocks noChangeArrowheads="1"/>
                </p:cNvSpPr>
                <p:nvPr/>
              </p:nvSpPr>
              <p:spPr bwMode="auto">
                <a:xfrm>
                  <a:off x="5147" y="2003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1" name="Freeform 510"/>
                <p:cNvSpPr>
                  <a:spLocks noChangeArrowheads="1"/>
                </p:cNvSpPr>
                <p:nvPr/>
              </p:nvSpPr>
              <p:spPr bwMode="auto">
                <a:xfrm>
                  <a:off x="5147" y="2029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2" name="Freeform 511"/>
                <p:cNvSpPr>
                  <a:spLocks noChangeArrowheads="1"/>
                </p:cNvSpPr>
                <p:nvPr/>
              </p:nvSpPr>
              <p:spPr bwMode="auto">
                <a:xfrm>
                  <a:off x="5147" y="2055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3" name="Freeform 512"/>
                <p:cNvSpPr>
                  <a:spLocks noChangeArrowheads="1"/>
                </p:cNvSpPr>
                <p:nvPr/>
              </p:nvSpPr>
              <p:spPr bwMode="auto">
                <a:xfrm>
                  <a:off x="5147" y="2082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4" name="Freeform 513"/>
                <p:cNvSpPr>
                  <a:spLocks noChangeArrowheads="1"/>
                </p:cNvSpPr>
                <p:nvPr/>
              </p:nvSpPr>
              <p:spPr bwMode="auto">
                <a:xfrm>
                  <a:off x="5213" y="200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5" name="Freeform 514"/>
                <p:cNvSpPr>
                  <a:spLocks noChangeArrowheads="1"/>
                </p:cNvSpPr>
                <p:nvPr/>
              </p:nvSpPr>
              <p:spPr bwMode="auto">
                <a:xfrm>
                  <a:off x="5213" y="202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6" name="Freeform 515"/>
                <p:cNvSpPr>
                  <a:spLocks noChangeArrowheads="1"/>
                </p:cNvSpPr>
                <p:nvPr/>
              </p:nvSpPr>
              <p:spPr bwMode="auto">
                <a:xfrm>
                  <a:off x="5213" y="205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7" name="Freeform 516"/>
                <p:cNvSpPr>
                  <a:spLocks noChangeArrowheads="1"/>
                </p:cNvSpPr>
                <p:nvPr/>
              </p:nvSpPr>
              <p:spPr bwMode="auto">
                <a:xfrm>
                  <a:off x="5213" y="208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8" name="Freeform 517"/>
                <p:cNvSpPr>
                  <a:spLocks noChangeArrowheads="1"/>
                </p:cNvSpPr>
                <p:nvPr/>
              </p:nvSpPr>
              <p:spPr bwMode="auto">
                <a:xfrm>
                  <a:off x="5282" y="200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9" name="Freeform 518"/>
                <p:cNvSpPr>
                  <a:spLocks noChangeArrowheads="1"/>
                </p:cNvSpPr>
                <p:nvPr/>
              </p:nvSpPr>
              <p:spPr bwMode="auto">
                <a:xfrm>
                  <a:off x="5282" y="202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0" name="Freeform 519"/>
                <p:cNvSpPr>
                  <a:spLocks noChangeArrowheads="1"/>
                </p:cNvSpPr>
                <p:nvPr/>
              </p:nvSpPr>
              <p:spPr bwMode="auto">
                <a:xfrm>
                  <a:off x="5282" y="205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1" name="Freeform 520"/>
                <p:cNvSpPr>
                  <a:spLocks noChangeArrowheads="1"/>
                </p:cNvSpPr>
                <p:nvPr/>
              </p:nvSpPr>
              <p:spPr bwMode="auto">
                <a:xfrm>
                  <a:off x="5282" y="208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2" name="Freeform 521"/>
                <p:cNvSpPr>
                  <a:spLocks noChangeArrowheads="1"/>
                </p:cNvSpPr>
                <p:nvPr/>
              </p:nvSpPr>
              <p:spPr bwMode="auto">
                <a:xfrm>
                  <a:off x="5008" y="215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3" name="Freeform 522"/>
                <p:cNvSpPr>
                  <a:spLocks noChangeArrowheads="1"/>
                </p:cNvSpPr>
                <p:nvPr/>
              </p:nvSpPr>
              <p:spPr bwMode="auto">
                <a:xfrm>
                  <a:off x="5008" y="2178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4" name="Freeform 523"/>
                <p:cNvSpPr>
                  <a:spLocks noChangeArrowheads="1"/>
                </p:cNvSpPr>
                <p:nvPr/>
              </p:nvSpPr>
              <p:spPr bwMode="auto">
                <a:xfrm>
                  <a:off x="5008" y="220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5" name="Freeform 524"/>
                <p:cNvSpPr>
                  <a:spLocks noChangeArrowheads="1"/>
                </p:cNvSpPr>
                <p:nvPr/>
              </p:nvSpPr>
              <p:spPr bwMode="auto">
                <a:xfrm>
                  <a:off x="5008" y="223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6" name="Freeform 525"/>
                <p:cNvSpPr>
                  <a:spLocks noChangeArrowheads="1"/>
                </p:cNvSpPr>
                <p:nvPr/>
              </p:nvSpPr>
              <p:spPr bwMode="auto">
                <a:xfrm>
                  <a:off x="5077" y="215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7" name="Freeform 526"/>
                <p:cNvSpPr>
                  <a:spLocks noChangeArrowheads="1"/>
                </p:cNvSpPr>
                <p:nvPr/>
              </p:nvSpPr>
              <p:spPr bwMode="auto">
                <a:xfrm>
                  <a:off x="5077" y="2178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8" name="Freeform 527"/>
                <p:cNvSpPr>
                  <a:spLocks noChangeArrowheads="1"/>
                </p:cNvSpPr>
                <p:nvPr/>
              </p:nvSpPr>
              <p:spPr bwMode="auto">
                <a:xfrm>
                  <a:off x="5077" y="220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9" name="Freeform 528"/>
                <p:cNvSpPr>
                  <a:spLocks noChangeArrowheads="1"/>
                </p:cNvSpPr>
                <p:nvPr/>
              </p:nvSpPr>
              <p:spPr bwMode="auto">
                <a:xfrm>
                  <a:off x="5077" y="223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0" name="Freeform 529"/>
                <p:cNvSpPr>
                  <a:spLocks noChangeArrowheads="1"/>
                </p:cNvSpPr>
                <p:nvPr/>
              </p:nvSpPr>
              <p:spPr bwMode="auto">
                <a:xfrm>
                  <a:off x="5147" y="2151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1" name="Freeform 530"/>
                <p:cNvSpPr>
                  <a:spLocks noChangeArrowheads="1"/>
                </p:cNvSpPr>
                <p:nvPr/>
              </p:nvSpPr>
              <p:spPr bwMode="auto">
                <a:xfrm>
                  <a:off x="5147" y="2178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2" name="Freeform 531"/>
                <p:cNvSpPr>
                  <a:spLocks noChangeArrowheads="1"/>
                </p:cNvSpPr>
                <p:nvPr/>
              </p:nvSpPr>
              <p:spPr bwMode="auto">
                <a:xfrm>
                  <a:off x="5147" y="2204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3" name="Freeform 532"/>
                <p:cNvSpPr>
                  <a:spLocks noChangeArrowheads="1"/>
                </p:cNvSpPr>
                <p:nvPr/>
              </p:nvSpPr>
              <p:spPr bwMode="auto">
                <a:xfrm>
                  <a:off x="5147" y="2231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4" name="Freeform 533"/>
                <p:cNvSpPr>
                  <a:spLocks noChangeArrowheads="1"/>
                </p:cNvSpPr>
                <p:nvPr/>
              </p:nvSpPr>
              <p:spPr bwMode="auto">
                <a:xfrm>
                  <a:off x="5213" y="215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5" name="Freeform 534"/>
                <p:cNvSpPr>
                  <a:spLocks noChangeArrowheads="1"/>
                </p:cNvSpPr>
                <p:nvPr/>
              </p:nvSpPr>
              <p:spPr bwMode="auto">
                <a:xfrm>
                  <a:off x="5213" y="2178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6" name="Freeform 535"/>
                <p:cNvSpPr>
                  <a:spLocks noChangeArrowheads="1"/>
                </p:cNvSpPr>
                <p:nvPr/>
              </p:nvSpPr>
              <p:spPr bwMode="auto">
                <a:xfrm>
                  <a:off x="5213" y="220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Freeform 536"/>
                <p:cNvSpPr>
                  <a:spLocks noChangeArrowheads="1"/>
                </p:cNvSpPr>
                <p:nvPr/>
              </p:nvSpPr>
              <p:spPr bwMode="auto">
                <a:xfrm>
                  <a:off x="5213" y="223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8" name="Freeform 537"/>
                <p:cNvSpPr>
                  <a:spLocks noChangeArrowheads="1"/>
                </p:cNvSpPr>
                <p:nvPr/>
              </p:nvSpPr>
              <p:spPr bwMode="auto">
                <a:xfrm>
                  <a:off x="5282" y="215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9" name="Freeform 538"/>
                <p:cNvSpPr>
                  <a:spLocks noChangeArrowheads="1"/>
                </p:cNvSpPr>
                <p:nvPr/>
              </p:nvSpPr>
              <p:spPr bwMode="auto">
                <a:xfrm>
                  <a:off x="5282" y="2178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0" name="Freeform 539"/>
                <p:cNvSpPr>
                  <a:spLocks noChangeArrowheads="1"/>
                </p:cNvSpPr>
                <p:nvPr/>
              </p:nvSpPr>
              <p:spPr bwMode="auto">
                <a:xfrm>
                  <a:off x="5282" y="220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1" name="Freeform 540"/>
                <p:cNvSpPr>
                  <a:spLocks noChangeArrowheads="1"/>
                </p:cNvSpPr>
                <p:nvPr/>
              </p:nvSpPr>
              <p:spPr bwMode="auto">
                <a:xfrm>
                  <a:off x="5282" y="223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2" name="Freeform 541"/>
                <p:cNvSpPr>
                  <a:spLocks noChangeArrowheads="1"/>
                </p:cNvSpPr>
                <p:nvPr/>
              </p:nvSpPr>
              <p:spPr bwMode="auto">
                <a:xfrm>
                  <a:off x="5008" y="230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3" name="Freeform 542"/>
                <p:cNvSpPr>
                  <a:spLocks noChangeArrowheads="1"/>
                </p:cNvSpPr>
                <p:nvPr/>
              </p:nvSpPr>
              <p:spPr bwMode="auto">
                <a:xfrm>
                  <a:off x="5008" y="23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4" name="Freeform 543"/>
                <p:cNvSpPr>
                  <a:spLocks noChangeArrowheads="1"/>
                </p:cNvSpPr>
                <p:nvPr/>
              </p:nvSpPr>
              <p:spPr bwMode="auto">
                <a:xfrm>
                  <a:off x="5008" y="2353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5" name="Freeform 544"/>
                <p:cNvSpPr>
                  <a:spLocks noChangeArrowheads="1"/>
                </p:cNvSpPr>
                <p:nvPr/>
              </p:nvSpPr>
              <p:spPr bwMode="auto">
                <a:xfrm>
                  <a:off x="5008" y="23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6" name="Freeform 545"/>
                <p:cNvSpPr>
                  <a:spLocks noChangeArrowheads="1"/>
                </p:cNvSpPr>
                <p:nvPr/>
              </p:nvSpPr>
              <p:spPr bwMode="auto">
                <a:xfrm>
                  <a:off x="5077" y="230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7" name="Freeform 546"/>
                <p:cNvSpPr>
                  <a:spLocks noChangeArrowheads="1"/>
                </p:cNvSpPr>
                <p:nvPr/>
              </p:nvSpPr>
              <p:spPr bwMode="auto">
                <a:xfrm>
                  <a:off x="5077" y="23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8" name="Freeform 547"/>
                <p:cNvSpPr>
                  <a:spLocks noChangeArrowheads="1"/>
                </p:cNvSpPr>
                <p:nvPr/>
              </p:nvSpPr>
              <p:spPr bwMode="auto">
                <a:xfrm>
                  <a:off x="5077" y="2353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9" name="Freeform 548"/>
                <p:cNvSpPr>
                  <a:spLocks noChangeArrowheads="1"/>
                </p:cNvSpPr>
                <p:nvPr/>
              </p:nvSpPr>
              <p:spPr bwMode="auto">
                <a:xfrm>
                  <a:off x="5077" y="23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0" name="Freeform 549"/>
                <p:cNvSpPr>
                  <a:spLocks noChangeArrowheads="1"/>
                </p:cNvSpPr>
                <p:nvPr/>
              </p:nvSpPr>
              <p:spPr bwMode="auto">
                <a:xfrm>
                  <a:off x="5147" y="2300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1" name="Freeform 550"/>
                <p:cNvSpPr>
                  <a:spLocks noChangeArrowheads="1"/>
                </p:cNvSpPr>
                <p:nvPr/>
              </p:nvSpPr>
              <p:spPr bwMode="auto">
                <a:xfrm>
                  <a:off x="5147" y="2327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2" name="Freeform 551"/>
                <p:cNvSpPr>
                  <a:spLocks noChangeArrowheads="1"/>
                </p:cNvSpPr>
                <p:nvPr/>
              </p:nvSpPr>
              <p:spPr bwMode="auto">
                <a:xfrm>
                  <a:off x="5147" y="2353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3" name="Freeform 552"/>
                <p:cNvSpPr>
                  <a:spLocks noChangeArrowheads="1"/>
                </p:cNvSpPr>
                <p:nvPr/>
              </p:nvSpPr>
              <p:spPr bwMode="auto">
                <a:xfrm>
                  <a:off x="5147" y="2380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4" name="Freeform 553"/>
                <p:cNvSpPr>
                  <a:spLocks noChangeArrowheads="1"/>
                </p:cNvSpPr>
                <p:nvPr/>
              </p:nvSpPr>
              <p:spPr bwMode="auto">
                <a:xfrm>
                  <a:off x="5213" y="230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5" name="Freeform 554"/>
                <p:cNvSpPr>
                  <a:spLocks noChangeArrowheads="1"/>
                </p:cNvSpPr>
                <p:nvPr/>
              </p:nvSpPr>
              <p:spPr bwMode="auto">
                <a:xfrm>
                  <a:off x="5213" y="23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6" name="Freeform 555"/>
                <p:cNvSpPr>
                  <a:spLocks noChangeArrowheads="1"/>
                </p:cNvSpPr>
                <p:nvPr/>
              </p:nvSpPr>
              <p:spPr bwMode="auto">
                <a:xfrm>
                  <a:off x="5213" y="2353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7" name="Freeform 556"/>
                <p:cNvSpPr>
                  <a:spLocks noChangeArrowheads="1"/>
                </p:cNvSpPr>
                <p:nvPr/>
              </p:nvSpPr>
              <p:spPr bwMode="auto">
                <a:xfrm>
                  <a:off x="5213" y="23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8" name="Freeform 557"/>
                <p:cNvSpPr>
                  <a:spLocks noChangeArrowheads="1"/>
                </p:cNvSpPr>
                <p:nvPr/>
              </p:nvSpPr>
              <p:spPr bwMode="auto">
                <a:xfrm>
                  <a:off x="5282" y="230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9" name="Freeform 558"/>
                <p:cNvSpPr>
                  <a:spLocks noChangeArrowheads="1"/>
                </p:cNvSpPr>
                <p:nvPr/>
              </p:nvSpPr>
              <p:spPr bwMode="auto">
                <a:xfrm>
                  <a:off x="5282" y="23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0" name="Freeform 559"/>
                <p:cNvSpPr>
                  <a:spLocks noChangeArrowheads="1"/>
                </p:cNvSpPr>
                <p:nvPr/>
              </p:nvSpPr>
              <p:spPr bwMode="auto">
                <a:xfrm>
                  <a:off x="5282" y="2353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1" name="Freeform 560"/>
                <p:cNvSpPr>
                  <a:spLocks noChangeArrowheads="1"/>
                </p:cNvSpPr>
                <p:nvPr/>
              </p:nvSpPr>
              <p:spPr bwMode="auto">
                <a:xfrm>
                  <a:off x="5282" y="23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2" name="Freeform 561"/>
                <p:cNvSpPr>
                  <a:spLocks noChangeArrowheads="1"/>
                </p:cNvSpPr>
                <p:nvPr/>
              </p:nvSpPr>
              <p:spPr bwMode="auto">
                <a:xfrm>
                  <a:off x="5008" y="244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3" name="Freeform 562"/>
                <p:cNvSpPr>
                  <a:spLocks noChangeArrowheads="1"/>
                </p:cNvSpPr>
                <p:nvPr/>
              </p:nvSpPr>
              <p:spPr bwMode="auto">
                <a:xfrm>
                  <a:off x="5008" y="247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4" name="Freeform 563"/>
                <p:cNvSpPr>
                  <a:spLocks noChangeArrowheads="1"/>
                </p:cNvSpPr>
                <p:nvPr/>
              </p:nvSpPr>
              <p:spPr bwMode="auto">
                <a:xfrm>
                  <a:off x="5008" y="250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5" name="Freeform 564"/>
                <p:cNvSpPr>
                  <a:spLocks noChangeArrowheads="1"/>
                </p:cNvSpPr>
                <p:nvPr/>
              </p:nvSpPr>
              <p:spPr bwMode="auto">
                <a:xfrm>
                  <a:off x="5008" y="2528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6" name="Freeform 565"/>
                <p:cNvSpPr>
                  <a:spLocks noChangeArrowheads="1"/>
                </p:cNvSpPr>
                <p:nvPr/>
              </p:nvSpPr>
              <p:spPr bwMode="auto">
                <a:xfrm>
                  <a:off x="5077" y="244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7" name="Freeform 566"/>
                <p:cNvSpPr>
                  <a:spLocks noChangeArrowheads="1"/>
                </p:cNvSpPr>
                <p:nvPr/>
              </p:nvSpPr>
              <p:spPr bwMode="auto">
                <a:xfrm>
                  <a:off x="5077" y="247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8" name="Freeform 567"/>
                <p:cNvSpPr>
                  <a:spLocks noChangeArrowheads="1"/>
                </p:cNvSpPr>
                <p:nvPr/>
              </p:nvSpPr>
              <p:spPr bwMode="auto">
                <a:xfrm>
                  <a:off x="5077" y="250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9" name="Freeform 568"/>
                <p:cNvSpPr>
                  <a:spLocks noChangeArrowheads="1"/>
                </p:cNvSpPr>
                <p:nvPr/>
              </p:nvSpPr>
              <p:spPr bwMode="auto">
                <a:xfrm>
                  <a:off x="5077" y="2528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0" name="Freeform 569"/>
                <p:cNvSpPr>
                  <a:spLocks noChangeArrowheads="1"/>
                </p:cNvSpPr>
                <p:nvPr/>
              </p:nvSpPr>
              <p:spPr bwMode="auto">
                <a:xfrm>
                  <a:off x="5147" y="2449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1" name="Freeform 570"/>
                <p:cNvSpPr>
                  <a:spLocks noChangeArrowheads="1"/>
                </p:cNvSpPr>
                <p:nvPr/>
              </p:nvSpPr>
              <p:spPr bwMode="auto">
                <a:xfrm>
                  <a:off x="5147" y="2475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2" name="Freeform 571"/>
                <p:cNvSpPr>
                  <a:spLocks noChangeArrowheads="1"/>
                </p:cNvSpPr>
                <p:nvPr/>
              </p:nvSpPr>
              <p:spPr bwMode="auto">
                <a:xfrm>
                  <a:off x="5147" y="2502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3" name="Freeform 572"/>
                <p:cNvSpPr>
                  <a:spLocks noChangeArrowheads="1"/>
                </p:cNvSpPr>
                <p:nvPr/>
              </p:nvSpPr>
              <p:spPr bwMode="auto">
                <a:xfrm>
                  <a:off x="5147" y="2528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4" name="Freeform 573"/>
                <p:cNvSpPr>
                  <a:spLocks noChangeArrowheads="1"/>
                </p:cNvSpPr>
                <p:nvPr/>
              </p:nvSpPr>
              <p:spPr bwMode="auto">
                <a:xfrm>
                  <a:off x="5213" y="244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5" name="Freeform 574"/>
                <p:cNvSpPr>
                  <a:spLocks noChangeArrowheads="1"/>
                </p:cNvSpPr>
                <p:nvPr/>
              </p:nvSpPr>
              <p:spPr bwMode="auto">
                <a:xfrm>
                  <a:off x="5213" y="247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6" name="Freeform 575"/>
                <p:cNvSpPr>
                  <a:spLocks noChangeArrowheads="1"/>
                </p:cNvSpPr>
                <p:nvPr/>
              </p:nvSpPr>
              <p:spPr bwMode="auto">
                <a:xfrm>
                  <a:off x="5213" y="250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7" name="Freeform 576"/>
                <p:cNvSpPr>
                  <a:spLocks noChangeArrowheads="1"/>
                </p:cNvSpPr>
                <p:nvPr/>
              </p:nvSpPr>
              <p:spPr bwMode="auto">
                <a:xfrm>
                  <a:off x="5213" y="2528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8" name="Freeform 577"/>
                <p:cNvSpPr>
                  <a:spLocks noChangeArrowheads="1"/>
                </p:cNvSpPr>
                <p:nvPr/>
              </p:nvSpPr>
              <p:spPr bwMode="auto">
                <a:xfrm>
                  <a:off x="5282" y="244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9" name="Freeform 578"/>
                <p:cNvSpPr>
                  <a:spLocks noChangeArrowheads="1"/>
                </p:cNvSpPr>
                <p:nvPr/>
              </p:nvSpPr>
              <p:spPr bwMode="auto">
                <a:xfrm>
                  <a:off x="5282" y="247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0" name="Freeform 579"/>
                <p:cNvSpPr>
                  <a:spLocks noChangeArrowheads="1"/>
                </p:cNvSpPr>
                <p:nvPr/>
              </p:nvSpPr>
              <p:spPr bwMode="auto">
                <a:xfrm>
                  <a:off x="5282" y="250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1" name="Freeform 580"/>
                <p:cNvSpPr>
                  <a:spLocks noChangeArrowheads="1"/>
                </p:cNvSpPr>
                <p:nvPr/>
              </p:nvSpPr>
              <p:spPr bwMode="auto">
                <a:xfrm>
                  <a:off x="5282" y="2528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2" name="Freeform 581"/>
                <p:cNvSpPr>
                  <a:spLocks noChangeArrowheads="1"/>
                </p:cNvSpPr>
                <p:nvPr/>
              </p:nvSpPr>
              <p:spPr bwMode="auto">
                <a:xfrm>
                  <a:off x="5008" y="260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3" name="Freeform 582"/>
                <p:cNvSpPr>
                  <a:spLocks noChangeArrowheads="1"/>
                </p:cNvSpPr>
                <p:nvPr/>
              </p:nvSpPr>
              <p:spPr bwMode="auto">
                <a:xfrm>
                  <a:off x="5008" y="26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4" name="Freeform 583"/>
                <p:cNvSpPr>
                  <a:spLocks noChangeArrowheads="1"/>
                </p:cNvSpPr>
                <p:nvPr/>
              </p:nvSpPr>
              <p:spPr bwMode="auto">
                <a:xfrm>
                  <a:off x="5008" y="265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5" name="Freeform 584"/>
                <p:cNvSpPr>
                  <a:spLocks noChangeArrowheads="1"/>
                </p:cNvSpPr>
                <p:nvPr/>
              </p:nvSpPr>
              <p:spPr bwMode="auto">
                <a:xfrm>
                  <a:off x="5008" y="26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6" name="Freeform 585"/>
                <p:cNvSpPr>
                  <a:spLocks noChangeArrowheads="1"/>
                </p:cNvSpPr>
                <p:nvPr/>
              </p:nvSpPr>
              <p:spPr bwMode="auto">
                <a:xfrm>
                  <a:off x="5077" y="260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7" name="Freeform 586"/>
                <p:cNvSpPr>
                  <a:spLocks noChangeArrowheads="1"/>
                </p:cNvSpPr>
                <p:nvPr/>
              </p:nvSpPr>
              <p:spPr bwMode="auto">
                <a:xfrm>
                  <a:off x="5077" y="26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8" name="Freeform 587"/>
                <p:cNvSpPr>
                  <a:spLocks noChangeArrowheads="1"/>
                </p:cNvSpPr>
                <p:nvPr/>
              </p:nvSpPr>
              <p:spPr bwMode="auto">
                <a:xfrm>
                  <a:off x="5077" y="265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9" name="Freeform 588"/>
                <p:cNvSpPr>
                  <a:spLocks noChangeArrowheads="1"/>
                </p:cNvSpPr>
                <p:nvPr/>
              </p:nvSpPr>
              <p:spPr bwMode="auto">
                <a:xfrm>
                  <a:off x="5077" y="26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0" name="Freeform 589"/>
                <p:cNvSpPr>
                  <a:spLocks noChangeArrowheads="1"/>
                </p:cNvSpPr>
                <p:nvPr/>
              </p:nvSpPr>
              <p:spPr bwMode="auto">
                <a:xfrm>
                  <a:off x="5147" y="2601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1" name="Freeform 590"/>
                <p:cNvSpPr>
                  <a:spLocks noChangeArrowheads="1"/>
                </p:cNvSpPr>
                <p:nvPr/>
              </p:nvSpPr>
              <p:spPr bwMode="auto">
                <a:xfrm>
                  <a:off x="5147" y="2627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2" name="Freeform 591"/>
                <p:cNvSpPr>
                  <a:spLocks noChangeArrowheads="1"/>
                </p:cNvSpPr>
                <p:nvPr/>
              </p:nvSpPr>
              <p:spPr bwMode="auto">
                <a:xfrm>
                  <a:off x="5147" y="2654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3" name="Freeform 592"/>
                <p:cNvSpPr>
                  <a:spLocks noChangeArrowheads="1"/>
                </p:cNvSpPr>
                <p:nvPr/>
              </p:nvSpPr>
              <p:spPr bwMode="auto">
                <a:xfrm>
                  <a:off x="5147" y="2680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4" name="Freeform 593"/>
                <p:cNvSpPr>
                  <a:spLocks noChangeArrowheads="1"/>
                </p:cNvSpPr>
                <p:nvPr/>
              </p:nvSpPr>
              <p:spPr bwMode="auto">
                <a:xfrm>
                  <a:off x="5213" y="260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5" name="Freeform 594"/>
                <p:cNvSpPr>
                  <a:spLocks noChangeArrowheads="1"/>
                </p:cNvSpPr>
                <p:nvPr/>
              </p:nvSpPr>
              <p:spPr bwMode="auto">
                <a:xfrm>
                  <a:off x="5213" y="26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6" name="Freeform 595"/>
                <p:cNvSpPr>
                  <a:spLocks noChangeArrowheads="1"/>
                </p:cNvSpPr>
                <p:nvPr/>
              </p:nvSpPr>
              <p:spPr bwMode="auto">
                <a:xfrm>
                  <a:off x="5213" y="265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7" name="Freeform 596"/>
                <p:cNvSpPr>
                  <a:spLocks noChangeArrowheads="1"/>
                </p:cNvSpPr>
                <p:nvPr/>
              </p:nvSpPr>
              <p:spPr bwMode="auto">
                <a:xfrm>
                  <a:off x="5213" y="26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8" name="Freeform 597"/>
                <p:cNvSpPr>
                  <a:spLocks noChangeArrowheads="1"/>
                </p:cNvSpPr>
                <p:nvPr/>
              </p:nvSpPr>
              <p:spPr bwMode="auto">
                <a:xfrm>
                  <a:off x="5282" y="260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9" name="Freeform 598"/>
                <p:cNvSpPr>
                  <a:spLocks noChangeArrowheads="1"/>
                </p:cNvSpPr>
                <p:nvPr/>
              </p:nvSpPr>
              <p:spPr bwMode="auto">
                <a:xfrm>
                  <a:off x="5282" y="26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0" name="Freeform 599"/>
                <p:cNvSpPr>
                  <a:spLocks noChangeArrowheads="1"/>
                </p:cNvSpPr>
                <p:nvPr/>
              </p:nvSpPr>
              <p:spPr bwMode="auto">
                <a:xfrm>
                  <a:off x="5282" y="265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1" name="Freeform 600"/>
                <p:cNvSpPr>
                  <a:spLocks noChangeArrowheads="1"/>
                </p:cNvSpPr>
                <p:nvPr/>
              </p:nvSpPr>
              <p:spPr bwMode="auto">
                <a:xfrm>
                  <a:off x="5282" y="26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2" name="Freeform 601"/>
                <p:cNvSpPr>
                  <a:spLocks noChangeArrowheads="1"/>
                </p:cNvSpPr>
                <p:nvPr/>
              </p:nvSpPr>
              <p:spPr bwMode="auto">
                <a:xfrm>
                  <a:off x="5353" y="2586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4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2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1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8" y="16"/>
                        <a:pt x="76" y="14"/>
                      </a:cubicBezTo>
                      <a:cubicBezTo>
                        <a:pt x="75" y="13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3" name="Freeform 602"/>
                <p:cNvSpPr>
                  <a:spLocks noChangeArrowheads="1"/>
                </p:cNvSpPr>
                <p:nvPr/>
              </p:nvSpPr>
              <p:spPr bwMode="auto">
                <a:xfrm>
                  <a:off x="5377" y="2586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4 h 67"/>
                    <a:gd name="T54" fmla="*/ 31 w 54"/>
                    <a:gd name="T55" fmla="*/ 34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6" y="63"/>
                        <a:pt x="33" y="64"/>
                      </a:cubicBezTo>
                      <a:cubicBezTo>
                        <a:pt x="31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2"/>
                        <a:pt x="4" y="35"/>
                        <a:pt x="8" y="32"/>
                      </a:cubicBezTo>
                      <a:cubicBezTo>
                        <a:pt x="13" y="29"/>
                        <a:pt x="19" y="26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0" y="11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5"/>
                        <a:pt x="18" y="36"/>
                      </a:cubicBezTo>
                      <a:cubicBezTo>
                        <a:pt x="15" y="38"/>
                        <a:pt x="14" y="41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2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4" name="Freeform 603"/>
                <p:cNvSpPr>
                  <a:spLocks noChangeArrowheads="1"/>
                </p:cNvSpPr>
                <p:nvPr/>
              </p:nvSpPr>
              <p:spPr bwMode="auto">
                <a:xfrm>
                  <a:off x="5393" y="2586"/>
                  <a:ext cx="12" cy="20"/>
                </a:xfrm>
                <a:custGeom>
                  <a:avLst/>
                  <a:gdLst>
                    <a:gd name="T0" fmla="*/ 32 w 58"/>
                    <a:gd name="T1" fmla="*/ 65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1 h 93"/>
                    <a:gd name="T18" fmla="*/ 12 w 58"/>
                    <a:gd name="T19" fmla="*/ 11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3 h 93"/>
                    <a:gd name="T26" fmla="*/ 50 w 58"/>
                    <a:gd name="T27" fmla="*/ 57 h 93"/>
                    <a:gd name="T28" fmla="*/ 32 w 58"/>
                    <a:gd name="T29" fmla="*/ 65 h 93"/>
                    <a:gd name="T30" fmla="*/ 29 w 58"/>
                    <a:gd name="T31" fmla="*/ 11 h 93"/>
                    <a:gd name="T32" fmla="*/ 17 w 58"/>
                    <a:gd name="T33" fmla="*/ 15 h 93"/>
                    <a:gd name="T34" fmla="*/ 13 w 58"/>
                    <a:gd name="T35" fmla="*/ 30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3"/>
                        <a:pt x="57" y="33"/>
                      </a:cubicBezTo>
                      <a:cubicBezTo>
                        <a:pt x="57" y="44"/>
                        <a:pt x="55" y="51"/>
                        <a:pt x="50" y="57"/>
                      </a:cubicBezTo>
                      <a:cubicBezTo>
                        <a:pt x="46" y="63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7" y="50"/>
                        <a:pt x="22" y="53"/>
                        <a:pt x="28" y="53"/>
                      </a:cubicBezTo>
                      <a:cubicBezTo>
                        <a:pt x="32" y="53"/>
                        <a:pt x="37" y="51"/>
                        <a:pt x="38" y="47"/>
                      </a:cubicBezTo>
                      <a:cubicBezTo>
                        <a:pt x="40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5" y="12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5" name="Freeform 604"/>
                <p:cNvSpPr>
                  <a:spLocks noChangeArrowheads="1"/>
                </p:cNvSpPr>
                <p:nvPr/>
              </p:nvSpPr>
              <p:spPr bwMode="auto">
                <a:xfrm>
                  <a:off x="5409" y="2582"/>
                  <a:ext cx="6" cy="22"/>
                </a:xfrm>
                <a:custGeom>
                  <a:avLst/>
                  <a:gdLst>
                    <a:gd name="T0" fmla="*/ 0 w 31"/>
                    <a:gd name="T1" fmla="*/ 52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2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2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2"/>
                        <a:pt x="14" y="52"/>
                      </a:cubicBezTo>
                      <a:cubicBezTo>
                        <a:pt x="14" y="63"/>
                        <a:pt x="15" y="71"/>
                        <a:pt x="18" y="78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7"/>
                        <a:pt x="5" y="78"/>
                      </a:cubicBezTo>
                      <a:cubicBezTo>
                        <a:pt x="2" y="69"/>
                        <a:pt x="0" y="62"/>
                        <a:pt x="0" y="5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6" name="Freeform 605"/>
                <p:cNvSpPr>
                  <a:spLocks noChangeArrowheads="1"/>
                </p:cNvSpPr>
                <p:nvPr/>
              </p:nvSpPr>
              <p:spPr bwMode="auto">
                <a:xfrm>
                  <a:off x="5416" y="2582"/>
                  <a:ext cx="6" cy="22"/>
                </a:xfrm>
                <a:custGeom>
                  <a:avLst/>
                  <a:gdLst>
                    <a:gd name="T0" fmla="*/ 30 w 31"/>
                    <a:gd name="T1" fmla="*/ 52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2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2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7"/>
                        <a:pt x="12" y="78"/>
                      </a:cubicBezTo>
                      <a:cubicBezTo>
                        <a:pt x="15" y="69"/>
                        <a:pt x="17" y="60"/>
                        <a:pt x="17" y="52"/>
                      </a:cubicBezTo>
                      <a:cubicBezTo>
                        <a:pt x="17" y="43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3"/>
                        <a:pt x="30" y="41"/>
                        <a:pt x="30" y="5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7" name="Freeform 606"/>
                <p:cNvSpPr>
                  <a:spLocks noChangeArrowheads="1"/>
                </p:cNvSpPr>
                <p:nvPr/>
              </p:nvSpPr>
              <p:spPr bwMode="auto">
                <a:xfrm>
                  <a:off x="5353" y="2613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2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2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2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8" y="16"/>
                        <a:pt x="76" y="14"/>
                      </a:cubicBezTo>
                      <a:cubicBezTo>
                        <a:pt x="75" y="13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9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8" name="Freeform 607"/>
                <p:cNvSpPr>
                  <a:spLocks noChangeArrowheads="1"/>
                </p:cNvSpPr>
                <p:nvPr/>
              </p:nvSpPr>
              <p:spPr bwMode="auto">
                <a:xfrm>
                  <a:off x="5377" y="2612"/>
                  <a:ext cx="11" cy="14"/>
                </a:xfrm>
                <a:custGeom>
                  <a:avLst/>
                  <a:gdLst>
                    <a:gd name="T0" fmla="*/ 44 w 54"/>
                    <a:gd name="T1" fmla="*/ 65 h 67"/>
                    <a:gd name="T2" fmla="*/ 41 w 54"/>
                    <a:gd name="T3" fmla="*/ 56 h 67"/>
                    <a:gd name="T4" fmla="*/ 41 w 54"/>
                    <a:gd name="T5" fmla="*/ 56 h 67"/>
                    <a:gd name="T6" fmla="*/ 33 w 54"/>
                    <a:gd name="T7" fmla="*/ 64 h 67"/>
                    <a:gd name="T8" fmla="*/ 21 w 54"/>
                    <a:gd name="T9" fmla="*/ 65 h 67"/>
                    <a:gd name="T10" fmla="*/ 6 w 54"/>
                    <a:gd name="T11" fmla="*/ 61 h 67"/>
                    <a:gd name="T12" fmla="*/ 0 w 54"/>
                    <a:gd name="T13" fmla="*/ 46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4 h 67"/>
                    <a:gd name="T24" fmla="*/ 28 w 54"/>
                    <a:gd name="T25" fmla="*/ 11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5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5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5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3 h 67"/>
                    <a:gd name="T54" fmla="*/ 31 w 54"/>
                    <a:gd name="T55" fmla="*/ 33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5"/>
                      </a:moveTo>
                      <a:lnTo>
                        <a:pt x="41" y="56"/>
                      </a:lnTo>
                      <a:lnTo>
                        <a:pt x="41" y="56"/>
                      </a:lnTo>
                      <a:cubicBezTo>
                        <a:pt x="38" y="61"/>
                        <a:pt x="36" y="63"/>
                        <a:pt x="33" y="64"/>
                      </a:cubicBezTo>
                      <a:cubicBezTo>
                        <a:pt x="31" y="66"/>
                        <a:pt x="25" y="65"/>
                        <a:pt x="21" y="65"/>
                      </a:cubicBezTo>
                      <a:cubicBezTo>
                        <a:pt x="15" y="65"/>
                        <a:pt x="9" y="64"/>
                        <a:pt x="6" y="61"/>
                      </a:cubicBezTo>
                      <a:cubicBezTo>
                        <a:pt x="3" y="58"/>
                        <a:pt x="0" y="52"/>
                        <a:pt x="0" y="46"/>
                      </a:cubicBezTo>
                      <a:cubicBezTo>
                        <a:pt x="0" y="40"/>
                        <a:pt x="4" y="35"/>
                        <a:pt x="8" y="32"/>
                      </a:cubicBezTo>
                      <a:cubicBezTo>
                        <a:pt x="13" y="29"/>
                        <a:pt x="19" y="26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6"/>
                        <a:pt x="37" y="14"/>
                      </a:cubicBezTo>
                      <a:cubicBezTo>
                        <a:pt x="36" y="13"/>
                        <a:pt x="33" y="11"/>
                        <a:pt x="28" y="11"/>
                      </a:cubicBezTo>
                      <a:cubicBezTo>
                        <a:pt x="25" y="11"/>
                        <a:pt x="22" y="12"/>
                        <a:pt x="19" y="13"/>
                      </a:cubicBezTo>
                      <a:cubicBezTo>
                        <a:pt x="17" y="15"/>
                        <a:pt x="14" y="14"/>
                        <a:pt x="11" y="16"/>
                      </a:cubicBezTo>
                      <a:lnTo>
                        <a:pt x="6" y="5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5"/>
                      </a:cubicBezTo>
                      <a:cubicBezTo>
                        <a:pt x="50" y="10"/>
                        <a:pt x="53" y="14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5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3"/>
                      </a:lnTo>
                      <a:lnTo>
                        <a:pt x="31" y="33"/>
                      </a:lnTo>
                      <a:cubicBezTo>
                        <a:pt x="25" y="33"/>
                        <a:pt x="21" y="35"/>
                        <a:pt x="18" y="36"/>
                      </a:cubicBezTo>
                      <a:cubicBezTo>
                        <a:pt x="15" y="38"/>
                        <a:pt x="14" y="40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9" name="Freeform 608"/>
                <p:cNvSpPr>
                  <a:spLocks noChangeArrowheads="1"/>
                </p:cNvSpPr>
                <p:nvPr/>
              </p:nvSpPr>
              <p:spPr bwMode="auto">
                <a:xfrm>
                  <a:off x="5393" y="2612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5" y="51"/>
                        <a:pt x="50" y="57"/>
                      </a:cubicBezTo>
                      <a:cubicBezTo>
                        <a:pt x="46" y="63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7" y="50"/>
                        <a:pt x="22" y="53"/>
                        <a:pt x="28" y="53"/>
                      </a:cubicBezTo>
                      <a:cubicBezTo>
                        <a:pt x="32" y="53"/>
                        <a:pt x="37" y="52"/>
                        <a:pt x="38" y="47"/>
                      </a:cubicBezTo>
                      <a:cubicBezTo>
                        <a:pt x="40" y="43"/>
                        <a:pt x="42" y="39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5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0" name="Freeform 609"/>
                <p:cNvSpPr>
                  <a:spLocks noChangeArrowheads="1"/>
                </p:cNvSpPr>
                <p:nvPr/>
              </p:nvSpPr>
              <p:spPr bwMode="auto">
                <a:xfrm>
                  <a:off x="5409" y="2608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5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5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1"/>
                        <a:pt x="15" y="70"/>
                        <a:pt x="18" y="77"/>
                      </a:cubicBezTo>
                      <a:cubicBezTo>
                        <a:pt x="21" y="85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69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1" name="Freeform 610"/>
                <p:cNvSpPr>
                  <a:spLocks noChangeArrowheads="1"/>
                </p:cNvSpPr>
                <p:nvPr/>
              </p:nvSpPr>
              <p:spPr bwMode="auto">
                <a:xfrm>
                  <a:off x="5416" y="2608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9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5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2" name="Freeform 611"/>
                <p:cNvSpPr>
                  <a:spLocks noChangeArrowheads="1"/>
                </p:cNvSpPr>
                <p:nvPr/>
              </p:nvSpPr>
              <p:spPr bwMode="auto">
                <a:xfrm>
                  <a:off x="5353" y="2639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2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7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8" y="17"/>
                        <a:pt x="76" y="15"/>
                      </a:cubicBezTo>
                      <a:cubicBezTo>
                        <a:pt x="75" y="14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3" name="Freeform 612"/>
                <p:cNvSpPr>
                  <a:spLocks noChangeArrowheads="1"/>
                </p:cNvSpPr>
                <p:nvPr/>
              </p:nvSpPr>
              <p:spPr bwMode="auto">
                <a:xfrm>
                  <a:off x="5377" y="2638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6 h 67"/>
                    <a:gd name="T48" fmla="*/ 35 w 54"/>
                    <a:gd name="T49" fmla="*/ 51 h 67"/>
                    <a:gd name="T50" fmla="*/ 40 w 54"/>
                    <a:gd name="T51" fmla="*/ 40 h 67"/>
                    <a:gd name="T52" fmla="*/ 40 w 54"/>
                    <a:gd name="T53" fmla="*/ 34 h 67"/>
                    <a:gd name="T54" fmla="*/ 31 w 54"/>
                    <a:gd name="T55" fmla="*/ 34 h 67"/>
                    <a:gd name="T56" fmla="*/ 18 w 54"/>
                    <a:gd name="T57" fmla="*/ 37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6" y="63"/>
                        <a:pt x="33" y="64"/>
                      </a:cubicBezTo>
                      <a:cubicBezTo>
                        <a:pt x="31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60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7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4"/>
                        <a:pt x="18" y="2"/>
                      </a:cubicBezTo>
                      <a:cubicBezTo>
                        <a:pt x="22" y="1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0" y="10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6"/>
                      </a:moveTo>
                      <a:cubicBezTo>
                        <a:pt x="28" y="56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40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6"/>
                        <a:pt x="18" y="37"/>
                      </a:cubicBezTo>
                      <a:cubicBezTo>
                        <a:pt x="15" y="39"/>
                        <a:pt x="14" y="41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6"/>
                        <a:pt x="24" y="56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4" name="Freeform 613"/>
                <p:cNvSpPr>
                  <a:spLocks noChangeArrowheads="1"/>
                </p:cNvSpPr>
                <p:nvPr/>
              </p:nvSpPr>
              <p:spPr bwMode="auto">
                <a:xfrm>
                  <a:off x="5393" y="2639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5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8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0 h 93"/>
                    <a:gd name="T38" fmla="*/ 16 w 58"/>
                    <a:gd name="T39" fmla="*/ 46 h 93"/>
                    <a:gd name="T40" fmla="*/ 28 w 58"/>
                    <a:gd name="T41" fmla="*/ 52 h 93"/>
                    <a:gd name="T42" fmla="*/ 38 w 58"/>
                    <a:gd name="T43" fmla="*/ 46 h 93"/>
                    <a:gd name="T44" fmla="*/ 42 w 58"/>
                    <a:gd name="T45" fmla="*/ 30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8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5" y="52"/>
                        <a:pt x="50" y="57"/>
                      </a:cubicBezTo>
                      <a:cubicBezTo>
                        <a:pt x="46" y="63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8"/>
                        <a:pt x="15" y="43"/>
                        <a:pt x="16" y="46"/>
                      </a:cubicBezTo>
                      <a:cubicBezTo>
                        <a:pt x="17" y="49"/>
                        <a:pt x="22" y="52"/>
                        <a:pt x="28" y="52"/>
                      </a:cubicBezTo>
                      <a:cubicBezTo>
                        <a:pt x="32" y="52"/>
                        <a:pt x="37" y="51"/>
                        <a:pt x="38" y="46"/>
                      </a:cubicBezTo>
                      <a:cubicBezTo>
                        <a:pt x="40" y="42"/>
                        <a:pt x="42" y="38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5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5" name="Freeform 614"/>
                <p:cNvSpPr>
                  <a:spLocks noChangeArrowheads="1"/>
                </p:cNvSpPr>
                <p:nvPr/>
              </p:nvSpPr>
              <p:spPr bwMode="auto">
                <a:xfrm>
                  <a:off x="5409" y="2635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1"/>
                        <a:pt x="15" y="70"/>
                        <a:pt x="18" y="77"/>
                      </a:cubicBezTo>
                      <a:cubicBezTo>
                        <a:pt x="21" y="84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68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6" name="Freeform 615"/>
                <p:cNvSpPr>
                  <a:spLocks noChangeArrowheads="1"/>
                </p:cNvSpPr>
                <p:nvPr/>
              </p:nvSpPr>
              <p:spPr bwMode="auto">
                <a:xfrm>
                  <a:off x="5416" y="2635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1"/>
                        <a:pt x="25" y="79"/>
                      </a:cubicBezTo>
                      <a:cubicBezTo>
                        <a:pt x="22" y="88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7" name="Freeform 616"/>
                <p:cNvSpPr>
                  <a:spLocks noChangeArrowheads="1"/>
                </p:cNvSpPr>
                <p:nvPr/>
              </p:nvSpPr>
              <p:spPr bwMode="auto">
                <a:xfrm>
                  <a:off x="5353" y="2666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4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2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1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8" y="16"/>
                        <a:pt x="76" y="14"/>
                      </a:cubicBezTo>
                      <a:cubicBezTo>
                        <a:pt x="75" y="13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0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8" name="Freeform 617"/>
                <p:cNvSpPr>
                  <a:spLocks noChangeArrowheads="1"/>
                </p:cNvSpPr>
                <p:nvPr/>
              </p:nvSpPr>
              <p:spPr bwMode="auto">
                <a:xfrm>
                  <a:off x="5377" y="2665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3 h 67"/>
                    <a:gd name="T54" fmla="*/ 31 w 54"/>
                    <a:gd name="T55" fmla="*/ 33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6" y="63"/>
                        <a:pt x="33" y="64"/>
                      </a:cubicBezTo>
                      <a:cubicBezTo>
                        <a:pt x="31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2"/>
                        <a:pt x="4" y="35"/>
                        <a:pt x="8" y="32"/>
                      </a:cubicBezTo>
                      <a:cubicBezTo>
                        <a:pt x="13" y="29"/>
                        <a:pt x="19" y="26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0" y="11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3"/>
                      </a:lnTo>
                      <a:lnTo>
                        <a:pt x="31" y="33"/>
                      </a:lnTo>
                      <a:cubicBezTo>
                        <a:pt x="25" y="33"/>
                        <a:pt x="21" y="35"/>
                        <a:pt x="18" y="36"/>
                      </a:cubicBezTo>
                      <a:cubicBezTo>
                        <a:pt x="15" y="38"/>
                        <a:pt x="14" y="41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2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9" name="Freeform 618"/>
                <p:cNvSpPr>
                  <a:spLocks noChangeArrowheads="1"/>
                </p:cNvSpPr>
                <p:nvPr/>
              </p:nvSpPr>
              <p:spPr bwMode="auto">
                <a:xfrm>
                  <a:off x="5393" y="2665"/>
                  <a:ext cx="12" cy="20"/>
                </a:xfrm>
                <a:custGeom>
                  <a:avLst/>
                  <a:gdLst>
                    <a:gd name="T0" fmla="*/ 32 w 58"/>
                    <a:gd name="T1" fmla="*/ 65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1 h 93"/>
                    <a:gd name="T18" fmla="*/ 12 w 58"/>
                    <a:gd name="T19" fmla="*/ 11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5 h 93"/>
                    <a:gd name="T30" fmla="*/ 29 w 58"/>
                    <a:gd name="T31" fmla="*/ 11 h 93"/>
                    <a:gd name="T32" fmla="*/ 17 w 58"/>
                    <a:gd name="T33" fmla="*/ 15 h 93"/>
                    <a:gd name="T34" fmla="*/ 13 w 58"/>
                    <a:gd name="T35" fmla="*/ 30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3"/>
                        <a:pt x="55" y="51"/>
                        <a:pt x="50" y="57"/>
                      </a:cubicBezTo>
                      <a:cubicBezTo>
                        <a:pt x="46" y="63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7" y="50"/>
                        <a:pt x="22" y="53"/>
                        <a:pt x="28" y="53"/>
                      </a:cubicBezTo>
                      <a:cubicBezTo>
                        <a:pt x="32" y="53"/>
                        <a:pt x="37" y="51"/>
                        <a:pt x="38" y="47"/>
                      </a:cubicBezTo>
                      <a:cubicBezTo>
                        <a:pt x="40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5" y="12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0" name="Freeform 619"/>
                <p:cNvSpPr>
                  <a:spLocks noChangeArrowheads="1"/>
                </p:cNvSpPr>
                <p:nvPr/>
              </p:nvSpPr>
              <p:spPr bwMode="auto">
                <a:xfrm>
                  <a:off x="5409" y="2661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1"/>
                        <a:pt x="14" y="51"/>
                      </a:cubicBezTo>
                      <a:cubicBezTo>
                        <a:pt x="14" y="62"/>
                        <a:pt x="15" y="71"/>
                        <a:pt x="18" y="78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7"/>
                        <a:pt x="5" y="78"/>
                      </a:cubicBezTo>
                      <a:cubicBezTo>
                        <a:pt x="2" y="70"/>
                        <a:pt x="0" y="62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1" name="Freeform 620"/>
                <p:cNvSpPr>
                  <a:spLocks noChangeArrowheads="1"/>
                </p:cNvSpPr>
                <p:nvPr/>
              </p:nvSpPr>
              <p:spPr bwMode="auto">
                <a:xfrm>
                  <a:off x="5416" y="2661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7"/>
                        <a:pt x="12" y="78"/>
                      </a:cubicBezTo>
                      <a:cubicBezTo>
                        <a:pt x="15" y="70"/>
                        <a:pt x="17" y="60"/>
                        <a:pt x="17" y="51"/>
                      </a:cubicBezTo>
                      <a:cubicBezTo>
                        <a:pt x="17" y="43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3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2" name="Freeform 621"/>
                <p:cNvSpPr>
                  <a:spLocks noChangeArrowheads="1"/>
                </p:cNvSpPr>
                <p:nvPr/>
              </p:nvSpPr>
              <p:spPr bwMode="auto">
                <a:xfrm>
                  <a:off x="5353" y="2692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8"/>
                        <a:pt x="38" y="15"/>
                        <a:pt x="36" y="13"/>
                      </a:cubicBezTo>
                      <a:cubicBezTo>
                        <a:pt x="35" y="12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2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2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8" y="16"/>
                        <a:pt x="76" y="14"/>
                      </a:cubicBezTo>
                      <a:cubicBezTo>
                        <a:pt x="75" y="13"/>
                        <a:pt x="71" y="11"/>
                        <a:pt x="67" y="11"/>
                      </a:cubicBezTo>
                      <a:cubicBezTo>
                        <a:pt x="61" y="11"/>
                        <a:pt x="58" y="14"/>
                        <a:pt x="55" y="16"/>
                      </a:cubicBezTo>
                      <a:cubicBezTo>
                        <a:pt x="53" y="19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3" name="Freeform 622"/>
                <p:cNvSpPr>
                  <a:spLocks noChangeArrowheads="1"/>
                </p:cNvSpPr>
                <p:nvPr/>
              </p:nvSpPr>
              <p:spPr bwMode="auto">
                <a:xfrm>
                  <a:off x="5377" y="2692"/>
                  <a:ext cx="11" cy="14"/>
                </a:xfrm>
                <a:custGeom>
                  <a:avLst/>
                  <a:gdLst>
                    <a:gd name="T0" fmla="*/ 44 w 54"/>
                    <a:gd name="T1" fmla="*/ 65 h 67"/>
                    <a:gd name="T2" fmla="*/ 41 w 54"/>
                    <a:gd name="T3" fmla="*/ 56 h 67"/>
                    <a:gd name="T4" fmla="*/ 41 w 54"/>
                    <a:gd name="T5" fmla="*/ 56 h 67"/>
                    <a:gd name="T6" fmla="*/ 33 w 54"/>
                    <a:gd name="T7" fmla="*/ 64 h 67"/>
                    <a:gd name="T8" fmla="*/ 21 w 54"/>
                    <a:gd name="T9" fmla="*/ 65 h 67"/>
                    <a:gd name="T10" fmla="*/ 6 w 54"/>
                    <a:gd name="T11" fmla="*/ 61 h 67"/>
                    <a:gd name="T12" fmla="*/ 0 w 54"/>
                    <a:gd name="T13" fmla="*/ 46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4 h 67"/>
                    <a:gd name="T24" fmla="*/ 28 w 54"/>
                    <a:gd name="T25" fmla="*/ 11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5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5 h 67"/>
                    <a:gd name="T38" fmla="*/ 53 w 54"/>
                    <a:gd name="T39" fmla="*/ 21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5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3 h 67"/>
                    <a:gd name="T54" fmla="*/ 31 w 54"/>
                    <a:gd name="T55" fmla="*/ 33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5"/>
                      </a:moveTo>
                      <a:lnTo>
                        <a:pt x="41" y="56"/>
                      </a:lnTo>
                      <a:lnTo>
                        <a:pt x="41" y="56"/>
                      </a:lnTo>
                      <a:cubicBezTo>
                        <a:pt x="38" y="61"/>
                        <a:pt x="36" y="63"/>
                        <a:pt x="33" y="64"/>
                      </a:cubicBezTo>
                      <a:cubicBezTo>
                        <a:pt x="31" y="66"/>
                        <a:pt x="25" y="65"/>
                        <a:pt x="21" y="65"/>
                      </a:cubicBezTo>
                      <a:cubicBezTo>
                        <a:pt x="15" y="65"/>
                        <a:pt x="9" y="64"/>
                        <a:pt x="6" y="61"/>
                      </a:cubicBezTo>
                      <a:cubicBezTo>
                        <a:pt x="3" y="58"/>
                        <a:pt x="0" y="52"/>
                        <a:pt x="0" y="46"/>
                      </a:cubicBezTo>
                      <a:cubicBezTo>
                        <a:pt x="0" y="40"/>
                        <a:pt x="4" y="35"/>
                        <a:pt x="8" y="32"/>
                      </a:cubicBezTo>
                      <a:cubicBezTo>
                        <a:pt x="13" y="29"/>
                        <a:pt x="19" y="26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6"/>
                        <a:pt x="37" y="14"/>
                      </a:cubicBezTo>
                      <a:cubicBezTo>
                        <a:pt x="36" y="13"/>
                        <a:pt x="33" y="11"/>
                        <a:pt x="28" y="11"/>
                      </a:cubicBezTo>
                      <a:cubicBezTo>
                        <a:pt x="25" y="11"/>
                        <a:pt x="22" y="12"/>
                        <a:pt x="19" y="13"/>
                      </a:cubicBezTo>
                      <a:cubicBezTo>
                        <a:pt x="17" y="15"/>
                        <a:pt x="14" y="14"/>
                        <a:pt x="11" y="16"/>
                      </a:cubicBezTo>
                      <a:lnTo>
                        <a:pt x="6" y="5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5"/>
                      </a:cubicBezTo>
                      <a:cubicBezTo>
                        <a:pt x="50" y="10"/>
                        <a:pt x="53" y="14"/>
                        <a:pt x="53" y="21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5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3"/>
                      </a:lnTo>
                      <a:lnTo>
                        <a:pt x="31" y="33"/>
                      </a:lnTo>
                      <a:cubicBezTo>
                        <a:pt x="25" y="33"/>
                        <a:pt x="21" y="35"/>
                        <a:pt x="18" y="36"/>
                      </a:cubicBezTo>
                      <a:cubicBezTo>
                        <a:pt x="15" y="37"/>
                        <a:pt x="14" y="40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4" name="Freeform 623"/>
                <p:cNvSpPr>
                  <a:spLocks noChangeArrowheads="1"/>
                </p:cNvSpPr>
                <p:nvPr/>
              </p:nvSpPr>
              <p:spPr bwMode="auto">
                <a:xfrm>
                  <a:off x="5393" y="2692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5" y="51"/>
                        <a:pt x="50" y="57"/>
                      </a:cubicBezTo>
                      <a:cubicBezTo>
                        <a:pt x="46" y="63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7" y="50"/>
                        <a:pt x="22" y="53"/>
                        <a:pt x="28" y="53"/>
                      </a:cubicBezTo>
                      <a:cubicBezTo>
                        <a:pt x="32" y="53"/>
                        <a:pt x="37" y="52"/>
                        <a:pt x="38" y="47"/>
                      </a:cubicBezTo>
                      <a:cubicBezTo>
                        <a:pt x="40" y="43"/>
                        <a:pt x="42" y="39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5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5" name="Freeform 624"/>
                <p:cNvSpPr>
                  <a:spLocks noChangeArrowheads="1"/>
                </p:cNvSpPr>
                <p:nvPr/>
              </p:nvSpPr>
              <p:spPr bwMode="auto">
                <a:xfrm>
                  <a:off x="5409" y="2687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5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5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1"/>
                        <a:pt x="15" y="70"/>
                        <a:pt x="18" y="77"/>
                      </a:cubicBezTo>
                      <a:cubicBezTo>
                        <a:pt x="21" y="85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69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6" name="Freeform 625"/>
                <p:cNvSpPr>
                  <a:spLocks noChangeArrowheads="1"/>
                </p:cNvSpPr>
                <p:nvPr/>
              </p:nvSpPr>
              <p:spPr bwMode="auto">
                <a:xfrm>
                  <a:off x="5416" y="2687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9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5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7" name="Line 689"/>
                <p:cNvSpPr>
                  <a:spLocks noChangeShapeType="1"/>
                </p:cNvSpPr>
                <p:nvPr/>
              </p:nvSpPr>
              <p:spPr bwMode="auto">
                <a:xfrm flipV="1">
                  <a:off x="4920" y="2215"/>
                  <a:ext cx="47" cy="57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28" name="Freeform 627"/>
                <p:cNvSpPr>
                  <a:spLocks noChangeArrowheads="1"/>
                </p:cNvSpPr>
                <p:nvPr/>
              </p:nvSpPr>
              <p:spPr bwMode="auto">
                <a:xfrm>
                  <a:off x="4955" y="2201"/>
                  <a:ext cx="24" cy="25"/>
                </a:xfrm>
                <a:custGeom>
                  <a:avLst/>
                  <a:gdLst>
                    <a:gd name="T0" fmla="*/ 89 w 110"/>
                    <a:gd name="T1" fmla="*/ 114 h 115"/>
                    <a:gd name="T2" fmla="*/ 0 w 110"/>
                    <a:gd name="T3" fmla="*/ 40 h 115"/>
                    <a:gd name="T4" fmla="*/ 109 w 110"/>
                    <a:gd name="T5" fmla="*/ 0 h 115"/>
                    <a:gd name="T6" fmla="*/ 89 w 110"/>
                    <a:gd name="T7" fmla="*/ 114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0" h="115">
                      <a:moveTo>
                        <a:pt x="89" y="114"/>
                      </a:moveTo>
                      <a:lnTo>
                        <a:pt x="0" y="40"/>
                      </a:lnTo>
                      <a:lnTo>
                        <a:pt x="109" y="0"/>
                      </a:lnTo>
                      <a:lnTo>
                        <a:pt x="89" y="11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9" name="Line 691"/>
                <p:cNvSpPr>
                  <a:spLocks noChangeShapeType="1"/>
                </p:cNvSpPr>
                <p:nvPr/>
              </p:nvSpPr>
              <p:spPr bwMode="auto">
                <a:xfrm flipV="1">
                  <a:off x="4920" y="2066"/>
                  <a:ext cx="61" cy="206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0" name="Freeform 629"/>
                <p:cNvSpPr>
                  <a:spLocks noChangeArrowheads="1"/>
                </p:cNvSpPr>
                <p:nvPr/>
              </p:nvSpPr>
              <p:spPr bwMode="auto">
                <a:xfrm>
                  <a:off x="4968" y="2049"/>
                  <a:ext cx="25" cy="25"/>
                </a:xfrm>
                <a:custGeom>
                  <a:avLst/>
                  <a:gdLst>
                    <a:gd name="T0" fmla="*/ 112 w 113"/>
                    <a:gd name="T1" fmla="*/ 114 h 115"/>
                    <a:gd name="T2" fmla="*/ 0 w 113"/>
                    <a:gd name="T3" fmla="*/ 80 h 115"/>
                    <a:gd name="T4" fmla="*/ 85 w 113"/>
                    <a:gd name="T5" fmla="*/ 0 h 115"/>
                    <a:gd name="T6" fmla="*/ 112 w 113"/>
                    <a:gd name="T7" fmla="*/ 114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3" h="115">
                      <a:moveTo>
                        <a:pt x="112" y="114"/>
                      </a:moveTo>
                      <a:lnTo>
                        <a:pt x="0" y="80"/>
                      </a:lnTo>
                      <a:lnTo>
                        <a:pt x="85" y="0"/>
                      </a:lnTo>
                      <a:lnTo>
                        <a:pt x="112" y="11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1" name="Line 693"/>
                <p:cNvSpPr>
                  <a:spLocks noChangeShapeType="1"/>
                </p:cNvSpPr>
                <p:nvPr/>
              </p:nvSpPr>
              <p:spPr bwMode="auto">
                <a:xfrm>
                  <a:off x="4920" y="2272"/>
                  <a:ext cx="57" cy="21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2" name="Freeform 631"/>
                <p:cNvSpPr>
                  <a:spLocks noChangeArrowheads="1"/>
                </p:cNvSpPr>
                <p:nvPr/>
              </p:nvSpPr>
              <p:spPr bwMode="auto">
                <a:xfrm>
                  <a:off x="4964" y="2476"/>
                  <a:ext cx="25" cy="25"/>
                </a:xfrm>
                <a:custGeom>
                  <a:avLst/>
                  <a:gdLst>
                    <a:gd name="T0" fmla="*/ 0 w 113"/>
                    <a:gd name="T1" fmla="*/ 31 h 114"/>
                    <a:gd name="T2" fmla="*/ 112 w 113"/>
                    <a:gd name="T3" fmla="*/ 0 h 114"/>
                    <a:gd name="T4" fmla="*/ 83 w 113"/>
                    <a:gd name="T5" fmla="*/ 113 h 114"/>
                    <a:gd name="T6" fmla="*/ 0 w 113"/>
                    <a:gd name="T7" fmla="*/ 31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3" h="114">
                      <a:moveTo>
                        <a:pt x="0" y="31"/>
                      </a:moveTo>
                      <a:lnTo>
                        <a:pt x="112" y="0"/>
                      </a:lnTo>
                      <a:lnTo>
                        <a:pt x="83" y="113"/>
                      </a:lnTo>
                      <a:lnTo>
                        <a:pt x="0" y="31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3" name="Line 695"/>
                <p:cNvSpPr>
                  <a:spLocks noChangeShapeType="1"/>
                </p:cNvSpPr>
                <p:nvPr/>
              </p:nvSpPr>
              <p:spPr bwMode="auto">
                <a:xfrm flipV="1">
                  <a:off x="4920" y="1927"/>
                  <a:ext cx="67" cy="345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4" name="Freeform 633"/>
                <p:cNvSpPr>
                  <a:spLocks noChangeArrowheads="1"/>
                </p:cNvSpPr>
                <p:nvPr/>
              </p:nvSpPr>
              <p:spPr bwMode="auto">
                <a:xfrm>
                  <a:off x="4975" y="1909"/>
                  <a:ext cx="25" cy="24"/>
                </a:xfrm>
                <a:custGeom>
                  <a:avLst/>
                  <a:gdLst>
                    <a:gd name="T0" fmla="*/ 114 w 115"/>
                    <a:gd name="T1" fmla="*/ 109 h 110"/>
                    <a:gd name="T2" fmla="*/ 0 w 115"/>
                    <a:gd name="T3" fmla="*/ 87 h 110"/>
                    <a:gd name="T4" fmla="*/ 76 w 115"/>
                    <a:gd name="T5" fmla="*/ 0 h 110"/>
                    <a:gd name="T6" fmla="*/ 114 w 115"/>
                    <a:gd name="T7" fmla="*/ 109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5" h="110">
                      <a:moveTo>
                        <a:pt x="114" y="109"/>
                      </a:moveTo>
                      <a:lnTo>
                        <a:pt x="0" y="87"/>
                      </a:lnTo>
                      <a:lnTo>
                        <a:pt x="76" y="0"/>
                      </a:lnTo>
                      <a:lnTo>
                        <a:pt x="114" y="109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5" name="Line 697"/>
                <p:cNvSpPr>
                  <a:spLocks noChangeShapeType="1"/>
                </p:cNvSpPr>
                <p:nvPr/>
              </p:nvSpPr>
              <p:spPr bwMode="auto">
                <a:xfrm>
                  <a:off x="4920" y="2272"/>
                  <a:ext cx="68" cy="362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6" name="Freeform 635"/>
                <p:cNvSpPr>
                  <a:spLocks noChangeArrowheads="1"/>
                </p:cNvSpPr>
                <p:nvPr/>
              </p:nvSpPr>
              <p:spPr bwMode="auto">
                <a:xfrm>
                  <a:off x="4976" y="2629"/>
                  <a:ext cx="25" cy="24"/>
                </a:xfrm>
                <a:custGeom>
                  <a:avLst/>
                  <a:gdLst>
                    <a:gd name="T0" fmla="*/ 0 w 114"/>
                    <a:gd name="T1" fmla="*/ 22 h 110"/>
                    <a:gd name="T2" fmla="*/ 113 w 114"/>
                    <a:gd name="T3" fmla="*/ 0 h 110"/>
                    <a:gd name="T4" fmla="*/ 75 w 114"/>
                    <a:gd name="T5" fmla="*/ 109 h 110"/>
                    <a:gd name="T6" fmla="*/ 0 w 114"/>
                    <a:gd name="T7" fmla="*/ 22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110">
                      <a:moveTo>
                        <a:pt x="0" y="22"/>
                      </a:moveTo>
                      <a:lnTo>
                        <a:pt x="113" y="0"/>
                      </a:lnTo>
                      <a:lnTo>
                        <a:pt x="75" y="109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7" name="Line 699"/>
                <p:cNvSpPr>
                  <a:spLocks noChangeShapeType="1"/>
                </p:cNvSpPr>
                <p:nvPr/>
              </p:nvSpPr>
              <p:spPr bwMode="auto">
                <a:xfrm>
                  <a:off x="4920" y="2271"/>
                  <a:ext cx="46" cy="48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8" name="Freeform 637"/>
                <p:cNvSpPr>
                  <a:spLocks noChangeArrowheads="1"/>
                </p:cNvSpPr>
                <p:nvPr/>
              </p:nvSpPr>
              <p:spPr bwMode="auto">
                <a:xfrm>
                  <a:off x="4955" y="2307"/>
                  <a:ext cx="24" cy="25"/>
                </a:xfrm>
                <a:custGeom>
                  <a:avLst/>
                  <a:gdLst>
                    <a:gd name="T0" fmla="*/ 0 w 112"/>
                    <a:gd name="T1" fmla="*/ 82 h 115"/>
                    <a:gd name="T2" fmla="*/ 83 w 112"/>
                    <a:gd name="T3" fmla="*/ 0 h 115"/>
                    <a:gd name="T4" fmla="*/ 111 w 112"/>
                    <a:gd name="T5" fmla="*/ 114 h 115"/>
                    <a:gd name="T6" fmla="*/ 0 w 112"/>
                    <a:gd name="T7" fmla="*/ 82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2" h="115">
                      <a:moveTo>
                        <a:pt x="0" y="82"/>
                      </a:moveTo>
                      <a:lnTo>
                        <a:pt x="83" y="0"/>
                      </a:lnTo>
                      <a:lnTo>
                        <a:pt x="111" y="114"/>
                      </a:lnTo>
                      <a:lnTo>
                        <a:pt x="0" y="8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9" name="Line 701"/>
                <p:cNvSpPr>
                  <a:spLocks noChangeShapeType="1"/>
                </p:cNvSpPr>
                <p:nvPr/>
              </p:nvSpPr>
              <p:spPr bwMode="auto">
                <a:xfrm flipH="1" flipV="1">
                  <a:off x="5648" y="2199"/>
                  <a:ext cx="71" cy="54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0" name="Freeform 639"/>
                <p:cNvSpPr>
                  <a:spLocks noChangeArrowheads="1"/>
                </p:cNvSpPr>
                <p:nvPr/>
              </p:nvSpPr>
              <p:spPr bwMode="auto">
                <a:xfrm>
                  <a:off x="5708" y="2240"/>
                  <a:ext cx="25" cy="23"/>
                </a:xfrm>
                <a:custGeom>
                  <a:avLst/>
                  <a:gdLst>
                    <a:gd name="T0" fmla="*/ 70 w 116"/>
                    <a:gd name="T1" fmla="*/ 0 h 108"/>
                    <a:gd name="T2" fmla="*/ 115 w 116"/>
                    <a:gd name="T3" fmla="*/ 107 h 108"/>
                    <a:gd name="T4" fmla="*/ 0 w 116"/>
                    <a:gd name="T5" fmla="*/ 94 h 108"/>
                    <a:gd name="T6" fmla="*/ 70 w 116"/>
                    <a:gd name="T7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6" h="108">
                      <a:moveTo>
                        <a:pt x="70" y="0"/>
                      </a:moveTo>
                      <a:lnTo>
                        <a:pt x="115" y="107"/>
                      </a:lnTo>
                      <a:lnTo>
                        <a:pt x="0" y="94"/>
                      </a:lnTo>
                      <a:lnTo>
                        <a:pt x="70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1" name="Line 703"/>
                <p:cNvSpPr>
                  <a:spLocks noChangeShapeType="1"/>
                </p:cNvSpPr>
                <p:nvPr/>
              </p:nvSpPr>
              <p:spPr bwMode="auto">
                <a:xfrm flipH="1" flipV="1">
                  <a:off x="5658" y="2048"/>
                  <a:ext cx="75" cy="169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2" name="Freeform 641"/>
                <p:cNvSpPr>
                  <a:spLocks noChangeArrowheads="1"/>
                </p:cNvSpPr>
                <p:nvPr/>
              </p:nvSpPr>
              <p:spPr bwMode="auto">
                <a:xfrm>
                  <a:off x="5720" y="2209"/>
                  <a:ext cx="23" cy="25"/>
                </a:xfrm>
                <a:custGeom>
                  <a:avLst/>
                  <a:gdLst>
                    <a:gd name="T0" fmla="*/ 106 w 107"/>
                    <a:gd name="T1" fmla="*/ 0 h 116"/>
                    <a:gd name="T2" fmla="*/ 93 w 107"/>
                    <a:gd name="T3" fmla="*/ 115 h 116"/>
                    <a:gd name="T4" fmla="*/ 0 w 107"/>
                    <a:gd name="T5" fmla="*/ 47 h 116"/>
                    <a:gd name="T6" fmla="*/ 106 w 107"/>
                    <a:gd name="T7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7" h="116">
                      <a:moveTo>
                        <a:pt x="106" y="0"/>
                      </a:moveTo>
                      <a:lnTo>
                        <a:pt x="93" y="115"/>
                      </a:lnTo>
                      <a:lnTo>
                        <a:pt x="0" y="47"/>
                      </a:lnTo>
                      <a:lnTo>
                        <a:pt x="106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3" name="Line 705"/>
                <p:cNvSpPr>
                  <a:spLocks noChangeShapeType="1"/>
                </p:cNvSpPr>
                <p:nvPr/>
              </p:nvSpPr>
              <p:spPr bwMode="auto">
                <a:xfrm flipH="1">
                  <a:off x="5664" y="2328"/>
                  <a:ext cx="72" cy="172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4" name="Freeform 643"/>
                <p:cNvSpPr>
                  <a:spLocks noChangeArrowheads="1"/>
                </p:cNvSpPr>
                <p:nvPr/>
              </p:nvSpPr>
              <p:spPr bwMode="auto">
                <a:xfrm>
                  <a:off x="5722" y="2311"/>
                  <a:ext cx="24" cy="25"/>
                </a:xfrm>
                <a:custGeom>
                  <a:avLst/>
                  <a:gdLst>
                    <a:gd name="T0" fmla="*/ 0 w 109"/>
                    <a:gd name="T1" fmla="*/ 71 h 116"/>
                    <a:gd name="T2" fmla="*/ 92 w 109"/>
                    <a:gd name="T3" fmla="*/ 0 h 116"/>
                    <a:gd name="T4" fmla="*/ 108 w 109"/>
                    <a:gd name="T5" fmla="*/ 115 h 116"/>
                    <a:gd name="T6" fmla="*/ 0 w 109"/>
                    <a:gd name="T7" fmla="*/ 71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16">
                      <a:moveTo>
                        <a:pt x="0" y="71"/>
                      </a:moveTo>
                      <a:lnTo>
                        <a:pt x="92" y="0"/>
                      </a:lnTo>
                      <a:lnTo>
                        <a:pt x="108" y="115"/>
                      </a:lnTo>
                      <a:lnTo>
                        <a:pt x="0" y="71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5" name="Line 707"/>
                <p:cNvSpPr>
                  <a:spLocks noChangeShapeType="1"/>
                </p:cNvSpPr>
                <p:nvPr/>
              </p:nvSpPr>
              <p:spPr bwMode="auto">
                <a:xfrm flipH="1" flipV="1">
                  <a:off x="5654" y="1908"/>
                  <a:ext cx="96" cy="272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6" name="Freeform 645"/>
                <p:cNvSpPr>
                  <a:spLocks noChangeArrowheads="1"/>
                </p:cNvSpPr>
                <p:nvPr/>
              </p:nvSpPr>
              <p:spPr bwMode="auto">
                <a:xfrm>
                  <a:off x="5737" y="2172"/>
                  <a:ext cx="24" cy="25"/>
                </a:xfrm>
                <a:custGeom>
                  <a:avLst/>
                  <a:gdLst>
                    <a:gd name="T0" fmla="*/ 111 w 112"/>
                    <a:gd name="T1" fmla="*/ 0 h 116"/>
                    <a:gd name="T2" fmla="*/ 89 w 112"/>
                    <a:gd name="T3" fmla="*/ 115 h 116"/>
                    <a:gd name="T4" fmla="*/ 0 w 112"/>
                    <a:gd name="T5" fmla="*/ 40 h 116"/>
                    <a:gd name="T6" fmla="*/ 111 w 112"/>
                    <a:gd name="T7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2" h="116">
                      <a:moveTo>
                        <a:pt x="111" y="0"/>
                      </a:moveTo>
                      <a:lnTo>
                        <a:pt x="89" y="115"/>
                      </a:lnTo>
                      <a:lnTo>
                        <a:pt x="0" y="40"/>
                      </a:lnTo>
                      <a:lnTo>
                        <a:pt x="111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7" name="Line 709"/>
                <p:cNvSpPr>
                  <a:spLocks noChangeShapeType="1"/>
                </p:cNvSpPr>
                <p:nvPr/>
              </p:nvSpPr>
              <p:spPr bwMode="auto">
                <a:xfrm flipH="1">
                  <a:off x="5653" y="2362"/>
                  <a:ext cx="97" cy="29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8" name="Freeform 647"/>
                <p:cNvSpPr>
                  <a:spLocks noChangeArrowheads="1"/>
                </p:cNvSpPr>
                <p:nvPr/>
              </p:nvSpPr>
              <p:spPr bwMode="auto">
                <a:xfrm>
                  <a:off x="5736" y="2384"/>
                  <a:ext cx="24" cy="25"/>
                </a:xfrm>
                <a:custGeom>
                  <a:avLst/>
                  <a:gdLst>
                    <a:gd name="T0" fmla="*/ 0 w 110"/>
                    <a:gd name="T1" fmla="*/ 79 h 115"/>
                    <a:gd name="T2" fmla="*/ 86 w 110"/>
                    <a:gd name="T3" fmla="*/ 0 h 115"/>
                    <a:gd name="T4" fmla="*/ 109 w 110"/>
                    <a:gd name="T5" fmla="*/ 114 h 115"/>
                    <a:gd name="T6" fmla="*/ 0 w 110"/>
                    <a:gd name="T7" fmla="*/ 79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0" h="115">
                      <a:moveTo>
                        <a:pt x="0" y="79"/>
                      </a:moveTo>
                      <a:lnTo>
                        <a:pt x="86" y="0"/>
                      </a:lnTo>
                      <a:lnTo>
                        <a:pt x="109" y="114"/>
                      </a:lnTo>
                      <a:lnTo>
                        <a:pt x="0" y="79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9" name="Line 711"/>
                <p:cNvSpPr>
                  <a:spLocks noChangeShapeType="1"/>
                </p:cNvSpPr>
                <p:nvPr/>
              </p:nvSpPr>
              <p:spPr bwMode="auto">
                <a:xfrm flipH="1">
                  <a:off x="5648" y="2292"/>
                  <a:ext cx="71" cy="53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0" name="Freeform 649"/>
                <p:cNvSpPr>
                  <a:spLocks noChangeArrowheads="1"/>
                </p:cNvSpPr>
                <p:nvPr/>
              </p:nvSpPr>
              <p:spPr bwMode="auto">
                <a:xfrm>
                  <a:off x="5709" y="2280"/>
                  <a:ext cx="25" cy="23"/>
                </a:xfrm>
                <a:custGeom>
                  <a:avLst/>
                  <a:gdLst>
                    <a:gd name="T0" fmla="*/ 0 w 116"/>
                    <a:gd name="T1" fmla="*/ 14 h 107"/>
                    <a:gd name="T2" fmla="*/ 115 w 116"/>
                    <a:gd name="T3" fmla="*/ 0 h 107"/>
                    <a:gd name="T4" fmla="*/ 70 w 116"/>
                    <a:gd name="T5" fmla="*/ 106 h 107"/>
                    <a:gd name="T6" fmla="*/ 0 w 116"/>
                    <a:gd name="T7" fmla="*/ 14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6" h="107">
                      <a:moveTo>
                        <a:pt x="0" y="14"/>
                      </a:moveTo>
                      <a:lnTo>
                        <a:pt x="115" y="0"/>
                      </a:lnTo>
                      <a:lnTo>
                        <a:pt x="70" y="106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1" name="Freeform 650"/>
                <p:cNvSpPr>
                  <a:spLocks noChangeArrowheads="1"/>
                </p:cNvSpPr>
                <p:nvPr/>
              </p:nvSpPr>
              <p:spPr bwMode="auto">
                <a:xfrm>
                  <a:off x="5504" y="1755"/>
                  <a:ext cx="4" cy="29"/>
                </a:xfrm>
                <a:custGeom>
                  <a:avLst/>
                  <a:gdLst>
                    <a:gd name="T0" fmla="*/ 20 w 21"/>
                    <a:gd name="T1" fmla="*/ 133 h 134"/>
                    <a:gd name="T2" fmla="*/ 0 w 21"/>
                    <a:gd name="T3" fmla="*/ 133 h 134"/>
                    <a:gd name="T4" fmla="*/ 0 w 21"/>
                    <a:gd name="T5" fmla="*/ 0 h 134"/>
                    <a:gd name="T6" fmla="*/ 20 w 21"/>
                    <a:gd name="T7" fmla="*/ 0 h 134"/>
                    <a:gd name="T8" fmla="*/ 20 w 21"/>
                    <a:gd name="T9" fmla="*/ 13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34">
                      <a:moveTo>
                        <a:pt x="20" y="133"/>
                      </a:moveTo>
                      <a:lnTo>
                        <a:pt x="0" y="133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13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2" name="Freeform 651"/>
                <p:cNvSpPr>
                  <a:spLocks noChangeArrowheads="1"/>
                </p:cNvSpPr>
                <p:nvPr/>
              </p:nvSpPr>
              <p:spPr bwMode="auto">
                <a:xfrm>
                  <a:off x="5514" y="1762"/>
                  <a:ext cx="20" cy="22"/>
                </a:xfrm>
                <a:custGeom>
                  <a:avLst/>
                  <a:gdLst>
                    <a:gd name="T0" fmla="*/ 91 w 92"/>
                    <a:gd name="T1" fmla="*/ 50 h 100"/>
                    <a:gd name="T2" fmla="*/ 79 w 92"/>
                    <a:gd name="T3" fmla="*/ 86 h 100"/>
                    <a:gd name="T4" fmla="*/ 45 w 92"/>
                    <a:gd name="T5" fmla="*/ 99 h 100"/>
                    <a:gd name="T6" fmla="*/ 22 w 92"/>
                    <a:gd name="T7" fmla="*/ 94 h 100"/>
                    <a:gd name="T8" fmla="*/ 6 w 92"/>
                    <a:gd name="T9" fmla="*/ 76 h 100"/>
                    <a:gd name="T10" fmla="*/ 0 w 92"/>
                    <a:gd name="T11" fmla="*/ 50 h 100"/>
                    <a:gd name="T12" fmla="*/ 12 w 92"/>
                    <a:gd name="T13" fmla="*/ 13 h 100"/>
                    <a:gd name="T14" fmla="*/ 45 w 92"/>
                    <a:gd name="T15" fmla="*/ 0 h 100"/>
                    <a:gd name="T16" fmla="*/ 78 w 92"/>
                    <a:gd name="T17" fmla="*/ 13 h 100"/>
                    <a:gd name="T18" fmla="*/ 91 w 92"/>
                    <a:gd name="T19" fmla="*/ 50 h 100"/>
                    <a:gd name="T20" fmla="*/ 22 w 92"/>
                    <a:gd name="T21" fmla="*/ 50 h 100"/>
                    <a:gd name="T22" fmla="*/ 47 w 92"/>
                    <a:gd name="T23" fmla="*/ 82 h 100"/>
                    <a:gd name="T24" fmla="*/ 70 w 92"/>
                    <a:gd name="T25" fmla="*/ 50 h 100"/>
                    <a:gd name="T26" fmla="*/ 45 w 92"/>
                    <a:gd name="T27" fmla="*/ 18 h 100"/>
                    <a:gd name="T28" fmla="*/ 26 w 92"/>
                    <a:gd name="T29" fmla="*/ 26 h 100"/>
                    <a:gd name="T30" fmla="*/ 22 w 92"/>
                    <a:gd name="T31" fmla="*/ 5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2" h="100">
                      <a:moveTo>
                        <a:pt x="91" y="50"/>
                      </a:moveTo>
                      <a:cubicBezTo>
                        <a:pt x="91" y="66"/>
                        <a:pt x="86" y="77"/>
                        <a:pt x="79" y="86"/>
                      </a:cubicBezTo>
                      <a:cubicBezTo>
                        <a:pt x="72" y="95"/>
                        <a:pt x="60" y="99"/>
                        <a:pt x="45" y="99"/>
                      </a:cubicBezTo>
                      <a:cubicBezTo>
                        <a:pt x="37" y="99"/>
                        <a:pt x="29" y="98"/>
                        <a:pt x="22" y="94"/>
                      </a:cubicBezTo>
                      <a:cubicBezTo>
                        <a:pt x="15" y="89"/>
                        <a:pt x="10" y="83"/>
                        <a:pt x="6" y="76"/>
                      </a:cubicBezTo>
                      <a:cubicBezTo>
                        <a:pt x="2" y="69"/>
                        <a:pt x="0" y="60"/>
                        <a:pt x="0" y="50"/>
                      </a:cubicBezTo>
                      <a:cubicBezTo>
                        <a:pt x="0" y="34"/>
                        <a:pt x="5" y="21"/>
                        <a:pt x="12" y="13"/>
                      </a:cubicBezTo>
                      <a:cubicBezTo>
                        <a:pt x="19" y="4"/>
                        <a:pt x="31" y="0"/>
                        <a:pt x="45" y="0"/>
                      </a:cubicBezTo>
                      <a:cubicBezTo>
                        <a:pt x="59" y="0"/>
                        <a:pt x="71" y="4"/>
                        <a:pt x="78" y="13"/>
                      </a:cubicBezTo>
                      <a:cubicBezTo>
                        <a:pt x="86" y="21"/>
                        <a:pt x="91" y="35"/>
                        <a:pt x="91" y="50"/>
                      </a:cubicBezTo>
                      <a:close/>
                      <a:moveTo>
                        <a:pt x="22" y="50"/>
                      </a:moveTo>
                      <a:cubicBezTo>
                        <a:pt x="22" y="72"/>
                        <a:pt x="31" y="82"/>
                        <a:pt x="47" y="82"/>
                      </a:cubicBezTo>
                      <a:cubicBezTo>
                        <a:pt x="63" y="82"/>
                        <a:pt x="70" y="72"/>
                        <a:pt x="70" y="50"/>
                      </a:cubicBezTo>
                      <a:cubicBezTo>
                        <a:pt x="70" y="28"/>
                        <a:pt x="61" y="18"/>
                        <a:pt x="45" y="18"/>
                      </a:cubicBezTo>
                      <a:cubicBezTo>
                        <a:pt x="37" y="18"/>
                        <a:pt x="31" y="20"/>
                        <a:pt x="26" y="26"/>
                      </a:cubicBezTo>
                      <a:cubicBezTo>
                        <a:pt x="22" y="31"/>
                        <a:pt x="22" y="40"/>
                        <a:pt x="22" y="5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3" name="Freeform 652"/>
                <p:cNvSpPr>
                  <a:spLocks noChangeArrowheads="1"/>
                </p:cNvSpPr>
                <p:nvPr/>
              </p:nvSpPr>
              <p:spPr bwMode="auto">
                <a:xfrm>
                  <a:off x="5538" y="1762"/>
                  <a:ext cx="16" cy="22"/>
                </a:xfrm>
                <a:custGeom>
                  <a:avLst/>
                  <a:gdLst>
                    <a:gd name="T0" fmla="*/ 44 w 73"/>
                    <a:gd name="T1" fmla="*/ 99 h 100"/>
                    <a:gd name="T2" fmla="*/ 12 w 73"/>
                    <a:gd name="T3" fmla="*/ 86 h 100"/>
                    <a:gd name="T4" fmla="*/ 0 w 73"/>
                    <a:gd name="T5" fmla="*/ 50 h 100"/>
                    <a:gd name="T6" fmla="*/ 12 w 73"/>
                    <a:gd name="T7" fmla="*/ 13 h 100"/>
                    <a:gd name="T8" fmla="*/ 45 w 73"/>
                    <a:gd name="T9" fmla="*/ 0 h 100"/>
                    <a:gd name="T10" fmla="*/ 72 w 73"/>
                    <a:gd name="T11" fmla="*/ 6 h 100"/>
                    <a:gd name="T12" fmla="*/ 66 w 73"/>
                    <a:gd name="T13" fmla="*/ 22 h 100"/>
                    <a:gd name="T14" fmla="*/ 45 w 73"/>
                    <a:gd name="T15" fmla="*/ 18 h 100"/>
                    <a:gd name="T16" fmla="*/ 21 w 73"/>
                    <a:gd name="T17" fmla="*/ 50 h 100"/>
                    <a:gd name="T18" fmla="*/ 26 w 73"/>
                    <a:gd name="T19" fmla="*/ 73 h 100"/>
                    <a:gd name="T20" fmla="*/ 44 w 73"/>
                    <a:gd name="T21" fmla="*/ 80 h 100"/>
                    <a:gd name="T22" fmla="*/ 69 w 73"/>
                    <a:gd name="T23" fmla="*/ 73 h 100"/>
                    <a:gd name="T24" fmla="*/ 69 w 73"/>
                    <a:gd name="T25" fmla="*/ 91 h 100"/>
                    <a:gd name="T26" fmla="*/ 57 w 73"/>
                    <a:gd name="T27" fmla="*/ 95 h 100"/>
                    <a:gd name="T28" fmla="*/ 44 w 73"/>
                    <a:gd name="T29" fmla="*/ 9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3" h="100">
                      <a:moveTo>
                        <a:pt x="44" y="99"/>
                      </a:moveTo>
                      <a:cubicBezTo>
                        <a:pt x="29" y="99"/>
                        <a:pt x="19" y="95"/>
                        <a:pt x="12" y="86"/>
                      </a:cubicBezTo>
                      <a:cubicBezTo>
                        <a:pt x="5" y="77"/>
                        <a:pt x="0" y="66"/>
                        <a:pt x="0" y="50"/>
                      </a:cubicBezTo>
                      <a:cubicBezTo>
                        <a:pt x="0" y="34"/>
                        <a:pt x="5" y="21"/>
                        <a:pt x="12" y="13"/>
                      </a:cubicBezTo>
                      <a:cubicBezTo>
                        <a:pt x="19" y="4"/>
                        <a:pt x="31" y="0"/>
                        <a:pt x="45" y="0"/>
                      </a:cubicBezTo>
                      <a:cubicBezTo>
                        <a:pt x="56" y="0"/>
                        <a:pt x="64" y="2"/>
                        <a:pt x="72" y="6"/>
                      </a:cubicBezTo>
                      <a:lnTo>
                        <a:pt x="66" y="22"/>
                      </a:lnTo>
                      <a:cubicBezTo>
                        <a:pt x="57" y="19"/>
                        <a:pt x="50" y="18"/>
                        <a:pt x="45" y="18"/>
                      </a:cubicBezTo>
                      <a:cubicBezTo>
                        <a:pt x="29" y="18"/>
                        <a:pt x="21" y="28"/>
                        <a:pt x="21" y="50"/>
                      </a:cubicBezTo>
                      <a:cubicBezTo>
                        <a:pt x="21" y="60"/>
                        <a:pt x="22" y="69"/>
                        <a:pt x="26" y="73"/>
                      </a:cubicBezTo>
                      <a:cubicBezTo>
                        <a:pt x="31" y="77"/>
                        <a:pt x="37" y="80"/>
                        <a:pt x="44" y="80"/>
                      </a:cubicBezTo>
                      <a:cubicBezTo>
                        <a:pt x="53" y="80"/>
                        <a:pt x="61" y="77"/>
                        <a:pt x="69" y="73"/>
                      </a:cubicBezTo>
                      <a:lnTo>
                        <a:pt x="69" y="91"/>
                      </a:lnTo>
                      <a:cubicBezTo>
                        <a:pt x="66" y="92"/>
                        <a:pt x="61" y="94"/>
                        <a:pt x="57" y="95"/>
                      </a:cubicBezTo>
                      <a:cubicBezTo>
                        <a:pt x="53" y="96"/>
                        <a:pt x="50" y="99"/>
                        <a:pt x="44" y="99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4" name="Freeform 653"/>
                <p:cNvSpPr>
                  <a:spLocks noChangeArrowheads="1"/>
                </p:cNvSpPr>
                <p:nvPr/>
              </p:nvSpPr>
              <p:spPr bwMode="auto">
                <a:xfrm>
                  <a:off x="5558" y="1763"/>
                  <a:ext cx="17" cy="21"/>
                </a:xfrm>
                <a:custGeom>
                  <a:avLst/>
                  <a:gdLst>
                    <a:gd name="T0" fmla="*/ 64 w 81"/>
                    <a:gd name="T1" fmla="*/ 97 h 99"/>
                    <a:gd name="T2" fmla="*/ 59 w 81"/>
                    <a:gd name="T3" fmla="*/ 84 h 99"/>
                    <a:gd name="T4" fmla="*/ 59 w 81"/>
                    <a:gd name="T5" fmla="*/ 84 h 99"/>
                    <a:gd name="T6" fmla="*/ 46 w 81"/>
                    <a:gd name="T7" fmla="*/ 95 h 99"/>
                    <a:gd name="T8" fmla="*/ 29 w 81"/>
                    <a:gd name="T9" fmla="*/ 98 h 99"/>
                    <a:gd name="T10" fmla="*/ 7 w 81"/>
                    <a:gd name="T11" fmla="*/ 91 h 99"/>
                    <a:gd name="T12" fmla="*/ 0 w 81"/>
                    <a:gd name="T13" fmla="*/ 69 h 99"/>
                    <a:gd name="T14" fmla="*/ 10 w 81"/>
                    <a:gd name="T15" fmla="*/ 47 h 99"/>
                    <a:gd name="T16" fmla="*/ 43 w 81"/>
                    <a:gd name="T17" fmla="*/ 39 h 99"/>
                    <a:gd name="T18" fmla="*/ 59 w 81"/>
                    <a:gd name="T19" fmla="*/ 39 h 99"/>
                    <a:gd name="T20" fmla="*/ 59 w 81"/>
                    <a:gd name="T21" fmla="*/ 34 h 99"/>
                    <a:gd name="T22" fmla="*/ 55 w 81"/>
                    <a:gd name="T23" fmla="*/ 21 h 99"/>
                    <a:gd name="T24" fmla="*/ 42 w 81"/>
                    <a:gd name="T25" fmla="*/ 17 h 99"/>
                    <a:gd name="T26" fmla="*/ 27 w 81"/>
                    <a:gd name="T27" fmla="*/ 18 h 99"/>
                    <a:gd name="T28" fmla="*/ 14 w 81"/>
                    <a:gd name="T29" fmla="*/ 23 h 99"/>
                    <a:gd name="T30" fmla="*/ 8 w 81"/>
                    <a:gd name="T31" fmla="*/ 8 h 99"/>
                    <a:gd name="T32" fmla="*/ 26 w 81"/>
                    <a:gd name="T33" fmla="*/ 2 h 99"/>
                    <a:gd name="T34" fmla="*/ 43 w 81"/>
                    <a:gd name="T35" fmla="*/ 1 h 99"/>
                    <a:gd name="T36" fmla="*/ 71 w 81"/>
                    <a:gd name="T37" fmla="*/ 8 h 99"/>
                    <a:gd name="T38" fmla="*/ 80 w 81"/>
                    <a:gd name="T39" fmla="*/ 33 h 99"/>
                    <a:gd name="T40" fmla="*/ 80 w 81"/>
                    <a:gd name="T41" fmla="*/ 97 h 99"/>
                    <a:gd name="T42" fmla="*/ 64 w 81"/>
                    <a:gd name="T43" fmla="*/ 97 h 99"/>
                    <a:gd name="T44" fmla="*/ 33 w 81"/>
                    <a:gd name="T45" fmla="*/ 84 h 99"/>
                    <a:gd name="T46" fmla="*/ 51 w 81"/>
                    <a:gd name="T47" fmla="*/ 78 h 99"/>
                    <a:gd name="T48" fmla="*/ 58 w 81"/>
                    <a:gd name="T49" fmla="*/ 60 h 99"/>
                    <a:gd name="T50" fmla="*/ 58 w 81"/>
                    <a:gd name="T51" fmla="*/ 52 h 99"/>
                    <a:gd name="T52" fmla="*/ 46 w 81"/>
                    <a:gd name="T53" fmla="*/ 52 h 99"/>
                    <a:gd name="T54" fmla="*/ 26 w 81"/>
                    <a:gd name="T55" fmla="*/ 56 h 99"/>
                    <a:gd name="T56" fmla="*/ 20 w 81"/>
                    <a:gd name="T57" fmla="*/ 69 h 99"/>
                    <a:gd name="T58" fmla="*/ 24 w 81"/>
                    <a:gd name="T59" fmla="*/ 79 h 99"/>
                    <a:gd name="T60" fmla="*/ 33 w 81"/>
                    <a:gd name="T61" fmla="*/ 84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1" h="99">
                      <a:moveTo>
                        <a:pt x="64" y="97"/>
                      </a:moveTo>
                      <a:lnTo>
                        <a:pt x="59" y="84"/>
                      </a:lnTo>
                      <a:lnTo>
                        <a:pt x="59" y="84"/>
                      </a:lnTo>
                      <a:cubicBezTo>
                        <a:pt x="55" y="90"/>
                        <a:pt x="51" y="93"/>
                        <a:pt x="46" y="95"/>
                      </a:cubicBezTo>
                      <a:cubicBezTo>
                        <a:pt x="42" y="96"/>
                        <a:pt x="36" y="98"/>
                        <a:pt x="29" y="98"/>
                      </a:cubicBezTo>
                      <a:cubicBezTo>
                        <a:pt x="20" y="98"/>
                        <a:pt x="13" y="95"/>
                        <a:pt x="7" y="91"/>
                      </a:cubicBezTo>
                      <a:cubicBezTo>
                        <a:pt x="1" y="87"/>
                        <a:pt x="0" y="79"/>
                        <a:pt x="0" y="69"/>
                      </a:cubicBezTo>
                      <a:cubicBezTo>
                        <a:pt x="0" y="59"/>
                        <a:pt x="3" y="51"/>
                        <a:pt x="10" y="47"/>
                      </a:cubicBezTo>
                      <a:cubicBezTo>
                        <a:pt x="17" y="42"/>
                        <a:pt x="29" y="40"/>
                        <a:pt x="43" y="39"/>
                      </a:cubicBezTo>
                      <a:lnTo>
                        <a:pt x="59" y="39"/>
                      </a:lnTo>
                      <a:lnTo>
                        <a:pt x="59" y="34"/>
                      </a:lnTo>
                      <a:cubicBezTo>
                        <a:pt x="59" y="28"/>
                        <a:pt x="58" y="24"/>
                        <a:pt x="55" y="21"/>
                      </a:cubicBezTo>
                      <a:cubicBezTo>
                        <a:pt x="52" y="18"/>
                        <a:pt x="48" y="17"/>
                        <a:pt x="42" y="17"/>
                      </a:cubicBezTo>
                      <a:cubicBezTo>
                        <a:pt x="38" y="17"/>
                        <a:pt x="32" y="16"/>
                        <a:pt x="27" y="18"/>
                      </a:cubicBezTo>
                      <a:cubicBezTo>
                        <a:pt x="23" y="19"/>
                        <a:pt x="19" y="21"/>
                        <a:pt x="14" y="23"/>
                      </a:cubicBezTo>
                      <a:lnTo>
                        <a:pt x="8" y="8"/>
                      </a:lnTo>
                      <a:cubicBezTo>
                        <a:pt x="14" y="5"/>
                        <a:pt x="19" y="3"/>
                        <a:pt x="26" y="2"/>
                      </a:cubicBezTo>
                      <a:cubicBezTo>
                        <a:pt x="33" y="0"/>
                        <a:pt x="38" y="1"/>
                        <a:pt x="43" y="1"/>
                      </a:cubicBezTo>
                      <a:cubicBezTo>
                        <a:pt x="55" y="1"/>
                        <a:pt x="64" y="4"/>
                        <a:pt x="71" y="8"/>
                      </a:cubicBezTo>
                      <a:cubicBezTo>
                        <a:pt x="78" y="12"/>
                        <a:pt x="80" y="21"/>
                        <a:pt x="80" y="33"/>
                      </a:cubicBezTo>
                      <a:lnTo>
                        <a:pt x="80" y="97"/>
                      </a:lnTo>
                      <a:lnTo>
                        <a:pt x="64" y="97"/>
                      </a:lnTo>
                      <a:close/>
                      <a:moveTo>
                        <a:pt x="33" y="84"/>
                      </a:moveTo>
                      <a:cubicBezTo>
                        <a:pt x="40" y="84"/>
                        <a:pt x="47" y="82"/>
                        <a:pt x="51" y="78"/>
                      </a:cubicBezTo>
                      <a:cubicBezTo>
                        <a:pt x="56" y="74"/>
                        <a:pt x="58" y="68"/>
                        <a:pt x="58" y="60"/>
                      </a:cubicBezTo>
                      <a:lnTo>
                        <a:pt x="58" y="52"/>
                      </a:lnTo>
                      <a:lnTo>
                        <a:pt x="46" y="52"/>
                      </a:lnTo>
                      <a:cubicBezTo>
                        <a:pt x="38" y="52"/>
                        <a:pt x="30" y="53"/>
                        <a:pt x="26" y="56"/>
                      </a:cubicBezTo>
                      <a:cubicBezTo>
                        <a:pt x="22" y="59"/>
                        <a:pt x="20" y="63"/>
                        <a:pt x="20" y="69"/>
                      </a:cubicBezTo>
                      <a:cubicBezTo>
                        <a:pt x="20" y="74"/>
                        <a:pt x="22" y="76"/>
                        <a:pt x="24" y="79"/>
                      </a:cubicBezTo>
                      <a:cubicBezTo>
                        <a:pt x="27" y="82"/>
                        <a:pt x="29" y="84"/>
                        <a:pt x="33" y="8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5" name="Freeform 654"/>
                <p:cNvSpPr>
                  <a:spLocks noChangeArrowheads="1"/>
                </p:cNvSpPr>
                <p:nvPr/>
              </p:nvSpPr>
              <p:spPr bwMode="auto">
                <a:xfrm>
                  <a:off x="5582" y="1755"/>
                  <a:ext cx="4" cy="29"/>
                </a:xfrm>
                <a:custGeom>
                  <a:avLst/>
                  <a:gdLst>
                    <a:gd name="T0" fmla="*/ 20 w 21"/>
                    <a:gd name="T1" fmla="*/ 133 h 134"/>
                    <a:gd name="T2" fmla="*/ 0 w 21"/>
                    <a:gd name="T3" fmla="*/ 133 h 134"/>
                    <a:gd name="T4" fmla="*/ 0 w 21"/>
                    <a:gd name="T5" fmla="*/ 0 h 134"/>
                    <a:gd name="T6" fmla="*/ 20 w 21"/>
                    <a:gd name="T7" fmla="*/ 0 h 134"/>
                    <a:gd name="T8" fmla="*/ 20 w 21"/>
                    <a:gd name="T9" fmla="*/ 13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34">
                      <a:moveTo>
                        <a:pt x="20" y="133"/>
                      </a:moveTo>
                      <a:lnTo>
                        <a:pt x="0" y="133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13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6" name="Freeform 655"/>
                <p:cNvSpPr>
                  <a:spLocks noChangeArrowheads="1"/>
                </p:cNvSpPr>
                <p:nvPr/>
              </p:nvSpPr>
              <p:spPr bwMode="auto">
                <a:xfrm>
                  <a:off x="5451" y="1798"/>
                  <a:ext cx="18" cy="29"/>
                </a:xfrm>
                <a:custGeom>
                  <a:avLst/>
                  <a:gdLst>
                    <a:gd name="T0" fmla="*/ 84 w 85"/>
                    <a:gd name="T1" fmla="*/ 132 h 133"/>
                    <a:gd name="T2" fmla="*/ 64 w 85"/>
                    <a:gd name="T3" fmla="*/ 132 h 133"/>
                    <a:gd name="T4" fmla="*/ 64 w 85"/>
                    <a:gd name="T5" fmla="*/ 74 h 133"/>
                    <a:gd name="T6" fmla="*/ 59 w 85"/>
                    <a:gd name="T7" fmla="*/ 58 h 133"/>
                    <a:gd name="T8" fmla="*/ 45 w 85"/>
                    <a:gd name="T9" fmla="*/ 52 h 133"/>
                    <a:gd name="T10" fmla="*/ 26 w 85"/>
                    <a:gd name="T11" fmla="*/ 60 h 133"/>
                    <a:gd name="T12" fmla="*/ 20 w 85"/>
                    <a:gd name="T13" fmla="*/ 84 h 133"/>
                    <a:gd name="T14" fmla="*/ 20 w 85"/>
                    <a:gd name="T15" fmla="*/ 131 h 133"/>
                    <a:gd name="T16" fmla="*/ 0 w 85"/>
                    <a:gd name="T17" fmla="*/ 131 h 133"/>
                    <a:gd name="T18" fmla="*/ 0 w 85"/>
                    <a:gd name="T19" fmla="*/ 0 h 133"/>
                    <a:gd name="T20" fmla="*/ 20 w 85"/>
                    <a:gd name="T21" fmla="*/ 0 h 133"/>
                    <a:gd name="T22" fmla="*/ 20 w 85"/>
                    <a:gd name="T23" fmla="*/ 33 h 133"/>
                    <a:gd name="T24" fmla="*/ 19 w 85"/>
                    <a:gd name="T25" fmla="*/ 51 h 133"/>
                    <a:gd name="T26" fmla="*/ 20 w 85"/>
                    <a:gd name="T27" fmla="*/ 51 h 133"/>
                    <a:gd name="T28" fmla="*/ 32 w 85"/>
                    <a:gd name="T29" fmla="*/ 41 h 133"/>
                    <a:gd name="T30" fmla="*/ 49 w 85"/>
                    <a:gd name="T31" fmla="*/ 36 h 133"/>
                    <a:gd name="T32" fmla="*/ 84 w 85"/>
                    <a:gd name="T33" fmla="*/ 71 h 133"/>
                    <a:gd name="T34" fmla="*/ 84 w 85"/>
                    <a:gd name="T35" fmla="*/ 13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5" h="133">
                      <a:moveTo>
                        <a:pt x="84" y="132"/>
                      </a:moveTo>
                      <a:lnTo>
                        <a:pt x="64" y="132"/>
                      </a:lnTo>
                      <a:lnTo>
                        <a:pt x="64" y="74"/>
                      </a:lnTo>
                      <a:cubicBezTo>
                        <a:pt x="64" y="67"/>
                        <a:pt x="62" y="61"/>
                        <a:pt x="59" y="58"/>
                      </a:cubicBezTo>
                      <a:cubicBezTo>
                        <a:pt x="57" y="55"/>
                        <a:pt x="52" y="52"/>
                        <a:pt x="45" y="52"/>
                      </a:cubicBezTo>
                      <a:cubicBezTo>
                        <a:pt x="36" y="52"/>
                        <a:pt x="30" y="55"/>
                        <a:pt x="26" y="60"/>
                      </a:cubicBezTo>
                      <a:cubicBezTo>
                        <a:pt x="22" y="64"/>
                        <a:pt x="20" y="73"/>
                        <a:pt x="20" y="84"/>
                      </a:cubicBezTo>
                      <a:lnTo>
                        <a:pt x="20" y="131"/>
                      </a:ln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33"/>
                      </a:lnTo>
                      <a:cubicBezTo>
                        <a:pt x="20" y="39"/>
                        <a:pt x="20" y="45"/>
                        <a:pt x="19" y="51"/>
                      </a:cubicBezTo>
                      <a:lnTo>
                        <a:pt x="20" y="51"/>
                      </a:lnTo>
                      <a:cubicBezTo>
                        <a:pt x="23" y="46"/>
                        <a:pt x="26" y="42"/>
                        <a:pt x="32" y="41"/>
                      </a:cubicBezTo>
                      <a:cubicBezTo>
                        <a:pt x="38" y="39"/>
                        <a:pt x="42" y="36"/>
                        <a:pt x="49" y="36"/>
                      </a:cubicBezTo>
                      <a:cubicBezTo>
                        <a:pt x="73" y="36"/>
                        <a:pt x="84" y="48"/>
                        <a:pt x="84" y="71"/>
                      </a:cubicBezTo>
                      <a:lnTo>
                        <a:pt x="84" y="13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7" name="Freeform 656"/>
                <p:cNvSpPr>
                  <a:spLocks noChangeArrowheads="1"/>
                </p:cNvSpPr>
                <p:nvPr/>
              </p:nvSpPr>
              <p:spPr bwMode="auto">
                <a:xfrm>
                  <a:off x="5476" y="1798"/>
                  <a:ext cx="4" cy="29"/>
                </a:xfrm>
                <a:custGeom>
                  <a:avLst/>
                  <a:gdLst>
                    <a:gd name="T0" fmla="*/ 0 w 24"/>
                    <a:gd name="T1" fmla="*/ 12 h 132"/>
                    <a:gd name="T2" fmla="*/ 2 w 24"/>
                    <a:gd name="T3" fmla="*/ 3 h 132"/>
                    <a:gd name="T4" fmla="*/ 11 w 24"/>
                    <a:gd name="T5" fmla="*/ 0 h 132"/>
                    <a:gd name="T6" fmla="*/ 20 w 24"/>
                    <a:gd name="T7" fmla="*/ 3 h 132"/>
                    <a:gd name="T8" fmla="*/ 23 w 24"/>
                    <a:gd name="T9" fmla="*/ 12 h 132"/>
                    <a:gd name="T10" fmla="*/ 20 w 24"/>
                    <a:gd name="T11" fmla="*/ 21 h 132"/>
                    <a:gd name="T12" fmla="*/ 11 w 24"/>
                    <a:gd name="T13" fmla="*/ 24 h 132"/>
                    <a:gd name="T14" fmla="*/ 2 w 24"/>
                    <a:gd name="T15" fmla="*/ 21 h 132"/>
                    <a:gd name="T16" fmla="*/ 0 w 24"/>
                    <a:gd name="T17" fmla="*/ 12 h 132"/>
                    <a:gd name="T18" fmla="*/ 21 w 24"/>
                    <a:gd name="T19" fmla="*/ 131 h 132"/>
                    <a:gd name="T20" fmla="*/ 1 w 24"/>
                    <a:gd name="T21" fmla="*/ 131 h 132"/>
                    <a:gd name="T22" fmla="*/ 1 w 24"/>
                    <a:gd name="T23" fmla="*/ 37 h 132"/>
                    <a:gd name="T24" fmla="*/ 21 w 24"/>
                    <a:gd name="T25" fmla="*/ 37 h 132"/>
                    <a:gd name="T26" fmla="*/ 21 w 24"/>
                    <a:gd name="T27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132">
                      <a:moveTo>
                        <a:pt x="0" y="12"/>
                      </a:moveTo>
                      <a:cubicBezTo>
                        <a:pt x="0" y="9"/>
                        <a:pt x="1" y="6"/>
                        <a:pt x="2" y="3"/>
                      </a:cubicBezTo>
                      <a:cubicBezTo>
                        <a:pt x="4" y="0"/>
                        <a:pt x="7" y="0"/>
                        <a:pt x="11" y="0"/>
                      </a:cubicBezTo>
                      <a:cubicBezTo>
                        <a:pt x="14" y="0"/>
                        <a:pt x="17" y="1"/>
                        <a:pt x="20" y="3"/>
                      </a:cubicBezTo>
                      <a:cubicBezTo>
                        <a:pt x="23" y="4"/>
                        <a:pt x="23" y="8"/>
                        <a:pt x="23" y="12"/>
                      </a:cubicBezTo>
                      <a:cubicBezTo>
                        <a:pt x="23" y="15"/>
                        <a:pt x="22" y="18"/>
                        <a:pt x="20" y="21"/>
                      </a:cubicBezTo>
                      <a:cubicBezTo>
                        <a:pt x="19" y="24"/>
                        <a:pt x="16" y="24"/>
                        <a:pt x="11" y="24"/>
                      </a:cubicBezTo>
                      <a:cubicBezTo>
                        <a:pt x="8" y="24"/>
                        <a:pt x="5" y="22"/>
                        <a:pt x="2" y="21"/>
                      </a:cubicBezTo>
                      <a:cubicBezTo>
                        <a:pt x="0" y="19"/>
                        <a:pt x="0" y="15"/>
                        <a:pt x="0" y="12"/>
                      </a:cubicBezTo>
                      <a:close/>
                      <a:moveTo>
                        <a:pt x="21" y="131"/>
                      </a:moveTo>
                      <a:lnTo>
                        <a:pt x="1" y="131"/>
                      </a:lnTo>
                      <a:lnTo>
                        <a:pt x="1" y="37"/>
                      </a:lnTo>
                      <a:lnTo>
                        <a:pt x="21" y="37"/>
                      </a:lnTo>
                      <a:lnTo>
                        <a:pt x="21" y="13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8" name="Freeform 657"/>
                <p:cNvSpPr>
                  <a:spLocks noChangeArrowheads="1"/>
                </p:cNvSpPr>
                <p:nvPr/>
              </p:nvSpPr>
              <p:spPr bwMode="auto">
                <a:xfrm>
                  <a:off x="5486" y="1806"/>
                  <a:ext cx="15" cy="22"/>
                </a:xfrm>
                <a:custGeom>
                  <a:avLst/>
                  <a:gdLst>
                    <a:gd name="T0" fmla="*/ 70 w 71"/>
                    <a:gd name="T1" fmla="*/ 70 h 100"/>
                    <a:gd name="T2" fmla="*/ 60 w 71"/>
                    <a:gd name="T3" fmla="*/ 92 h 100"/>
                    <a:gd name="T4" fmla="*/ 31 w 71"/>
                    <a:gd name="T5" fmla="*/ 99 h 100"/>
                    <a:gd name="T6" fmla="*/ 0 w 71"/>
                    <a:gd name="T7" fmla="*/ 93 h 100"/>
                    <a:gd name="T8" fmla="*/ 0 w 71"/>
                    <a:gd name="T9" fmla="*/ 76 h 100"/>
                    <a:gd name="T10" fmla="*/ 31 w 71"/>
                    <a:gd name="T11" fmla="*/ 83 h 100"/>
                    <a:gd name="T12" fmla="*/ 50 w 71"/>
                    <a:gd name="T13" fmla="*/ 71 h 100"/>
                    <a:gd name="T14" fmla="*/ 48 w 71"/>
                    <a:gd name="T15" fmla="*/ 65 h 100"/>
                    <a:gd name="T16" fmla="*/ 41 w 71"/>
                    <a:gd name="T17" fmla="*/ 61 h 100"/>
                    <a:gd name="T18" fmla="*/ 28 w 71"/>
                    <a:gd name="T19" fmla="*/ 55 h 100"/>
                    <a:gd name="T20" fmla="*/ 6 w 71"/>
                    <a:gd name="T21" fmla="*/ 42 h 100"/>
                    <a:gd name="T22" fmla="*/ 0 w 71"/>
                    <a:gd name="T23" fmla="*/ 26 h 100"/>
                    <a:gd name="T24" fmla="*/ 10 w 71"/>
                    <a:gd name="T25" fmla="*/ 7 h 100"/>
                    <a:gd name="T26" fmla="*/ 37 w 71"/>
                    <a:gd name="T27" fmla="*/ 0 h 100"/>
                    <a:gd name="T28" fmla="*/ 69 w 71"/>
                    <a:gd name="T29" fmla="*/ 7 h 100"/>
                    <a:gd name="T30" fmla="*/ 63 w 71"/>
                    <a:gd name="T31" fmla="*/ 22 h 100"/>
                    <a:gd name="T32" fmla="*/ 37 w 71"/>
                    <a:gd name="T33" fmla="*/ 16 h 100"/>
                    <a:gd name="T34" fmla="*/ 21 w 71"/>
                    <a:gd name="T35" fmla="*/ 25 h 100"/>
                    <a:gd name="T36" fmla="*/ 25 w 71"/>
                    <a:gd name="T37" fmla="*/ 32 h 100"/>
                    <a:gd name="T38" fmla="*/ 43 w 71"/>
                    <a:gd name="T39" fmla="*/ 41 h 100"/>
                    <a:gd name="T40" fmla="*/ 60 w 71"/>
                    <a:gd name="T41" fmla="*/ 49 h 100"/>
                    <a:gd name="T42" fmla="*/ 67 w 71"/>
                    <a:gd name="T43" fmla="*/ 58 h 100"/>
                    <a:gd name="T44" fmla="*/ 70 w 71"/>
                    <a:gd name="T45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100">
                      <a:moveTo>
                        <a:pt x="70" y="70"/>
                      </a:moveTo>
                      <a:cubicBezTo>
                        <a:pt x="70" y="78"/>
                        <a:pt x="67" y="86"/>
                        <a:pt x="60" y="92"/>
                      </a:cubicBezTo>
                      <a:cubicBezTo>
                        <a:pt x="53" y="97"/>
                        <a:pt x="44" y="99"/>
                        <a:pt x="31" y="99"/>
                      </a:cubicBezTo>
                      <a:cubicBezTo>
                        <a:pt x="18" y="99"/>
                        <a:pt x="8" y="97"/>
                        <a:pt x="0" y="93"/>
                      </a:cubicBezTo>
                      <a:lnTo>
                        <a:pt x="0" y="76"/>
                      </a:lnTo>
                      <a:cubicBezTo>
                        <a:pt x="12" y="81"/>
                        <a:pt x="22" y="83"/>
                        <a:pt x="31" y="83"/>
                      </a:cubicBezTo>
                      <a:cubicBezTo>
                        <a:pt x="43" y="83"/>
                        <a:pt x="50" y="78"/>
                        <a:pt x="50" y="71"/>
                      </a:cubicBezTo>
                      <a:cubicBezTo>
                        <a:pt x="50" y="68"/>
                        <a:pt x="50" y="66"/>
                        <a:pt x="48" y="65"/>
                      </a:cubicBezTo>
                      <a:cubicBezTo>
                        <a:pt x="47" y="63"/>
                        <a:pt x="45" y="62"/>
                        <a:pt x="41" y="61"/>
                      </a:cubicBezTo>
                      <a:cubicBezTo>
                        <a:pt x="37" y="60"/>
                        <a:pt x="34" y="58"/>
                        <a:pt x="28" y="55"/>
                      </a:cubicBezTo>
                      <a:cubicBezTo>
                        <a:pt x="18" y="51"/>
                        <a:pt x="9" y="46"/>
                        <a:pt x="6" y="42"/>
                      </a:cubicBezTo>
                      <a:cubicBezTo>
                        <a:pt x="3" y="38"/>
                        <a:pt x="0" y="32"/>
                        <a:pt x="0" y="26"/>
                      </a:cubicBezTo>
                      <a:cubicBezTo>
                        <a:pt x="0" y="17"/>
                        <a:pt x="3" y="11"/>
                        <a:pt x="10" y="7"/>
                      </a:cubicBezTo>
                      <a:cubicBezTo>
                        <a:pt x="18" y="3"/>
                        <a:pt x="27" y="0"/>
                        <a:pt x="37" y="0"/>
                      </a:cubicBezTo>
                      <a:cubicBezTo>
                        <a:pt x="48" y="0"/>
                        <a:pt x="59" y="3"/>
                        <a:pt x="69" y="7"/>
                      </a:cubicBezTo>
                      <a:lnTo>
                        <a:pt x="63" y="22"/>
                      </a:lnTo>
                      <a:cubicBezTo>
                        <a:pt x="53" y="17"/>
                        <a:pt x="44" y="16"/>
                        <a:pt x="37" y="16"/>
                      </a:cubicBezTo>
                      <a:cubicBezTo>
                        <a:pt x="27" y="16"/>
                        <a:pt x="21" y="19"/>
                        <a:pt x="21" y="25"/>
                      </a:cubicBezTo>
                      <a:cubicBezTo>
                        <a:pt x="21" y="27"/>
                        <a:pt x="22" y="30"/>
                        <a:pt x="25" y="32"/>
                      </a:cubicBezTo>
                      <a:cubicBezTo>
                        <a:pt x="28" y="33"/>
                        <a:pt x="34" y="36"/>
                        <a:pt x="43" y="41"/>
                      </a:cubicBezTo>
                      <a:cubicBezTo>
                        <a:pt x="50" y="43"/>
                        <a:pt x="56" y="46"/>
                        <a:pt x="60" y="49"/>
                      </a:cubicBezTo>
                      <a:cubicBezTo>
                        <a:pt x="64" y="52"/>
                        <a:pt x="66" y="55"/>
                        <a:pt x="67" y="58"/>
                      </a:cubicBezTo>
                      <a:cubicBezTo>
                        <a:pt x="69" y="61"/>
                        <a:pt x="70" y="65"/>
                        <a:pt x="70" y="7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9" name="Freeform 658"/>
                <p:cNvSpPr>
                  <a:spLocks noChangeArrowheads="1"/>
                </p:cNvSpPr>
                <p:nvPr/>
              </p:nvSpPr>
              <p:spPr bwMode="auto">
                <a:xfrm>
                  <a:off x="5504" y="1801"/>
                  <a:ext cx="13" cy="26"/>
                </a:xfrm>
                <a:custGeom>
                  <a:avLst/>
                  <a:gdLst>
                    <a:gd name="T0" fmla="*/ 47 w 63"/>
                    <a:gd name="T1" fmla="*/ 102 h 119"/>
                    <a:gd name="T2" fmla="*/ 62 w 63"/>
                    <a:gd name="T3" fmla="*/ 99 h 119"/>
                    <a:gd name="T4" fmla="*/ 62 w 63"/>
                    <a:gd name="T5" fmla="*/ 114 h 119"/>
                    <a:gd name="T6" fmla="*/ 53 w 63"/>
                    <a:gd name="T7" fmla="*/ 116 h 119"/>
                    <a:gd name="T8" fmla="*/ 43 w 63"/>
                    <a:gd name="T9" fmla="*/ 118 h 119"/>
                    <a:gd name="T10" fmla="*/ 14 w 63"/>
                    <a:gd name="T11" fmla="*/ 87 h 119"/>
                    <a:gd name="T12" fmla="*/ 14 w 63"/>
                    <a:gd name="T13" fmla="*/ 36 h 119"/>
                    <a:gd name="T14" fmla="*/ 0 w 63"/>
                    <a:gd name="T15" fmla="*/ 36 h 119"/>
                    <a:gd name="T16" fmla="*/ 0 w 63"/>
                    <a:gd name="T17" fmla="*/ 27 h 119"/>
                    <a:gd name="T18" fmla="*/ 14 w 63"/>
                    <a:gd name="T19" fmla="*/ 20 h 119"/>
                    <a:gd name="T20" fmla="*/ 21 w 63"/>
                    <a:gd name="T21" fmla="*/ 0 h 119"/>
                    <a:gd name="T22" fmla="*/ 33 w 63"/>
                    <a:gd name="T23" fmla="*/ 0 h 119"/>
                    <a:gd name="T24" fmla="*/ 33 w 63"/>
                    <a:gd name="T25" fmla="*/ 20 h 119"/>
                    <a:gd name="T26" fmla="*/ 59 w 63"/>
                    <a:gd name="T27" fmla="*/ 20 h 119"/>
                    <a:gd name="T28" fmla="*/ 59 w 63"/>
                    <a:gd name="T29" fmla="*/ 35 h 119"/>
                    <a:gd name="T30" fmla="*/ 33 w 63"/>
                    <a:gd name="T31" fmla="*/ 35 h 119"/>
                    <a:gd name="T32" fmla="*/ 33 w 63"/>
                    <a:gd name="T33" fmla="*/ 86 h 119"/>
                    <a:gd name="T34" fmla="*/ 35 w 63"/>
                    <a:gd name="T35" fmla="*/ 96 h 119"/>
                    <a:gd name="T36" fmla="*/ 47 w 63"/>
                    <a:gd name="T37" fmla="*/ 102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3" h="119">
                      <a:moveTo>
                        <a:pt x="47" y="102"/>
                      </a:moveTo>
                      <a:cubicBezTo>
                        <a:pt x="52" y="102"/>
                        <a:pt x="57" y="100"/>
                        <a:pt x="62" y="99"/>
                      </a:cubicBezTo>
                      <a:lnTo>
                        <a:pt x="62" y="114"/>
                      </a:lnTo>
                      <a:cubicBezTo>
                        <a:pt x="59" y="115"/>
                        <a:pt x="57" y="114"/>
                        <a:pt x="53" y="116"/>
                      </a:cubicBezTo>
                      <a:cubicBezTo>
                        <a:pt x="49" y="117"/>
                        <a:pt x="46" y="118"/>
                        <a:pt x="43" y="118"/>
                      </a:cubicBezTo>
                      <a:cubicBezTo>
                        <a:pt x="24" y="118"/>
                        <a:pt x="14" y="108"/>
                        <a:pt x="14" y="87"/>
                      </a:cubicBezTo>
                      <a:lnTo>
                        <a:pt x="14" y="36"/>
                      </a:lnTo>
                      <a:lnTo>
                        <a:pt x="0" y="36"/>
                      </a:lnTo>
                      <a:lnTo>
                        <a:pt x="0" y="27"/>
                      </a:lnTo>
                      <a:lnTo>
                        <a:pt x="14" y="20"/>
                      </a:lnTo>
                      <a:lnTo>
                        <a:pt x="21" y="0"/>
                      </a:lnTo>
                      <a:lnTo>
                        <a:pt x="33" y="0"/>
                      </a:lnTo>
                      <a:lnTo>
                        <a:pt x="33" y="20"/>
                      </a:lnTo>
                      <a:lnTo>
                        <a:pt x="59" y="20"/>
                      </a:lnTo>
                      <a:lnTo>
                        <a:pt x="59" y="35"/>
                      </a:lnTo>
                      <a:lnTo>
                        <a:pt x="33" y="35"/>
                      </a:lnTo>
                      <a:lnTo>
                        <a:pt x="33" y="86"/>
                      </a:lnTo>
                      <a:cubicBezTo>
                        <a:pt x="33" y="90"/>
                        <a:pt x="34" y="95"/>
                        <a:pt x="35" y="96"/>
                      </a:cubicBezTo>
                      <a:cubicBezTo>
                        <a:pt x="37" y="97"/>
                        <a:pt x="43" y="102"/>
                        <a:pt x="47" y="10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0" name="Freeform 659"/>
                <p:cNvSpPr>
                  <a:spLocks noChangeArrowheads="1"/>
                </p:cNvSpPr>
                <p:nvPr/>
              </p:nvSpPr>
              <p:spPr bwMode="auto">
                <a:xfrm>
                  <a:off x="5521" y="1806"/>
                  <a:ext cx="20" cy="22"/>
                </a:xfrm>
                <a:custGeom>
                  <a:avLst/>
                  <a:gdLst>
                    <a:gd name="T0" fmla="*/ 90 w 91"/>
                    <a:gd name="T1" fmla="*/ 49 h 100"/>
                    <a:gd name="T2" fmla="*/ 79 w 91"/>
                    <a:gd name="T3" fmla="*/ 86 h 100"/>
                    <a:gd name="T4" fmla="*/ 45 w 91"/>
                    <a:gd name="T5" fmla="*/ 99 h 100"/>
                    <a:gd name="T6" fmla="*/ 22 w 91"/>
                    <a:gd name="T7" fmla="*/ 93 h 100"/>
                    <a:gd name="T8" fmla="*/ 6 w 91"/>
                    <a:gd name="T9" fmla="*/ 76 h 100"/>
                    <a:gd name="T10" fmla="*/ 0 w 91"/>
                    <a:gd name="T11" fmla="*/ 49 h 100"/>
                    <a:gd name="T12" fmla="*/ 12 w 91"/>
                    <a:gd name="T13" fmla="*/ 13 h 100"/>
                    <a:gd name="T14" fmla="*/ 45 w 91"/>
                    <a:gd name="T15" fmla="*/ 0 h 100"/>
                    <a:gd name="T16" fmla="*/ 77 w 91"/>
                    <a:gd name="T17" fmla="*/ 13 h 100"/>
                    <a:gd name="T18" fmla="*/ 90 w 91"/>
                    <a:gd name="T19" fmla="*/ 49 h 100"/>
                    <a:gd name="T20" fmla="*/ 20 w 91"/>
                    <a:gd name="T21" fmla="*/ 49 h 100"/>
                    <a:gd name="T22" fmla="*/ 45 w 91"/>
                    <a:gd name="T23" fmla="*/ 81 h 100"/>
                    <a:gd name="T24" fmla="*/ 68 w 91"/>
                    <a:gd name="T25" fmla="*/ 49 h 100"/>
                    <a:gd name="T26" fmla="*/ 44 w 91"/>
                    <a:gd name="T27" fmla="*/ 17 h 100"/>
                    <a:gd name="T28" fmla="*/ 25 w 91"/>
                    <a:gd name="T29" fmla="*/ 26 h 100"/>
                    <a:gd name="T30" fmla="*/ 20 w 91"/>
                    <a:gd name="T31" fmla="*/ 4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1" h="100">
                      <a:moveTo>
                        <a:pt x="90" y="49"/>
                      </a:moveTo>
                      <a:cubicBezTo>
                        <a:pt x="90" y="65"/>
                        <a:pt x="87" y="77"/>
                        <a:pt x="79" y="86"/>
                      </a:cubicBezTo>
                      <a:cubicBezTo>
                        <a:pt x="72" y="95"/>
                        <a:pt x="60" y="99"/>
                        <a:pt x="45" y="99"/>
                      </a:cubicBezTo>
                      <a:cubicBezTo>
                        <a:pt x="36" y="99"/>
                        <a:pt x="30" y="97"/>
                        <a:pt x="22" y="93"/>
                      </a:cubicBezTo>
                      <a:cubicBezTo>
                        <a:pt x="15" y="89"/>
                        <a:pt x="11" y="83"/>
                        <a:pt x="6" y="76"/>
                      </a:cubicBezTo>
                      <a:cubicBezTo>
                        <a:pt x="2" y="68"/>
                        <a:pt x="0" y="60"/>
                        <a:pt x="0" y="49"/>
                      </a:cubicBezTo>
                      <a:cubicBezTo>
                        <a:pt x="0" y="33"/>
                        <a:pt x="5" y="22"/>
                        <a:pt x="12" y="13"/>
                      </a:cubicBezTo>
                      <a:cubicBezTo>
                        <a:pt x="20" y="4"/>
                        <a:pt x="30" y="0"/>
                        <a:pt x="45" y="0"/>
                      </a:cubicBezTo>
                      <a:cubicBezTo>
                        <a:pt x="58" y="0"/>
                        <a:pt x="70" y="4"/>
                        <a:pt x="77" y="13"/>
                      </a:cubicBezTo>
                      <a:cubicBezTo>
                        <a:pt x="84" y="22"/>
                        <a:pt x="90" y="35"/>
                        <a:pt x="90" y="49"/>
                      </a:cubicBezTo>
                      <a:close/>
                      <a:moveTo>
                        <a:pt x="20" y="49"/>
                      </a:moveTo>
                      <a:cubicBezTo>
                        <a:pt x="20" y="71"/>
                        <a:pt x="29" y="81"/>
                        <a:pt x="45" y="81"/>
                      </a:cubicBezTo>
                      <a:cubicBezTo>
                        <a:pt x="61" y="81"/>
                        <a:pt x="68" y="71"/>
                        <a:pt x="68" y="49"/>
                      </a:cubicBezTo>
                      <a:cubicBezTo>
                        <a:pt x="68" y="27"/>
                        <a:pt x="60" y="17"/>
                        <a:pt x="44" y="17"/>
                      </a:cubicBezTo>
                      <a:cubicBezTo>
                        <a:pt x="35" y="17"/>
                        <a:pt x="30" y="20"/>
                        <a:pt x="25" y="26"/>
                      </a:cubicBezTo>
                      <a:cubicBezTo>
                        <a:pt x="21" y="32"/>
                        <a:pt x="20" y="39"/>
                        <a:pt x="20" y="4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1" name="Freeform 660"/>
                <p:cNvSpPr>
                  <a:spLocks noChangeArrowheads="1"/>
                </p:cNvSpPr>
                <p:nvPr/>
              </p:nvSpPr>
              <p:spPr bwMode="auto">
                <a:xfrm>
                  <a:off x="5544" y="1806"/>
                  <a:ext cx="20" cy="30"/>
                </a:xfrm>
                <a:custGeom>
                  <a:avLst/>
                  <a:gdLst>
                    <a:gd name="T0" fmla="*/ 90 w 91"/>
                    <a:gd name="T1" fmla="*/ 11 h 138"/>
                    <a:gd name="T2" fmla="*/ 74 w 91"/>
                    <a:gd name="T3" fmla="*/ 14 h 138"/>
                    <a:gd name="T4" fmla="*/ 79 w 91"/>
                    <a:gd name="T5" fmla="*/ 22 h 138"/>
                    <a:gd name="T6" fmla="*/ 80 w 91"/>
                    <a:gd name="T7" fmla="*/ 30 h 138"/>
                    <a:gd name="T8" fmla="*/ 70 w 91"/>
                    <a:gd name="T9" fmla="*/ 54 h 138"/>
                    <a:gd name="T10" fmla="*/ 42 w 91"/>
                    <a:gd name="T11" fmla="*/ 62 h 138"/>
                    <a:gd name="T12" fmla="*/ 33 w 91"/>
                    <a:gd name="T13" fmla="*/ 62 h 138"/>
                    <a:gd name="T14" fmla="*/ 28 w 91"/>
                    <a:gd name="T15" fmla="*/ 71 h 138"/>
                    <a:gd name="T16" fmla="*/ 31 w 91"/>
                    <a:gd name="T17" fmla="*/ 75 h 138"/>
                    <a:gd name="T18" fmla="*/ 42 w 91"/>
                    <a:gd name="T19" fmla="*/ 77 h 138"/>
                    <a:gd name="T20" fmla="*/ 58 w 91"/>
                    <a:gd name="T21" fmla="*/ 77 h 138"/>
                    <a:gd name="T22" fmla="*/ 82 w 91"/>
                    <a:gd name="T23" fmla="*/ 84 h 138"/>
                    <a:gd name="T24" fmla="*/ 90 w 91"/>
                    <a:gd name="T25" fmla="*/ 103 h 138"/>
                    <a:gd name="T26" fmla="*/ 77 w 91"/>
                    <a:gd name="T27" fmla="*/ 128 h 138"/>
                    <a:gd name="T28" fmla="*/ 39 w 91"/>
                    <a:gd name="T29" fmla="*/ 137 h 138"/>
                    <a:gd name="T30" fmla="*/ 10 w 91"/>
                    <a:gd name="T31" fmla="*/ 129 h 138"/>
                    <a:gd name="T32" fmla="*/ 0 w 91"/>
                    <a:gd name="T33" fmla="*/ 110 h 138"/>
                    <a:gd name="T34" fmla="*/ 6 w 91"/>
                    <a:gd name="T35" fmla="*/ 96 h 138"/>
                    <a:gd name="T36" fmla="*/ 22 w 91"/>
                    <a:gd name="T37" fmla="*/ 87 h 138"/>
                    <a:gd name="T38" fmla="*/ 15 w 91"/>
                    <a:gd name="T39" fmla="*/ 81 h 138"/>
                    <a:gd name="T40" fmla="*/ 12 w 91"/>
                    <a:gd name="T41" fmla="*/ 74 h 138"/>
                    <a:gd name="T42" fmla="*/ 15 w 91"/>
                    <a:gd name="T43" fmla="*/ 65 h 138"/>
                    <a:gd name="T44" fmla="*/ 23 w 91"/>
                    <a:gd name="T45" fmla="*/ 58 h 138"/>
                    <a:gd name="T46" fmla="*/ 12 w 91"/>
                    <a:gd name="T47" fmla="*/ 48 h 138"/>
                    <a:gd name="T48" fmla="*/ 7 w 91"/>
                    <a:gd name="T49" fmla="*/ 32 h 138"/>
                    <a:gd name="T50" fmla="*/ 17 w 91"/>
                    <a:gd name="T51" fmla="*/ 8 h 138"/>
                    <a:gd name="T52" fmla="*/ 45 w 91"/>
                    <a:gd name="T53" fmla="*/ 0 h 138"/>
                    <a:gd name="T54" fmla="*/ 54 w 91"/>
                    <a:gd name="T55" fmla="*/ 0 h 138"/>
                    <a:gd name="T56" fmla="*/ 61 w 91"/>
                    <a:gd name="T57" fmla="*/ 1 h 138"/>
                    <a:gd name="T58" fmla="*/ 90 w 91"/>
                    <a:gd name="T59" fmla="*/ 1 h 138"/>
                    <a:gd name="T60" fmla="*/ 90 w 91"/>
                    <a:gd name="T61" fmla="*/ 11 h 138"/>
                    <a:gd name="T62" fmla="*/ 16 w 91"/>
                    <a:gd name="T63" fmla="*/ 109 h 138"/>
                    <a:gd name="T64" fmla="*/ 22 w 91"/>
                    <a:gd name="T65" fmla="*/ 119 h 138"/>
                    <a:gd name="T66" fmla="*/ 38 w 91"/>
                    <a:gd name="T67" fmla="*/ 122 h 138"/>
                    <a:gd name="T68" fmla="*/ 63 w 91"/>
                    <a:gd name="T69" fmla="*/ 118 h 138"/>
                    <a:gd name="T70" fmla="*/ 71 w 91"/>
                    <a:gd name="T71" fmla="*/ 105 h 138"/>
                    <a:gd name="T72" fmla="*/ 67 w 91"/>
                    <a:gd name="T73" fmla="*/ 96 h 138"/>
                    <a:gd name="T74" fmla="*/ 51 w 91"/>
                    <a:gd name="T75" fmla="*/ 93 h 138"/>
                    <a:gd name="T76" fmla="*/ 36 w 91"/>
                    <a:gd name="T77" fmla="*/ 93 h 138"/>
                    <a:gd name="T78" fmla="*/ 23 w 91"/>
                    <a:gd name="T79" fmla="*/ 97 h 138"/>
                    <a:gd name="T80" fmla="*/ 16 w 91"/>
                    <a:gd name="T81" fmla="*/ 109 h 138"/>
                    <a:gd name="T82" fmla="*/ 25 w 91"/>
                    <a:gd name="T83" fmla="*/ 30 h 138"/>
                    <a:gd name="T84" fmla="*/ 29 w 91"/>
                    <a:gd name="T85" fmla="*/ 43 h 138"/>
                    <a:gd name="T86" fmla="*/ 42 w 91"/>
                    <a:gd name="T87" fmla="*/ 48 h 138"/>
                    <a:gd name="T88" fmla="*/ 60 w 91"/>
                    <a:gd name="T89" fmla="*/ 29 h 138"/>
                    <a:gd name="T90" fmla="*/ 55 w 91"/>
                    <a:gd name="T91" fmla="*/ 14 h 138"/>
                    <a:gd name="T92" fmla="*/ 42 w 91"/>
                    <a:gd name="T93" fmla="*/ 10 h 138"/>
                    <a:gd name="T94" fmla="*/ 29 w 91"/>
                    <a:gd name="T95" fmla="*/ 14 h 138"/>
                    <a:gd name="T96" fmla="*/ 25 w 91"/>
                    <a:gd name="T97" fmla="*/ 3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" h="138">
                      <a:moveTo>
                        <a:pt x="90" y="11"/>
                      </a:moveTo>
                      <a:lnTo>
                        <a:pt x="74" y="14"/>
                      </a:lnTo>
                      <a:cubicBezTo>
                        <a:pt x="76" y="16"/>
                        <a:pt x="78" y="19"/>
                        <a:pt x="79" y="22"/>
                      </a:cubicBezTo>
                      <a:cubicBezTo>
                        <a:pt x="81" y="24"/>
                        <a:pt x="80" y="27"/>
                        <a:pt x="80" y="30"/>
                      </a:cubicBezTo>
                      <a:cubicBezTo>
                        <a:pt x="80" y="40"/>
                        <a:pt x="77" y="48"/>
                        <a:pt x="70" y="54"/>
                      </a:cubicBezTo>
                      <a:cubicBezTo>
                        <a:pt x="63" y="59"/>
                        <a:pt x="54" y="62"/>
                        <a:pt x="42" y="62"/>
                      </a:cubicBezTo>
                      <a:lnTo>
                        <a:pt x="33" y="62"/>
                      </a:lnTo>
                      <a:cubicBezTo>
                        <a:pt x="29" y="65"/>
                        <a:pt x="28" y="68"/>
                        <a:pt x="28" y="71"/>
                      </a:cubicBezTo>
                      <a:cubicBezTo>
                        <a:pt x="28" y="73"/>
                        <a:pt x="30" y="75"/>
                        <a:pt x="31" y="75"/>
                      </a:cubicBezTo>
                      <a:cubicBezTo>
                        <a:pt x="33" y="75"/>
                        <a:pt x="36" y="77"/>
                        <a:pt x="42" y="77"/>
                      </a:cubicBezTo>
                      <a:lnTo>
                        <a:pt x="58" y="77"/>
                      </a:lnTo>
                      <a:cubicBezTo>
                        <a:pt x="68" y="77"/>
                        <a:pt x="78" y="79"/>
                        <a:pt x="82" y="84"/>
                      </a:cubicBezTo>
                      <a:cubicBezTo>
                        <a:pt x="87" y="88"/>
                        <a:pt x="90" y="94"/>
                        <a:pt x="90" y="103"/>
                      </a:cubicBezTo>
                      <a:cubicBezTo>
                        <a:pt x="90" y="113"/>
                        <a:pt x="86" y="122"/>
                        <a:pt x="77" y="128"/>
                      </a:cubicBezTo>
                      <a:cubicBezTo>
                        <a:pt x="68" y="134"/>
                        <a:pt x="55" y="137"/>
                        <a:pt x="39" y="137"/>
                      </a:cubicBezTo>
                      <a:cubicBezTo>
                        <a:pt x="26" y="137"/>
                        <a:pt x="16" y="133"/>
                        <a:pt x="10" y="129"/>
                      </a:cubicBezTo>
                      <a:cubicBezTo>
                        <a:pt x="4" y="124"/>
                        <a:pt x="0" y="118"/>
                        <a:pt x="0" y="110"/>
                      </a:cubicBezTo>
                      <a:cubicBezTo>
                        <a:pt x="0" y="105"/>
                        <a:pt x="2" y="100"/>
                        <a:pt x="6" y="96"/>
                      </a:cubicBezTo>
                      <a:cubicBezTo>
                        <a:pt x="11" y="92"/>
                        <a:pt x="15" y="89"/>
                        <a:pt x="22" y="87"/>
                      </a:cubicBezTo>
                      <a:cubicBezTo>
                        <a:pt x="19" y="86"/>
                        <a:pt x="18" y="84"/>
                        <a:pt x="15" y="81"/>
                      </a:cubicBezTo>
                      <a:cubicBezTo>
                        <a:pt x="13" y="78"/>
                        <a:pt x="12" y="75"/>
                        <a:pt x="12" y="74"/>
                      </a:cubicBezTo>
                      <a:cubicBezTo>
                        <a:pt x="12" y="71"/>
                        <a:pt x="14" y="68"/>
                        <a:pt x="15" y="65"/>
                      </a:cubicBezTo>
                      <a:cubicBezTo>
                        <a:pt x="17" y="62"/>
                        <a:pt x="19" y="61"/>
                        <a:pt x="23" y="58"/>
                      </a:cubicBezTo>
                      <a:cubicBezTo>
                        <a:pt x="19" y="57"/>
                        <a:pt x="15" y="52"/>
                        <a:pt x="12" y="48"/>
                      </a:cubicBezTo>
                      <a:cubicBezTo>
                        <a:pt x="9" y="43"/>
                        <a:pt x="7" y="38"/>
                        <a:pt x="7" y="32"/>
                      </a:cubicBezTo>
                      <a:cubicBezTo>
                        <a:pt x="7" y="22"/>
                        <a:pt x="10" y="13"/>
                        <a:pt x="17" y="8"/>
                      </a:cubicBezTo>
                      <a:cubicBezTo>
                        <a:pt x="25" y="2"/>
                        <a:pt x="33" y="0"/>
                        <a:pt x="45" y="0"/>
                      </a:cubicBezTo>
                      <a:lnTo>
                        <a:pt x="54" y="0"/>
                      </a:lnTo>
                      <a:cubicBezTo>
                        <a:pt x="57" y="0"/>
                        <a:pt x="60" y="1"/>
                        <a:pt x="61" y="1"/>
                      </a:cubicBezTo>
                      <a:lnTo>
                        <a:pt x="90" y="1"/>
                      </a:lnTo>
                      <a:lnTo>
                        <a:pt x="90" y="11"/>
                      </a:lnTo>
                      <a:close/>
                      <a:moveTo>
                        <a:pt x="16" y="109"/>
                      </a:moveTo>
                      <a:cubicBezTo>
                        <a:pt x="16" y="113"/>
                        <a:pt x="18" y="116"/>
                        <a:pt x="22" y="119"/>
                      </a:cubicBezTo>
                      <a:cubicBezTo>
                        <a:pt x="27" y="122"/>
                        <a:pt x="31" y="122"/>
                        <a:pt x="38" y="122"/>
                      </a:cubicBezTo>
                      <a:cubicBezTo>
                        <a:pt x="50" y="122"/>
                        <a:pt x="58" y="121"/>
                        <a:pt x="63" y="118"/>
                      </a:cubicBezTo>
                      <a:cubicBezTo>
                        <a:pt x="69" y="115"/>
                        <a:pt x="71" y="110"/>
                        <a:pt x="71" y="105"/>
                      </a:cubicBezTo>
                      <a:cubicBezTo>
                        <a:pt x="71" y="100"/>
                        <a:pt x="70" y="97"/>
                        <a:pt x="67" y="96"/>
                      </a:cubicBezTo>
                      <a:cubicBezTo>
                        <a:pt x="64" y="94"/>
                        <a:pt x="58" y="93"/>
                        <a:pt x="51" y="93"/>
                      </a:cubicBezTo>
                      <a:lnTo>
                        <a:pt x="36" y="93"/>
                      </a:lnTo>
                      <a:cubicBezTo>
                        <a:pt x="31" y="93"/>
                        <a:pt x="26" y="94"/>
                        <a:pt x="23" y="97"/>
                      </a:cubicBezTo>
                      <a:cubicBezTo>
                        <a:pt x="20" y="100"/>
                        <a:pt x="16" y="105"/>
                        <a:pt x="16" y="109"/>
                      </a:cubicBezTo>
                      <a:close/>
                      <a:moveTo>
                        <a:pt x="25" y="30"/>
                      </a:moveTo>
                      <a:cubicBezTo>
                        <a:pt x="25" y="36"/>
                        <a:pt x="26" y="40"/>
                        <a:pt x="29" y="43"/>
                      </a:cubicBezTo>
                      <a:cubicBezTo>
                        <a:pt x="32" y="46"/>
                        <a:pt x="36" y="48"/>
                        <a:pt x="42" y="48"/>
                      </a:cubicBezTo>
                      <a:cubicBezTo>
                        <a:pt x="54" y="48"/>
                        <a:pt x="60" y="42"/>
                        <a:pt x="60" y="29"/>
                      </a:cubicBezTo>
                      <a:cubicBezTo>
                        <a:pt x="60" y="23"/>
                        <a:pt x="58" y="18"/>
                        <a:pt x="55" y="14"/>
                      </a:cubicBezTo>
                      <a:cubicBezTo>
                        <a:pt x="52" y="9"/>
                        <a:pt x="48" y="10"/>
                        <a:pt x="42" y="10"/>
                      </a:cubicBezTo>
                      <a:cubicBezTo>
                        <a:pt x="36" y="10"/>
                        <a:pt x="32" y="11"/>
                        <a:pt x="29" y="14"/>
                      </a:cubicBezTo>
                      <a:cubicBezTo>
                        <a:pt x="26" y="17"/>
                        <a:pt x="25" y="24"/>
                        <a:pt x="25" y="3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2" name="Freeform 661"/>
                <p:cNvSpPr>
                  <a:spLocks noChangeArrowheads="1"/>
                </p:cNvSpPr>
                <p:nvPr/>
              </p:nvSpPr>
              <p:spPr bwMode="auto">
                <a:xfrm>
                  <a:off x="5569" y="1806"/>
                  <a:ext cx="12" cy="21"/>
                </a:xfrm>
                <a:custGeom>
                  <a:avLst/>
                  <a:gdLst>
                    <a:gd name="T0" fmla="*/ 47 w 58"/>
                    <a:gd name="T1" fmla="*/ 0 h 97"/>
                    <a:gd name="T2" fmla="*/ 57 w 58"/>
                    <a:gd name="T3" fmla="*/ 2 h 97"/>
                    <a:gd name="T4" fmla="*/ 56 w 58"/>
                    <a:gd name="T5" fmla="*/ 21 h 97"/>
                    <a:gd name="T6" fmla="*/ 47 w 58"/>
                    <a:gd name="T7" fmla="*/ 19 h 97"/>
                    <a:gd name="T8" fmla="*/ 28 w 58"/>
                    <a:gd name="T9" fmla="*/ 26 h 97"/>
                    <a:gd name="T10" fmla="*/ 21 w 58"/>
                    <a:gd name="T11" fmla="*/ 47 h 97"/>
                    <a:gd name="T12" fmla="*/ 21 w 58"/>
                    <a:gd name="T13" fmla="*/ 96 h 97"/>
                    <a:gd name="T14" fmla="*/ 0 w 58"/>
                    <a:gd name="T15" fmla="*/ 96 h 97"/>
                    <a:gd name="T16" fmla="*/ 0 w 58"/>
                    <a:gd name="T17" fmla="*/ 2 h 97"/>
                    <a:gd name="T18" fmla="*/ 16 w 58"/>
                    <a:gd name="T19" fmla="*/ 2 h 97"/>
                    <a:gd name="T20" fmla="*/ 19 w 58"/>
                    <a:gd name="T21" fmla="*/ 18 h 97"/>
                    <a:gd name="T22" fmla="*/ 21 w 58"/>
                    <a:gd name="T23" fmla="*/ 18 h 97"/>
                    <a:gd name="T24" fmla="*/ 32 w 58"/>
                    <a:gd name="T25" fmla="*/ 5 h 97"/>
                    <a:gd name="T26" fmla="*/ 47 w 58"/>
                    <a:gd name="T27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8" h="97">
                      <a:moveTo>
                        <a:pt x="47" y="0"/>
                      </a:moveTo>
                      <a:cubicBezTo>
                        <a:pt x="51" y="0"/>
                        <a:pt x="54" y="0"/>
                        <a:pt x="57" y="2"/>
                      </a:cubicBezTo>
                      <a:lnTo>
                        <a:pt x="56" y="21"/>
                      </a:lnTo>
                      <a:cubicBezTo>
                        <a:pt x="53" y="21"/>
                        <a:pt x="50" y="19"/>
                        <a:pt x="47" y="19"/>
                      </a:cubicBezTo>
                      <a:cubicBezTo>
                        <a:pt x="38" y="19"/>
                        <a:pt x="32" y="21"/>
                        <a:pt x="28" y="26"/>
                      </a:cubicBezTo>
                      <a:cubicBezTo>
                        <a:pt x="24" y="30"/>
                        <a:pt x="21" y="38"/>
                        <a:pt x="21" y="47"/>
                      </a:cubicBezTo>
                      <a:lnTo>
                        <a:pt x="21" y="96"/>
                      </a:lnTo>
                      <a:lnTo>
                        <a:pt x="0" y="96"/>
                      </a:lnTo>
                      <a:lnTo>
                        <a:pt x="0" y="2"/>
                      </a:lnTo>
                      <a:lnTo>
                        <a:pt x="16" y="2"/>
                      </a:lnTo>
                      <a:lnTo>
                        <a:pt x="19" y="18"/>
                      </a:lnTo>
                      <a:lnTo>
                        <a:pt x="21" y="18"/>
                      </a:lnTo>
                      <a:cubicBezTo>
                        <a:pt x="24" y="12"/>
                        <a:pt x="28" y="7"/>
                        <a:pt x="32" y="5"/>
                      </a:cubicBezTo>
                      <a:cubicBezTo>
                        <a:pt x="37" y="2"/>
                        <a:pt x="41" y="0"/>
                        <a:pt x="47" y="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3" name="Freeform 662"/>
                <p:cNvSpPr>
                  <a:spLocks noChangeArrowheads="1"/>
                </p:cNvSpPr>
                <p:nvPr/>
              </p:nvSpPr>
              <p:spPr bwMode="auto">
                <a:xfrm>
                  <a:off x="5584" y="1806"/>
                  <a:ext cx="17" cy="21"/>
                </a:xfrm>
                <a:custGeom>
                  <a:avLst/>
                  <a:gdLst>
                    <a:gd name="T0" fmla="*/ 64 w 81"/>
                    <a:gd name="T1" fmla="*/ 96 h 99"/>
                    <a:gd name="T2" fmla="*/ 60 w 81"/>
                    <a:gd name="T3" fmla="*/ 83 h 99"/>
                    <a:gd name="T4" fmla="*/ 60 w 81"/>
                    <a:gd name="T5" fmla="*/ 83 h 99"/>
                    <a:gd name="T6" fmla="*/ 46 w 81"/>
                    <a:gd name="T7" fmla="*/ 95 h 99"/>
                    <a:gd name="T8" fmla="*/ 29 w 81"/>
                    <a:gd name="T9" fmla="*/ 98 h 99"/>
                    <a:gd name="T10" fmla="*/ 7 w 81"/>
                    <a:gd name="T11" fmla="*/ 91 h 99"/>
                    <a:gd name="T12" fmla="*/ 0 w 81"/>
                    <a:gd name="T13" fmla="*/ 69 h 99"/>
                    <a:gd name="T14" fmla="*/ 10 w 81"/>
                    <a:gd name="T15" fmla="*/ 47 h 99"/>
                    <a:gd name="T16" fmla="*/ 44 w 81"/>
                    <a:gd name="T17" fmla="*/ 38 h 99"/>
                    <a:gd name="T18" fmla="*/ 60 w 81"/>
                    <a:gd name="T19" fmla="*/ 38 h 99"/>
                    <a:gd name="T20" fmla="*/ 60 w 81"/>
                    <a:gd name="T21" fmla="*/ 34 h 99"/>
                    <a:gd name="T22" fmla="*/ 55 w 81"/>
                    <a:gd name="T23" fmla="*/ 21 h 99"/>
                    <a:gd name="T24" fmla="*/ 42 w 81"/>
                    <a:gd name="T25" fmla="*/ 16 h 99"/>
                    <a:gd name="T26" fmla="*/ 28 w 81"/>
                    <a:gd name="T27" fmla="*/ 18 h 99"/>
                    <a:gd name="T28" fmla="*/ 14 w 81"/>
                    <a:gd name="T29" fmla="*/ 22 h 99"/>
                    <a:gd name="T30" fmla="*/ 9 w 81"/>
                    <a:gd name="T31" fmla="*/ 7 h 99"/>
                    <a:gd name="T32" fmla="*/ 26 w 81"/>
                    <a:gd name="T33" fmla="*/ 2 h 99"/>
                    <a:gd name="T34" fmla="*/ 44 w 81"/>
                    <a:gd name="T35" fmla="*/ 0 h 99"/>
                    <a:gd name="T36" fmla="*/ 71 w 81"/>
                    <a:gd name="T37" fmla="*/ 7 h 99"/>
                    <a:gd name="T38" fmla="*/ 80 w 81"/>
                    <a:gd name="T39" fmla="*/ 32 h 99"/>
                    <a:gd name="T40" fmla="*/ 80 w 81"/>
                    <a:gd name="T41" fmla="*/ 96 h 99"/>
                    <a:gd name="T42" fmla="*/ 64 w 81"/>
                    <a:gd name="T43" fmla="*/ 96 h 99"/>
                    <a:gd name="T44" fmla="*/ 35 w 81"/>
                    <a:gd name="T45" fmla="*/ 83 h 99"/>
                    <a:gd name="T46" fmla="*/ 52 w 81"/>
                    <a:gd name="T47" fmla="*/ 77 h 99"/>
                    <a:gd name="T48" fmla="*/ 60 w 81"/>
                    <a:gd name="T49" fmla="*/ 60 h 99"/>
                    <a:gd name="T50" fmla="*/ 60 w 81"/>
                    <a:gd name="T51" fmla="*/ 51 h 99"/>
                    <a:gd name="T52" fmla="*/ 48 w 81"/>
                    <a:gd name="T53" fmla="*/ 51 h 99"/>
                    <a:gd name="T54" fmla="*/ 28 w 81"/>
                    <a:gd name="T55" fmla="*/ 56 h 99"/>
                    <a:gd name="T56" fmla="*/ 22 w 81"/>
                    <a:gd name="T57" fmla="*/ 69 h 99"/>
                    <a:gd name="T58" fmla="*/ 26 w 81"/>
                    <a:gd name="T59" fmla="*/ 79 h 99"/>
                    <a:gd name="T60" fmla="*/ 35 w 81"/>
                    <a:gd name="T61" fmla="*/ 83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1" h="99">
                      <a:moveTo>
                        <a:pt x="64" y="96"/>
                      </a:moveTo>
                      <a:lnTo>
                        <a:pt x="60" y="83"/>
                      </a:lnTo>
                      <a:lnTo>
                        <a:pt x="60" y="83"/>
                      </a:lnTo>
                      <a:cubicBezTo>
                        <a:pt x="55" y="89"/>
                        <a:pt x="51" y="94"/>
                        <a:pt x="46" y="95"/>
                      </a:cubicBezTo>
                      <a:cubicBezTo>
                        <a:pt x="42" y="96"/>
                        <a:pt x="36" y="98"/>
                        <a:pt x="29" y="98"/>
                      </a:cubicBezTo>
                      <a:cubicBezTo>
                        <a:pt x="20" y="98"/>
                        <a:pt x="13" y="95"/>
                        <a:pt x="7" y="91"/>
                      </a:cubicBezTo>
                      <a:cubicBezTo>
                        <a:pt x="1" y="86"/>
                        <a:pt x="0" y="79"/>
                        <a:pt x="0" y="69"/>
                      </a:cubicBezTo>
                      <a:cubicBezTo>
                        <a:pt x="0" y="59"/>
                        <a:pt x="3" y="51"/>
                        <a:pt x="10" y="47"/>
                      </a:cubicBezTo>
                      <a:cubicBezTo>
                        <a:pt x="17" y="42"/>
                        <a:pt x="29" y="40"/>
                        <a:pt x="44" y="38"/>
                      </a:cubicBezTo>
                      <a:lnTo>
                        <a:pt x="60" y="38"/>
                      </a:lnTo>
                      <a:lnTo>
                        <a:pt x="60" y="34"/>
                      </a:lnTo>
                      <a:cubicBezTo>
                        <a:pt x="60" y="28"/>
                        <a:pt x="58" y="24"/>
                        <a:pt x="55" y="21"/>
                      </a:cubicBezTo>
                      <a:cubicBezTo>
                        <a:pt x="52" y="18"/>
                        <a:pt x="48" y="16"/>
                        <a:pt x="42" y="16"/>
                      </a:cubicBezTo>
                      <a:cubicBezTo>
                        <a:pt x="38" y="16"/>
                        <a:pt x="33" y="16"/>
                        <a:pt x="28" y="18"/>
                      </a:cubicBezTo>
                      <a:cubicBezTo>
                        <a:pt x="24" y="19"/>
                        <a:pt x="19" y="21"/>
                        <a:pt x="14" y="22"/>
                      </a:cubicBezTo>
                      <a:lnTo>
                        <a:pt x="9" y="7"/>
                      </a:lnTo>
                      <a:cubicBezTo>
                        <a:pt x="14" y="5"/>
                        <a:pt x="19" y="3"/>
                        <a:pt x="26" y="2"/>
                      </a:cubicBezTo>
                      <a:cubicBezTo>
                        <a:pt x="33" y="0"/>
                        <a:pt x="38" y="0"/>
                        <a:pt x="44" y="0"/>
                      </a:cubicBezTo>
                      <a:cubicBezTo>
                        <a:pt x="55" y="0"/>
                        <a:pt x="64" y="2"/>
                        <a:pt x="71" y="7"/>
                      </a:cubicBezTo>
                      <a:cubicBezTo>
                        <a:pt x="79" y="11"/>
                        <a:pt x="80" y="21"/>
                        <a:pt x="80" y="32"/>
                      </a:cubicBezTo>
                      <a:lnTo>
                        <a:pt x="80" y="96"/>
                      </a:lnTo>
                      <a:lnTo>
                        <a:pt x="64" y="96"/>
                      </a:lnTo>
                      <a:close/>
                      <a:moveTo>
                        <a:pt x="35" y="83"/>
                      </a:moveTo>
                      <a:cubicBezTo>
                        <a:pt x="42" y="83"/>
                        <a:pt x="48" y="81"/>
                        <a:pt x="52" y="77"/>
                      </a:cubicBezTo>
                      <a:cubicBezTo>
                        <a:pt x="57" y="72"/>
                        <a:pt x="60" y="67"/>
                        <a:pt x="60" y="60"/>
                      </a:cubicBezTo>
                      <a:lnTo>
                        <a:pt x="60" y="51"/>
                      </a:lnTo>
                      <a:lnTo>
                        <a:pt x="48" y="51"/>
                      </a:lnTo>
                      <a:cubicBezTo>
                        <a:pt x="39" y="51"/>
                        <a:pt x="33" y="53"/>
                        <a:pt x="28" y="56"/>
                      </a:cubicBezTo>
                      <a:cubicBezTo>
                        <a:pt x="24" y="59"/>
                        <a:pt x="22" y="63"/>
                        <a:pt x="22" y="69"/>
                      </a:cubicBezTo>
                      <a:cubicBezTo>
                        <a:pt x="22" y="73"/>
                        <a:pt x="23" y="76"/>
                        <a:pt x="26" y="79"/>
                      </a:cubicBezTo>
                      <a:cubicBezTo>
                        <a:pt x="29" y="82"/>
                        <a:pt x="29" y="83"/>
                        <a:pt x="35" y="8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4" name="Freeform 663"/>
                <p:cNvSpPr>
                  <a:spLocks noChangeArrowheads="1"/>
                </p:cNvSpPr>
                <p:nvPr/>
              </p:nvSpPr>
              <p:spPr bwMode="auto">
                <a:xfrm>
                  <a:off x="5608" y="1805"/>
                  <a:ext cx="31" cy="22"/>
                </a:xfrm>
                <a:custGeom>
                  <a:avLst/>
                  <a:gdLst>
                    <a:gd name="T0" fmla="*/ 61 w 141"/>
                    <a:gd name="T1" fmla="*/ 100 h 101"/>
                    <a:gd name="T2" fmla="*/ 61 w 141"/>
                    <a:gd name="T3" fmla="*/ 42 h 101"/>
                    <a:gd name="T4" fmla="*/ 57 w 141"/>
                    <a:gd name="T5" fmla="*/ 26 h 101"/>
                    <a:gd name="T6" fmla="*/ 44 w 141"/>
                    <a:gd name="T7" fmla="*/ 20 h 101"/>
                    <a:gd name="T8" fmla="*/ 26 w 141"/>
                    <a:gd name="T9" fmla="*/ 28 h 101"/>
                    <a:gd name="T10" fmla="*/ 20 w 141"/>
                    <a:gd name="T11" fmla="*/ 52 h 101"/>
                    <a:gd name="T12" fmla="*/ 20 w 141"/>
                    <a:gd name="T13" fmla="*/ 99 h 101"/>
                    <a:gd name="T14" fmla="*/ 0 w 141"/>
                    <a:gd name="T15" fmla="*/ 99 h 101"/>
                    <a:gd name="T16" fmla="*/ 0 w 141"/>
                    <a:gd name="T17" fmla="*/ 4 h 101"/>
                    <a:gd name="T18" fmla="*/ 16 w 141"/>
                    <a:gd name="T19" fmla="*/ 4 h 101"/>
                    <a:gd name="T20" fmla="*/ 19 w 141"/>
                    <a:gd name="T21" fmla="*/ 16 h 101"/>
                    <a:gd name="T22" fmla="*/ 20 w 141"/>
                    <a:gd name="T23" fmla="*/ 16 h 101"/>
                    <a:gd name="T24" fmla="*/ 32 w 141"/>
                    <a:gd name="T25" fmla="*/ 6 h 101"/>
                    <a:gd name="T26" fmla="*/ 48 w 141"/>
                    <a:gd name="T27" fmla="*/ 1 h 101"/>
                    <a:gd name="T28" fmla="*/ 77 w 141"/>
                    <a:gd name="T29" fmla="*/ 16 h 101"/>
                    <a:gd name="T30" fmla="*/ 79 w 141"/>
                    <a:gd name="T31" fmla="*/ 16 h 101"/>
                    <a:gd name="T32" fmla="*/ 90 w 141"/>
                    <a:gd name="T33" fmla="*/ 4 h 101"/>
                    <a:gd name="T34" fmla="*/ 108 w 141"/>
                    <a:gd name="T35" fmla="*/ 0 h 101"/>
                    <a:gd name="T36" fmla="*/ 133 w 141"/>
                    <a:gd name="T37" fmla="*/ 9 h 101"/>
                    <a:gd name="T38" fmla="*/ 140 w 141"/>
                    <a:gd name="T39" fmla="*/ 35 h 101"/>
                    <a:gd name="T40" fmla="*/ 140 w 141"/>
                    <a:gd name="T41" fmla="*/ 96 h 101"/>
                    <a:gd name="T42" fmla="*/ 119 w 141"/>
                    <a:gd name="T43" fmla="*/ 96 h 101"/>
                    <a:gd name="T44" fmla="*/ 119 w 141"/>
                    <a:gd name="T45" fmla="*/ 38 h 101"/>
                    <a:gd name="T46" fmla="*/ 115 w 141"/>
                    <a:gd name="T47" fmla="*/ 22 h 101"/>
                    <a:gd name="T48" fmla="*/ 102 w 141"/>
                    <a:gd name="T49" fmla="*/ 16 h 101"/>
                    <a:gd name="T50" fmla="*/ 84 w 141"/>
                    <a:gd name="T51" fmla="*/ 23 h 101"/>
                    <a:gd name="T52" fmla="*/ 79 w 141"/>
                    <a:gd name="T53" fmla="*/ 45 h 101"/>
                    <a:gd name="T54" fmla="*/ 79 w 141"/>
                    <a:gd name="T55" fmla="*/ 100 h 101"/>
                    <a:gd name="T56" fmla="*/ 61 w 141"/>
                    <a:gd name="T57" fmla="*/ 10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41" h="101">
                      <a:moveTo>
                        <a:pt x="61" y="100"/>
                      </a:moveTo>
                      <a:lnTo>
                        <a:pt x="61" y="42"/>
                      </a:lnTo>
                      <a:cubicBezTo>
                        <a:pt x="61" y="35"/>
                        <a:pt x="60" y="29"/>
                        <a:pt x="57" y="26"/>
                      </a:cubicBezTo>
                      <a:cubicBezTo>
                        <a:pt x="54" y="23"/>
                        <a:pt x="49" y="20"/>
                        <a:pt x="44" y="20"/>
                      </a:cubicBezTo>
                      <a:cubicBezTo>
                        <a:pt x="36" y="20"/>
                        <a:pt x="30" y="23"/>
                        <a:pt x="26" y="28"/>
                      </a:cubicBezTo>
                      <a:cubicBezTo>
                        <a:pt x="22" y="32"/>
                        <a:pt x="20" y="41"/>
                        <a:pt x="20" y="52"/>
                      </a:cubicBezTo>
                      <a:lnTo>
                        <a:pt x="20" y="99"/>
                      </a:lnTo>
                      <a:lnTo>
                        <a:pt x="0" y="99"/>
                      </a:lnTo>
                      <a:lnTo>
                        <a:pt x="0" y="4"/>
                      </a:lnTo>
                      <a:lnTo>
                        <a:pt x="16" y="4"/>
                      </a:lnTo>
                      <a:lnTo>
                        <a:pt x="19" y="16"/>
                      </a:lnTo>
                      <a:lnTo>
                        <a:pt x="20" y="16"/>
                      </a:lnTo>
                      <a:cubicBezTo>
                        <a:pt x="23" y="11"/>
                        <a:pt x="26" y="9"/>
                        <a:pt x="32" y="6"/>
                      </a:cubicBezTo>
                      <a:cubicBezTo>
                        <a:pt x="38" y="3"/>
                        <a:pt x="42" y="1"/>
                        <a:pt x="48" y="1"/>
                      </a:cubicBezTo>
                      <a:cubicBezTo>
                        <a:pt x="63" y="1"/>
                        <a:pt x="73" y="6"/>
                        <a:pt x="77" y="16"/>
                      </a:cubicBezTo>
                      <a:lnTo>
                        <a:pt x="79" y="16"/>
                      </a:lnTo>
                      <a:cubicBezTo>
                        <a:pt x="81" y="11"/>
                        <a:pt x="86" y="7"/>
                        <a:pt x="90" y="4"/>
                      </a:cubicBezTo>
                      <a:cubicBezTo>
                        <a:pt x="95" y="1"/>
                        <a:pt x="100" y="0"/>
                        <a:pt x="108" y="0"/>
                      </a:cubicBezTo>
                      <a:cubicBezTo>
                        <a:pt x="119" y="0"/>
                        <a:pt x="128" y="3"/>
                        <a:pt x="133" y="9"/>
                      </a:cubicBezTo>
                      <a:cubicBezTo>
                        <a:pt x="139" y="14"/>
                        <a:pt x="140" y="23"/>
                        <a:pt x="140" y="35"/>
                      </a:cubicBezTo>
                      <a:lnTo>
                        <a:pt x="140" y="96"/>
                      </a:lnTo>
                      <a:lnTo>
                        <a:pt x="119" y="96"/>
                      </a:lnTo>
                      <a:lnTo>
                        <a:pt x="119" y="38"/>
                      </a:lnTo>
                      <a:cubicBezTo>
                        <a:pt x="119" y="30"/>
                        <a:pt x="118" y="25"/>
                        <a:pt x="115" y="22"/>
                      </a:cubicBezTo>
                      <a:cubicBezTo>
                        <a:pt x="112" y="19"/>
                        <a:pt x="108" y="16"/>
                        <a:pt x="102" y="16"/>
                      </a:cubicBezTo>
                      <a:cubicBezTo>
                        <a:pt x="95" y="16"/>
                        <a:pt x="89" y="18"/>
                        <a:pt x="84" y="23"/>
                      </a:cubicBezTo>
                      <a:cubicBezTo>
                        <a:pt x="80" y="27"/>
                        <a:pt x="79" y="35"/>
                        <a:pt x="79" y="45"/>
                      </a:cubicBezTo>
                      <a:lnTo>
                        <a:pt x="79" y="100"/>
                      </a:lnTo>
                      <a:lnTo>
                        <a:pt x="61" y="10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5" name="Freeform 664"/>
                <p:cNvSpPr>
                  <a:spLocks noChangeArrowheads="1"/>
                </p:cNvSpPr>
                <p:nvPr/>
              </p:nvSpPr>
              <p:spPr bwMode="auto">
                <a:xfrm>
                  <a:off x="5844" y="2361"/>
                  <a:ext cx="20" cy="30"/>
                </a:xfrm>
                <a:custGeom>
                  <a:avLst/>
                  <a:gdLst>
                    <a:gd name="T0" fmla="*/ 90 w 91"/>
                    <a:gd name="T1" fmla="*/ 12 h 138"/>
                    <a:gd name="T2" fmla="*/ 74 w 91"/>
                    <a:gd name="T3" fmla="*/ 15 h 138"/>
                    <a:gd name="T4" fmla="*/ 78 w 91"/>
                    <a:gd name="T5" fmla="*/ 22 h 138"/>
                    <a:gd name="T6" fmla="*/ 80 w 91"/>
                    <a:gd name="T7" fmla="*/ 31 h 138"/>
                    <a:gd name="T8" fmla="*/ 70 w 91"/>
                    <a:gd name="T9" fmla="*/ 54 h 138"/>
                    <a:gd name="T10" fmla="*/ 42 w 91"/>
                    <a:gd name="T11" fmla="*/ 63 h 138"/>
                    <a:gd name="T12" fmla="*/ 33 w 91"/>
                    <a:gd name="T13" fmla="*/ 63 h 138"/>
                    <a:gd name="T14" fmla="*/ 27 w 91"/>
                    <a:gd name="T15" fmla="*/ 71 h 138"/>
                    <a:gd name="T16" fmla="*/ 30 w 91"/>
                    <a:gd name="T17" fmla="*/ 76 h 138"/>
                    <a:gd name="T18" fmla="*/ 42 w 91"/>
                    <a:gd name="T19" fmla="*/ 77 h 138"/>
                    <a:gd name="T20" fmla="*/ 58 w 91"/>
                    <a:gd name="T21" fmla="*/ 77 h 138"/>
                    <a:gd name="T22" fmla="*/ 81 w 91"/>
                    <a:gd name="T23" fmla="*/ 85 h 138"/>
                    <a:gd name="T24" fmla="*/ 90 w 91"/>
                    <a:gd name="T25" fmla="*/ 104 h 138"/>
                    <a:gd name="T26" fmla="*/ 77 w 91"/>
                    <a:gd name="T27" fmla="*/ 128 h 138"/>
                    <a:gd name="T28" fmla="*/ 39 w 91"/>
                    <a:gd name="T29" fmla="*/ 137 h 138"/>
                    <a:gd name="T30" fmla="*/ 10 w 91"/>
                    <a:gd name="T31" fmla="*/ 130 h 138"/>
                    <a:gd name="T32" fmla="*/ 0 w 91"/>
                    <a:gd name="T33" fmla="*/ 111 h 138"/>
                    <a:gd name="T34" fmla="*/ 5 w 91"/>
                    <a:gd name="T35" fmla="*/ 96 h 138"/>
                    <a:gd name="T36" fmla="*/ 21 w 91"/>
                    <a:gd name="T37" fmla="*/ 87 h 138"/>
                    <a:gd name="T38" fmla="*/ 14 w 91"/>
                    <a:gd name="T39" fmla="*/ 82 h 138"/>
                    <a:gd name="T40" fmla="*/ 11 w 91"/>
                    <a:gd name="T41" fmla="*/ 74 h 138"/>
                    <a:gd name="T42" fmla="*/ 14 w 91"/>
                    <a:gd name="T43" fmla="*/ 66 h 138"/>
                    <a:gd name="T44" fmla="*/ 23 w 91"/>
                    <a:gd name="T45" fmla="*/ 58 h 138"/>
                    <a:gd name="T46" fmla="*/ 11 w 91"/>
                    <a:gd name="T47" fmla="*/ 48 h 138"/>
                    <a:gd name="T48" fmla="*/ 7 w 91"/>
                    <a:gd name="T49" fmla="*/ 32 h 138"/>
                    <a:gd name="T50" fmla="*/ 17 w 91"/>
                    <a:gd name="T51" fmla="*/ 9 h 138"/>
                    <a:gd name="T52" fmla="*/ 45 w 91"/>
                    <a:gd name="T53" fmla="*/ 0 h 138"/>
                    <a:gd name="T54" fmla="*/ 54 w 91"/>
                    <a:gd name="T55" fmla="*/ 0 h 138"/>
                    <a:gd name="T56" fmla="*/ 61 w 91"/>
                    <a:gd name="T57" fmla="*/ 1 h 138"/>
                    <a:gd name="T58" fmla="*/ 90 w 91"/>
                    <a:gd name="T59" fmla="*/ 1 h 138"/>
                    <a:gd name="T60" fmla="*/ 90 w 91"/>
                    <a:gd name="T61" fmla="*/ 12 h 138"/>
                    <a:gd name="T62" fmla="*/ 16 w 91"/>
                    <a:gd name="T63" fmla="*/ 109 h 138"/>
                    <a:gd name="T64" fmla="*/ 21 w 91"/>
                    <a:gd name="T65" fmla="*/ 120 h 138"/>
                    <a:gd name="T66" fmla="*/ 37 w 91"/>
                    <a:gd name="T67" fmla="*/ 122 h 138"/>
                    <a:gd name="T68" fmla="*/ 62 w 91"/>
                    <a:gd name="T69" fmla="*/ 118 h 138"/>
                    <a:gd name="T70" fmla="*/ 71 w 91"/>
                    <a:gd name="T71" fmla="*/ 105 h 138"/>
                    <a:gd name="T72" fmla="*/ 67 w 91"/>
                    <a:gd name="T73" fmla="*/ 96 h 138"/>
                    <a:gd name="T74" fmla="*/ 51 w 91"/>
                    <a:gd name="T75" fmla="*/ 93 h 138"/>
                    <a:gd name="T76" fmla="*/ 36 w 91"/>
                    <a:gd name="T77" fmla="*/ 93 h 138"/>
                    <a:gd name="T78" fmla="*/ 23 w 91"/>
                    <a:gd name="T79" fmla="*/ 98 h 138"/>
                    <a:gd name="T80" fmla="*/ 16 w 91"/>
                    <a:gd name="T81" fmla="*/ 109 h 138"/>
                    <a:gd name="T82" fmla="*/ 24 w 91"/>
                    <a:gd name="T83" fmla="*/ 31 h 138"/>
                    <a:gd name="T84" fmla="*/ 29 w 91"/>
                    <a:gd name="T85" fmla="*/ 44 h 138"/>
                    <a:gd name="T86" fmla="*/ 42 w 91"/>
                    <a:gd name="T87" fmla="*/ 48 h 138"/>
                    <a:gd name="T88" fmla="*/ 59 w 91"/>
                    <a:gd name="T89" fmla="*/ 29 h 138"/>
                    <a:gd name="T90" fmla="*/ 55 w 91"/>
                    <a:gd name="T91" fmla="*/ 15 h 138"/>
                    <a:gd name="T92" fmla="*/ 42 w 91"/>
                    <a:gd name="T93" fmla="*/ 10 h 138"/>
                    <a:gd name="T94" fmla="*/ 29 w 91"/>
                    <a:gd name="T95" fmla="*/ 15 h 138"/>
                    <a:gd name="T96" fmla="*/ 24 w 91"/>
                    <a:gd name="T97" fmla="*/ 31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" h="138">
                      <a:moveTo>
                        <a:pt x="90" y="12"/>
                      </a:moveTo>
                      <a:lnTo>
                        <a:pt x="74" y="15"/>
                      </a:lnTo>
                      <a:cubicBezTo>
                        <a:pt x="75" y="16"/>
                        <a:pt x="77" y="18"/>
                        <a:pt x="78" y="22"/>
                      </a:cubicBezTo>
                      <a:cubicBezTo>
                        <a:pt x="80" y="25"/>
                        <a:pt x="80" y="28"/>
                        <a:pt x="80" y="31"/>
                      </a:cubicBezTo>
                      <a:cubicBezTo>
                        <a:pt x="80" y="41"/>
                        <a:pt x="78" y="48"/>
                        <a:pt x="70" y="54"/>
                      </a:cubicBezTo>
                      <a:cubicBezTo>
                        <a:pt x="63" y="60"/>
                        <a:pt x="54" y="63"/>
                        <a:pt x="42" y="63"/>
                      </a:cubicBezTo>
                      <a:lnTo>
                        <a:pt x="33" y="63"/>
                      </a:lnTo>
                      <a:cubicBezTo>
                        <a:pt x="29" y="66"/>
                        <a:pt x="27" y="69"/>
                        <a:pt x="27" y="71"/>
                      </a:cubicBezTo>
                      <a:cubicBezTo>
                        <a:pt x="27" y="73"/>
                        <a:pt x="29" y="76"/>
                        <a:pt x="30" y="76"/>
                      </a:cubicBezTo>
                      <a:cubicBezTo>
                        <a:pt x="32" y="76"/>
                        <a:pt x="36" y="77"/>
                        <a:pt x="42" y="77"/>
                      </a:cubicBezTo>
                      <a:lnTo>
                        <a:pt x="58" y="77"/>
                      </a:lnTo>
                      <a:cubicBezTo>
                        <a:pt x="68" y="77"/>
                        <a:pt x="77" y="80"/>
                        <a:pt x="81" y="85"/>
                      </a:cubicBezTo>
                      <a:cubicBezTo>
                        <a:pt x="86" y="89"/>
                        <a:pt x="90" y="95"/>
                        <a:pt x="90" y="104"/>
                      </a:cubicBezTo>
                      <a:cubicBezTo>
                        <a:pt x="90" y="114"/>
                        <a:pt x="86" y="122"/>
                        <a:pt x="77" y="128"/>
                      </a:cubicBezTo>
                      <a:cubicBezTo>
                        <a:pt x="68" y="134"/>
                        <a:pt x="55" y="137"/>
                        <a:pt x="39" y="137"/>
                      </a:cubicBezTo>
                      <a:cubicBezTo>
                        <a:pt x="26" y="137"/>
                        <a:pt x="16" y="134"/>
                        <a:pt x="10" y="130"/>
                      </a:cubicBezTo>
                      <a:cubicBezTo>
                        <a:pt x="4" y="125"/>
                        <a:pt x="0" y="118"/>
                        <a:pt x="0" y="111"/>
                      </a:cubicBezTo>
                      <a:cubicBezTo>
                        <a:pt x="0" y="105"/>
                        <a:pt x="1" y="100"/>
                        <a:pt x="5" y="96"/>
                      </a:cubicBezTo>
                      <a:cubicBezTo>
                        <a:pt x="10" y="91"/>
                        <a:pt x="14" y="89"/>
                        <a:pt x="21" y="87"/>
                      </a:cubicBezTo>
                      <a:cubicBezTo>
                        <a:pt x="19" y="86"/>
                        <a:pt x="17" y="85"/>
                        <a:pt x="14" y="82"/>
                      </a:cubicBezTo>
                      <a:cubicBezTo>
                        <a:pt x="11" y="79"/>
                        <a:pt x="11" y="76"/>
                        <a:pt x="11" y="74"/>
                      </a:cubicBezTo>
                      <a:cubicBezTo>
                        <a:pt x="11" y="71"/>
                        <a:pt x="13" y="69"/>
                        <a:pt x="14" y="66"/>
                      </a:cubicBezTo>
                      <a:cubicBezTo>
                        <a:pt x="16" y="62"/>
                        <a:pt x="19" y="61"/>
                        <a:pt x="23" y="58"/>
                      </a:cubicBezTo>
                      <a:cubicBezTo>
                        <a:pt x="19" y="57"/>
                        <a:pt x="14" y="52"/>
                        <a:pt x="11" y="48"/>
                      </a:cubicBezTo>
                      <a:cubicBezTo>
                        <a:pt x="8" y="44"/>
                        <a:pt x="7" y="38"/>
                        <a:pt x="7" y="32"/>
                      </a:cubicBezTo>
                      <a:cubicBezTo>
                        <a:pt x="7" y="22"/>
                        <a:pt x="10" y="15"/>
                        <a:pt x="17" y="9"/>
                      </a:cubicBezTo>
                      <a:cubicBezTo>
                        <a:pt x="24" y="3"/>
                        <a:pt x="33" y="0"/>
                        <a:pt x="45" y="0"/>
                      </a:cubicBezTo>
                      <a:lnTo>
                        <a:pt x="54" y="0"/>
                      </a:lnTo>
                      <a:cubicBezTo>
                        <a:pt x="56" y="0"/>
                        <a:pt x="59" y="1"/>
                        <a:pt x="61" y="1"/>
                      </a:cubicBezTo>
                      <a:lnTo>
                        <a:pt x="90" y="1"/>
                      </a:lnTo>
                      <a:lnTo>
                        <a:pt x="90" y="12"/>
                      </a:lnTo>
                      <a:close/>
                      <a:moveTo>
                        <a:pt x="16" y="109"/>
                      </a:moveTo>
                      <a:cubicBezTo>
                        <a:pt x="16" y="113"/>
                        <a:pt x="17" y="117"/>
                        <a:pt x="21" y="120"/>
                      </a:cubicBezTo>
                      <a:cubicBezTo>
                        <a:pt x="26" y="122"/>
                        <a:pt x="30" y="122"/>
                        <a:pt x="37" y="122"/>
                      </a:cubicBezTo>
                      <a:cubicBezTo>
                        <a:pt x="49" y="122"/>
                        <a:pt x="56" y="121"/>
                        <a:pt x="62" y="118"/>
                      </a:cubicBezTo>
                      <a:cubicBezTo>
                        <a:pt x="68" y="115"/>
                        <a:pt x="71" y="111"/>
                        <a:pt x="71" y="105"/>
                      </a:cubicBezTo>
                      <a:cubicBezTo>
                        <a:pt x="71" y="101"/>
                        <a:pt x="70" y="97"/>
                        <a:pt x="67" y="96"/>
                      </a:cubicBezTo>
                      <a:cubicBezTo>
                        <a:pt x="64" y="94"/>
                        <a:pt x="58" y="93"/>
                        <a:pt x="51" y="93"/>
                      </a:cubicBezTo>
                      <a:lnTo>
                        <a:pt x="36" y="93"/>
                      </a:lnTo>
                      <a:cubicBezTo>
                        <a:pt x="30" y="93"/>
                        <a:pt x="26" y="95"/>
                        <a:pt x="23" y="98"/>
                      </a:cubicBezTo>
                      <a:cubicBezTo>
                        <a:pt x="20" y="101"/>
                        <a:pt x="16" y="104"/>
                        <a:pt x="16" y="109"/>
                      </a:cubicBezTo>
                      <a:close/>
                      <a:moveTo>
                        <a:pt x="24" y="31"/>
                      </a:moveTo>
                      <a:cubicBezTo>
                        <a:pt x="24" y="36"/>
                        <a:pt x="26" y="41"/>
                        <a:pt x="29" y="44"/>
                      </a:cubicBezTo>
                      <a:cubicBezTo>
                        <a:pt x="32" y="47"/>
                        <a:pt x="36" y="48"/>
                        <a:pt x="42" y="48"/>
                      </a:cubicBezTo>
                      <a:cubicBezTo>
                        <a:pt x="54" y="48"/>
                        <a:pt x="59" y="42"/>
                        <a:pt x="59" y="29"/>
                      </a:cubicBezTo>
                      <a:cubicBezTo>
                        <a:pt x="59" y="23"/>
                        <a:pt x="58" y="19"/>
                        <a:pt x="55" y="15"/>
                      </a:cubicBezTo>
                      <a:cubicBezTo>
                        <a:pt x="52" y="10"/>
                        <a:pt x="48" y="10"/>
                        <a:pt x="42" y="10"/>
                      </a:cubicBezTo>
                      <a:cubicBezTo>
                        <a:pt x="36" y="10"/>
                        <a:pt x="32" y="12"/>
                        <a:pt x="29" y="15"/>
                      </a:cubicBezTo>
                      <a:cubicBezTo>
                        <a:pt x="26" y="17"/>
                        <a:pt x="24" y="23"/>
                        <a:pt x="24" y="3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6" name="Freeform 665"/>
                <p:cNvSpPr>
                  <a:spLocks noChangeArrowheads="1"/>
                </p:cNvSpPr>
                <p:nvPr/>
              </p:nvSpPr>
              <p:spPr bwMode="auto">
                <a:xfrm>
                  <a:off x="5868" y="2352"/>
                  <a:ext cx="4" cy="29"/>
                </a:xfrm>
                <a:custGeom>
                  <a:avLst/>
                  <a:gdLst>
                    <a:gd name="T0" fmla="*/ 20 w 21"/>
                    <a:gd name="T1" fmla="*/ 133 h 134"/>
                    <a:gd name="T2" fmla="*/ 0 w 21"/>
                    <a:gd name="T3" fmla="*/ 133 h 134"/>
                    <a:gd name="T4" fmla="*/ 0 w 21"/>
                    <a:gd name="T5" fmla="*/ 0 h 134"/>
                    <a:gd name="T6" fmla="*/ 20 w 21"/>
                    <a:gd name="T7" fmla="*/ 0 h 134"/>
                    <a:gd name="T8" fmla="*/ 20 w 21"/>
                    <a:gd name="T9" fmla="*/ 13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34">
                      <a:moveTo>
                        <a:pt x="20" y="133"/>
                      </a:moveTo>
                      <a:lnTo>
                        <a:pt x="0" y="133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13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7" name="Freeform 666"/>
                <p:cNvSpPr>
                  <a:spLocks noChangeArrowheads="1"/>
                </p:cNvSpPr>
                <p:nvPr/>
              </p:nvSpPr>
              <p:spPr bwMode="auto">
                <a:xfrm>
                  <a:off x="5877" y="2360"/>
                  <a:ext cx="20" cy="22"/>
                </a:xfrm>
                <a:custGeom>
                  <a:avLst/>
                  <a:gdLst>
                    <a:gd name="T0" fmla="*/ 91 w 92"/>
                    <a:gd name="T1" fmla="*/ 50 h 100"/>
                    <a:gd name="T2" fmla="*/ 79 w 92"/>
                    <a:gd name="T3" fmla="*/ 86 h 100"/>
                    <a:gd name="T4" fmla="*/ 46 w 92"/>
                    <a:gd name="T5" fmla="*/ 99 h 100"/>
                    <a:gd name="T6" fmla="*/ 22 w 92"/>
                    <a:gd name="T7" fmla="*/ 93 h 100"/>
                    <a:gd name="T8" fmla="*/ 6 w 92"/>
                    <a:gd name="T9" fmla="*/ 76 h 100"/>
                    <a:gd name="T10" fmla="*/ 0 w 92"/>
                    <a:gd name="T11" fmla="*/ 50 h 100"/>
                    <a:gd name="T12" fmla="*/ 12 w 92"/>
                    <a:gd name="T13" fmla="*/ 13 h 100"/>
                    <a:gd name="T14" fmla="*/ 46 w 92"/>
                    <a:gd name="T15" fmla="*/ 0 h 100"/>
                    <a:gd name="T16" fmla="*/ 78 w 92"/>
                    <a:gd name="T17" fmla="*/ 13 h 100"/>
                    <a:gd name="T18" fmla="*/ 91 w 92"/>
                    <a:gd name="T19" fmla="*/ 50 h 100"/>
                    <a:gd name="T20" fmla="*/ 22 w 92"/>
                    <a:gd name="T21" fmla="*/ 50 h 100"/>
                    <a:gd name="T22" fmla="*/ 47 w 92"/>
                    <a:gd name="T23" fmla="*/ 82 h 100"/>
                    <a:gd name="T24" fmla="*/ 70 w 92"/>
                    <a:gd name="T25" fmla="*/ 50 h 100"/>
                    <a:gd name="T26" fmla="*/ 46 w 92"/>
                    <a:gd name="T27" fmla="*/ 18 h 100"/>
                    <a:gd name="T28" fmla="*/ 27 w 92"/>
                    <a:gd name="T29" fmla="*/ 26 h 100"/>
                    <a:gd name="T30" fmla="*/ 22 w 92"/>
                    <a:gd name="T31" fmla="*/ 5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2" h="100">
                      <a:moveTo>
                        <a:pt x="91" y="50"/>
                      </a:moveTo>
                      <a:cubicBezTo>
                        <a:pt x="91" y="66"/>
                        <a:pt x="86" y="77"/>
                        <a:pt x="79" y="86"/>
                      </a:cubicBezTo>
                      <a:cubicBezTo>
                        <a:pt x="72" y="95"/>
                        <a:pt x="60" y="99"/>
                        <a:pt x="46" y="99"/>
                      </a:cubicBezTo>
                      <a:cubicBezTo>
                        <a:pt x="37" y="99"/>
                        <a:pt x="29" y="97"/>
                        <a:pt x="22" y="93"/>
                      </a:cubicBezTo>
                      <a:cubicBezTo>
                        <a:pt x="15" y="88"/>
                        <a:pt x="11" y="83"/>
                        <a:pt x="6" y="76"/>
                      </a:cubicBezTo>
                      <a:cubicBezTo>
                        <a:pt x="2" y="68"/>
                        <a:pt x="0" y="60"/>
                        <a:pt x="0" y="50"/>
                      </a:cubicBezTo>
                      <a:cubicBezTo>
                        <a:pt x="0" y="34"/>
                        <a:pt x="5" y="22"/>
                        <a:pt x="12" y="13"/>
                      </a:cubicBezTo>
                      <a:cubicBezTo>
                        <a:pt x="19" y="4"/>
                        <a:pt x="31" y="0"/>
                        <a:pt x="46" y="0"/>
                      </a:cubicBezTo>
                      <a:cubicBezTo>
                        <a:pt x="59" y="0"/>
                        <a:pt x="71" y="4"/>
                        <a:pt x="78" y="13"/>
                      </a:cubicBezTo>
                      <a:cubicBezTo>
                        <a:pt x="86" y="22"/>
                        <a:pt x="91" y="35"/>
                        <a:pt x="91" y="50"/>
                      </a:cubicBezTo>
                      <a:close/>
                      <a:moveTo>
                        <a:pt x="22" y="50"/>
                      </a:moveTo>
                      <a:cubicBezTo>
                        <a:pt x="22" y="72"/>
                        <a:pt x="31" y="82"/>
                        <a:pt x="47" y="82"/>
                      </a:cubicBezTo>
                      <a:cubicBezTo>
                        <a:pt x="63" y="82"/>
                        <a:pt x="70" y="72"/>
                        <a:pt x="70" y="50"/>
                      </a:cubicBezTo>
                      <a:cubicBezTo>
                        <a:pt x="70" y="28"/>
                        <a:pt x="62" y="18"/>
                        <a:pt x="46" y="18"/>
                      </a:cubicBezTo>
                      <a:cubicBezTo>
                        <a:pt x="37" y="18"/>
                        <a:pt x="32" y="20"/>
                        <a:pt x="27" y="26"/>
                      </a:cubicBezTo>
                      <a:cubicBezTo>
                        <a:pt x="23" y="32"/>
                        <a:pt x="22" y="39"/>
                        <a:pt x="22" y="5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8" name="Freeform 667"/>
                <p:cNvSpPr>
                  <a:spLocks noChangeArrowheads="1"/>
                </p:cNvSpPr>
                <p:nvPr/>
              </p:nvSpPr>
              <p:spPr bwMode="auto">
                <a:xfrm>
                  <a:off x="5903" y="2353"/>
                  <a:ext cx="19" cy="30"/>
                </a:xfrm>
                <a:custGeom>
                  <a:avLst/>
                  <a:gdLst>
                    <a:gd name="T0" fmla="*/ 48 w 87"/>
                    <a:gd name="T1" fmla="*/ 35 h 135"/>
                    <a:gd name="T2" fmla="*/ 76 w 87"/>
                    <a:gd name="T3" fmla="*/ 48 h 135"/>
                    <a:gd name="T4" fmla="*/ 86 w 87"/>
                    <a:gd name="T5" fmla="*/ 84 h 135"/>
                    <a:gd name="T6" fmla="*/ 76 w 87"/>
                    <a:gd name="T7" fmla="*/ 121 h 135"/>
                    <a:gd name="T8" fmla="*/ 48 w 87"/>
                    <a:gd name="T9" fmla="*/ 134 h 135"/>
                    <a:gd name="T10" fmla="*/ 20 w 87"/>
                    <a:gd name="T11" fmla="*/ 121 h 135"/>
                    <a:gd name="T12" fmla="*/ 19 w 87"/>
                    <a:gd name="T13" fmla="*/ 121 h 135"/>
                    <a:gd name="T14" fmla="*/ 15 w 87"/>
                    <a:gd name="T15" fmla="*/ 132 h 135"/>
                    <a:gd name="T16" fmla="*/ 0 w 87"/>
                    <a:gd name="T17" fmla="*/ 132 h 135"/>
                    <a:gd name="T18" fmla="*/ 0 w 87"/>
                    <a:gd name="T19" fmla="*/ 0 h 135"/>
                    <a:gd name="T20" fmla="*/ 20 w 87"/>
                    <a:gd name="T21" fmla="*/ 0 h 135"/>
                    <a:gd name="T22" fmla="*/ 20 w 87"/>
                    <a:gd name="T23" fmla="*/ 32 h 135"/>
                    <a:gd name="T24" fmla="*/ 20 w 87"/>
                    <a:gd name="T25" fmla="*/ 42 h 135"/>
                    <a:gd name="T26" fmla="*/ 20 w 87"/>
                    <a:gd name="T27" fmla="*/ 51 h 135"/>
                    <a:gd name="T28" fmla="*/ 22 w 87"/>
                    <a:gd name="T29" fmla="*/ 51 h 135"/>
                    <a:gd name="T30" fmla="*/ 48 w 87"/>
                    <a:gd name="T31" fmla="*/ 35 h 135"/>
                    <a:gd name="T32" fmla="*/ 44 w 87"/>
                    <a:gd name="T33" fmla="*/ 51 h 135"/>
                    <a:gd name="T34" fmla="*/ 26 w 87"/>
                    <a:gd name="T35" fmla="*/ 58 h 135"/>
                    <a:gd name="T36" fmla="*/ 20 w 87"/>
                    <a:gd name="T37" fmla="*/ 81 h 135"/>
                    <a:gd name="T38" fmla="*/ 20 w 87"/>
                    <a:gd name="T39" fmla="*/ 83 h 135"/>
                    <a:gd name="T40" fmla="*/ 26 w 87"/>
                    <a:gd name="T41" fmla="*/ 107 h 135"/>
                    <a:gd name="T42" fmla="*/ 44 w 87"/>
                    <a:gd name="T43" fmla="*/ 115 h 135"/>
                    <a:gd name="T44" fmla="*/ 60 w 87"/>
                    <a:gd name="T45" fmla="*/ 106 h 135"/>
                    <a:gd name="T46" fmla="*/ 66 w 87"/>
                    <a:gd name="T47" fmla="*/ 81 h 135"/>
                    <a:gd name="T48" fmla="*/ 44 w 87"/>
                    <a:gd name="T49" fmla="*/ 5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7" h="135">
                      <a:moveTo>
                        <a:pt x="48" y="35"/>
                      </a:moveTo>
                      <a:cubicBezTo>
                        <a:pt x="60" y="35"/>
                        <a:pt x="69" y="39"/>
                        <a:pt x="76" y="48"/>
                      </a:cubicBezTo>
                      <a:cubicBezTo>
                        <a:pt x="83" y="56"/>
                        <a:pt x="86" y="68"/>
                        <a:pt x="86" y="84"/>
                      </a:cubicBezTo>
                      <a:cubicBezTo>
                        <a:pt x="86" y="100"/>
                        <a:pt x="83" y="112"/>
                        <a:pt x="76" y="121"/>
                      </a:cubicBezTo>
                      <a:cubicBezTo>
                        <a:pt x="69" y="129"/>
                        <a:pt x="60" y="134"/>
                        <a:pt x="48" y="134"/>
                      </a:cubicBezTo>
                      <a:cubicBezTo>
                        <a:pt x="37" y="134"/>
                        <a:pt x="26" y="129"/>
                        <a:pt x="20" y="121"/>
                      </a:cubicBezTo>
                      <a:lnTo>
                        <a:pt x="19" y="121"/>
                      </a:lnTo>
                      <a:lnTo>
                        <a:pt x="15" y="132"/>
                      </a:lnTo>
                      <a:lnTo>
                        <a:pt x="0" y="132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32"/>
                      </a:lnTo>
                      <a:cubicBezTo>
                        <a:pt x="20" y="35"/>
                        <a:pt x="20" y="37"/>
                        <a:pt x="20" y="42"/>
                      </a:cubicBezTo>
                      <a:cubicBezTo>
                        <a:pt x="20" y="46"/>
                        <a:pt x="20" y="49"/>
                        <a:pt x="20" y="51"/>
                      </a:cubicBezTo>
                      <a:lnTo>
                        <a:pt x="22" y="51"/>
                      </a:lnTo>
                      <a:cubicBezTo>
                        <a:pt x="26" y="39"/>
                        <a:pt x="37" y="35"/>
                        <a:pt x="48" y="35"/>
                      </a:cubicBezTo>
                      <a:close/>
                      <a:moveTo>
                        <a:pt x="44" y="51"/>
                      </a:moveTo>
                      <a:cubicBezTo>
                        <a:pt x="35" y="51"/>
                        <a:pt x="29" y="53"/>
                        <a:pt x="26" y="58"/>
                      </a:cubicBezTo>
                      <a:cubicBezTo>
                        <a:pt x="23" y="62"/>
                        <a:pt x="20" y="71"/>
                        <a:pt x="20" y="81"/>
                      </a:cubicBezTo>
                      <a:lnTo>
                        <a:pt x="20" y="83"/>
                      </a:lnTo>
                      <a:cubicBezTo>
                        <a:pt x="20" y="94"/>
                        <a:pt x="22" y="102"/>
                        <a:pt x="26" y="107"/>
                      </a:cubicBezTo>
                      <a:cubicBezTo>
                        <a:pt x="31" y="111"/>
                        <a:pt x="37" y="115"/>
                        <a:pt x="44" y="115"/>
                      </a:cubicBezTo>
                      <a:cubicBezTo>
                        <a:pt x="51" y="115"/>
                        <a:pt x="57" y="112"/>
                        <a:pt x="60" y="106"/>
                      </a:cubicBezTo>
                      <a:cubicBezTo>
                        <a:pt x="63" y="100"/>
                        <a:pt x="66" y="93"/>
                        <a:pt x="66" y="81"/>
                      </a:cubicBezTo>
                      <a:cubicBezTo>
                        <a:pt x="66" y="61"/>
                        <a:pt x="58" y="51"/>
                        <a:pt x="44" y="5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9" name="Freeform 668"/>
                <p:cNvSpPr>
                  <a:spLocks noChangeArrowheads="1"/>
                </p:cNvSpPr>
                <p:nvPr/>
              </p:nvSpPr>
              <p:spPr bwMode="auto">
                <a:xfrm>
                  <a:off x="5927" y="2360"/>
                  <a:ext cx="17" cy="21"/>
                </a:xfrm>
                <a:custGeom>
                  <a:avLst/>
                  <a:gdLst>
                    <a:gd name="T0" fmla="*/ 60 w 81"/>
                    <a:gd name="T1" fmla="*/ 83 h 98"/>
                    <a:gd name="T2" fmla="*/ 47 w 81"/>
                    <a:gd name="T3" fmla="*/ 94 h 98"/>
                    <a:gd name="T4" fmla="*/ 29 w 81"/>
                    <a:gd name="T5" fmla="*/ 97 h 98"/>
                    <a:gd name="T6" fmla="*/ 7 w 81"/>
                    <a:gd name="T7" fmla="*/ 90 h 98"/>
                    <a:gd name="T8" fmla="*/ 0 w 81"/>
                    <a:gd name="T9" fmla="*/ 68 h 98"/>
                    <a:gd name="T10" fmla="*/ 10 w 81"/>
                    <a:gd name="T11" fmla="*/ 46 h 98"/>
                    <a:gd name="T12" fmla="*/ 44 w 81"/>
                    <a:gd name="T13" fmla="*/ 37 h 98"/>
                    <a:gd name="T14" fmla="*/ 60 w 81"/>
                    <a:gd name="T15" fmla="*/ 37 h 98"/>
                    <a:gd name="T16" fmla="*/ 60 w 81"/>
                    <a:gd name="T17" fmla="*/ 33 h 98"/>
                    <a:gd name="T18" fmla="*/ 55 w 81"/>
                    <a:gd name="T19" fmla="*/ 20 h 98"/>
                    <a:gd name="T20" fmla="*/ 42 w 81"/>
                    <a:gd name="T21" fmla="*/ 16 h 98"/>
                    <a:gd name="T22" fmla="*/ 28 w 81"/>
                    <a:gd name="T23" fmla="*/ 17 h 98"/>
                    <a:gd name="T24" fmla="*/ 15 w 81"/>
                    <a:gd name="T25" fmla="*/ 21 h 98"/>
                    <a:gd name="T26" fmla="*/ 9 w 81"/>
                    <a:gd name="T27" fmla="*/ 7 h 98"/>
                    <a:gd name="T28" fmla="*/ 26 w 81"/>
                    <a:gd name="T29" fmla="*/ 1 h 98"/>
                    <a:gd name="T30" fmla="*/ 44 w 81"/>
                    <a:gd name="T31" fmla="*/ 0 h 98"/>
                    <a:gd name="T32" fmla="*/ 72 w 81"/>
                    <a:gd name="T33" fmla="*/ 7 h 98"/>
                    <a:gd name="T34" fmla="*/ 80 w 81"/>
                    <a:gd name="T35" fmla="*/ 32 h 98"/>
                    <a:gd name="T36" fmla="*/ 80 w 81"/>
                    <a:gd name="T37" fmla="*/ 96 h 98"/>
                    <a:gd name="T38" fmla="*/ 64 w 81"/>
                    <a:gd name="T39" fmla="*/ 96 h 98"/>
                    <a:gd name="T40" fmla="*/ 60 w 81"/>
                    <a:gd name="T41" fmla="*/ 83 h 98"/>
                    <a:gd name="T42" fmla="*/ 34 w 81"/>
                    <a:gd name="T43" fmla="*/ 81 h 98"/>
                    <a:gd name="T44" fmla="*/ 51 w 81"/>
                    <a:gd name="T45" fmla="*/ 75 h 98"/>
                    <a:gd name="T46" fmla="*/ 58 w 81"/>
                    <a:gd name="T47" fmla="*/ 58 h 98"/>
                    <a:gd name="T48" fmla="*/ 58 w 81"/>
                    <a:gd name="T49" fmla="*/ 49 h 98"/>
                    <a:gd name="T50" fmla="*/ 47 w 81"/>
                    <a:gd name="T51" fmla="*/ 49 h 98"/>
                    <a:gd name="T52" fmla="*/ 26 w 81"/>
                    <a:gd name="T53" fmla="*/ 53 h 98"/>
                    <a:gd name="T54" fmla="*/ 20 w 81"/>
                    <a:gd name="T55" fmla="*/ 67 h 98"/>
                    <a:gd name="T56" fmla="*/ 25 w 81"/>
                    <a:gd name="T57" fmla="*/ 77 h 98"/>
                    <a:gd name="T58" fmla="*/ 34 w 81"/>
                    <a:gd name="T59" fmla="*/ 8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1" h="98">
                      <a:moveTo>
                        <a:pt x="60" y="83"/>
                      </a:moveTo>
                      <a:cubicBezTo>
                        <a:pt x="55" y="88"/>
                        <a:pt x="52" y="92"/>
                        <a:pt x="47" y="94"/>
                      </a:cubicBezTo>
                      <a:cubicBezTo>
                        <a:pt x="43" y="95"/>
                        <a:pt x="37" y="97"/>
                        <a:pt x="29" y="97"/>
                      </a:cubicBezTo>
                      <a:cubicBezTo>
                        <a:pt x="20" y="97"/>
                        <a:pt x="13" y="94"/>
                        <a:pt x="7" y="90"/>
                      </a:cubicBezTo>
                      <a:cubicBezTo>
                        <a:pt x="2" y="86"/>
                        <a:pt x="0" y="78"/>
                        <a:pt x="0" y="68"/>
                      </a:cubicBezTo>
                      <a:cubicBezTo>
                        <a:pt x="0" y="58"/>
                        <a:pt x="3" y="50"/>
                        <a:pt x="10" y="46"/>
                      </a:cubicBezTo>
                      <a:cubicBezTo>
                        <a:pt x="18" y="41"/>
                        <a:pt x="29" y="39"/>
                        <a:pt x="44" y="37"/>
                      </a:cubicBezTo>
                      <a:lnTo>
                        <a:pt x="60" y="37"/>
                      </a:lnTo>
                      <a:lnTo>
                        <a:pt x="60" y="33"/>
                      </a:lnTo>
                      <a:cubicBezTo>
                        <a:pt x="60" y="27"/>
                        <a:pt x="58" y="23"/>
                        <a:pt x="55" y="20"/>
                      </a:cubicBezTo>
                      <a:cubicBezTo>
                        <a:pt x="53" y="16"/>
                        <a:pt x="48" y="16"/>
                        <a:pt x="42" y="16"/>
                      </a:cubicBezTo>
                      <a:cubicBezTo>
                        <a:pt x="38" y="16"/>
                        <a:pt x="32" y="16"/>
                        <a:pt x="28" y="17"/>
                      </a:cubicBezTo>
                      <a:lnTo>
                        <a:pt x="15" y="21"/>
                      </a:lnTo>
                      <a:lnTo>
                        <a:pt x="9" y="7"/>
                      </a:lnTo>
                      <a:cubicBezTo>
                        <a:pt x="15" y="4"/>
                        <a:pt x="19" y="2"/>
                        <a:pt x="26" y="1"/>
                      </a:cubicBezTo>
                      <a:cubicBezTo>
                        <a:pt x="34" y="0"/>
                        <a:pt x="38" y="0"/>
                        <a:pt x="44" y="0"/>
                      </a:cubicBezTo>
                      <a:cubicBezTo>
                        <a:pt x="55" y="0"/>
                        <a:pt x="65" y="2"/>
                        <a:pt x="72" y="7"/>
                      </a:cubicBezTo>
                      <a:cubicBezTo>
                        <a:pt x="80" y="11"/>
                        <a:pt x="80" y="20"/>
                        <a:pt x="80" y="32"/>
                      </a:cubicBezTo>
                      <a:lnTo>
                        <a:pt x="80" y="96"/>
                      </a:lnTo>
                      <a:lnTo>
                        <a:pt x="64" y="96"/>
                      </a:lnTo>
                      <a:lnTo>
                        <a:pt x="60" y="83"/>
                      </a:lnTo>
                      <a:close/>
                      <a:moveTo>
                        <a:pt x="34" y="81"/>
                      </a:moveTo>
                      <a:cubicBezTo>
                        <a:pt x="41" y="81"/>
                        <a:pt x="47" y="79"/>
                        <a:pt x="51" y="75"/>
                      </a:cubicBezTo>
                      <a:cubicBezTo>
                        <a:pt x="55" y="70"/>
                        <a:pt x="58" y="65"/>
                        <a:pt x="58" y="58"/>
                      </a:cubicBezTo>
                      <a:lnTo>
                        <a:pt x="58" y="49"/>
                      </a:lnTo>
                      <a:lnTo>
                        <a:pt x="47" y="49"/>
                      </a:lnTo>
                      <a:cubicBezTo>
                        <a:pt x="38" y="49"/>
                        <a:pt x="31" y="50"/>
                        <a:pt x="26" y="53"/>
                      </a:cubicBezTo>
                      <a:cubicBezTo>
                        <a:pt x="22" y="55"/>
                        <a:pt x="20" y="61"/>
                        <a:pt x="20" y="67"/>
                      </a:cubicBezTo>
                      <a:cubicBezTo>
                        <a:pt x="20" y="71"/>
                        <a:pt x="22" y="74"/>
                        <a:pt x="25" y="77"/>
                      </a:cubicBezTo>
                      <a:cubicBezTo>
                        <a:pt x="28" y="80"/>
                        <a:pt x="29" y="81"/>
                        <a:pt x="34" y="8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0" name="Freeform 669"/>
                <p:cNvSpPr>
                  <a:spLocks noChangeArrowheads="1"/>
                </p:cNvSpPr>
                <p:nvPr/>
              </p:nvSpPr>
              <p:spPr bwMode="auto">
                <a:xfrm>
                  <a:off x="5951" y="2352"/>
                  <a:ext cx="4" cy="29"/>
                </a:xfrm>
                <a:custGeom>
                  <a:avLst/>
                  <a:gdLst>
                    <a:gd name="T0" fmla="*/ 20 w 21"/>
                    <a:gd name="T1" fmla="*/ 133 h 134"/>
                    <a:gd name="T2" fmla="*/ 0 w 21"/>
                    <a:gd name="T3" fmla="*/ 133 h 134"/>
                    <a:gd name="T4" fmla="*/ 0 w 21"/>
                    <a:gd name="T5" fmla="*/ 0 h 134"/>
                    <a:gd name="T6" fmla="*/ 20 w 21"/>
                    <a:gd name="T7" fmla="*/ 0 h 134"/>
                    <a:gd name="T8" fmla="*/ 20 w 21"/>
                    <a:gd name="T9" fmla="*/ 13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34">
                      <a:moveTo>
                        <a:pt x="20" y="133"/>
                      </a:moveTo>
                      <a:lnTo>
                        <a:pt x="0" y="133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13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1" name="Freeform 670"/>
                <p:cNvSpPr>
                  <a:spLocks noChangeArrowheads="1"/>
                </p:cNvSpPr>
                <p:nvPr/>
              </p:nvSpPr>
              <p:spPr bwMode="auto">
                <a:xfrm>
                  <a:off x="5806" y="2395"/>
                  <a:ext cx="19" cy="29"/>
                </a:xfrm>
                <a:custGeom>
                  <a:avLst/>
                  <a:gdLst>
                    <a:gd name="T0" fmla="*/ 85 w 86"/>
                    <a:gd name="T1" fmla="*/ 133 h 134"/>
                    <a:gd name="T2" fmla="*/ 65 w 86"/>
                    <a:gd name="T3" fmla="*/ 133 h 134"/>
                    <a:gd name="T4" fmla="*/ 65 w 86"/>
                    <a:gd name="T5" fmla="*/ 75 h 134"/>
                    <a:gd name="T6" fmla="*/ 60 w 86"/>
                    <a:gd name="T7" fmla="*/ 59 h 134"/>
                    <a:gd name="T8" fmla="*/ 46 w 86"/>
                    <a:gd name="T9" fmla="*/ 53 h 134"/>
                    <a:gd name="T10" fmla="*/ 27 w 86"/>
                    <a:gd name="T11" fmla="*/ 60 h 134"/>
                    <a:gd name="T12" fmla="*/ 21 w 86"/>
                    <a:gd name="T13" fmla="*/ 85 h 134"/>
                    <a:gd name="T14" fmla="*/ 21 w 86"/>
                    <a:gd name="T15" fmla="*/ 132 h 134"/>
                    <a:gd name="T16" fmla="*/ 0 w 86"/>
                    <a:gd name="T17" fmla="*/ 132 h 134"/>
                    <a:gd name="T18" fmla="*/ 0 w 86"/>
                    <a:gd name="T19" fmla="*/ 0 h 134"/>
                    <a:gd name="T20" fmla="*/ 21 w 86"/>
                    <a:gd name="T21" fmla="*/ 0 h 134"/>
                    <a:gd name="T22" fmla="*/ 21 w 86"/>
                    <a:gd name="T23" fmla="*/ 33 h 134"/>
                    <a:gd name="T24" fmla="*/ 19 w 86"/>
                    <a:gd name="T25" fmla="*/ 50 h 134"/>
                    <a:gd name="T26" fmla="*/ 21 w 86"/>
                    <a:gd name="T27" fmla="*/ 50 h 134"/>
                    <a:gd name="T28" fmla="*/ 32 w 86"/>
                    <a:gd name="T29" fmla="*/ 40 h 134"/>
                    <a:gd name="T30" fmla="*/ 50 w 86"/>
                    <a:gd name="T31" fmla="*/ 36 h 134"/>
                    <a:gd name="T32" fmla="*/ 85 w 86"/>
                    <a:gd name="T33" fmla="*/ 71 h 134"/>
                    <a:gd name="T34" fmla="*/ 85 w 86"/>
                    <a:gd name="T35" fmla="*/ 13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6" h="134">
                      <a:moveTo>
                        <a:pt x="85" y="133"/>
                      </a:moveTo>
                      <a:lnTo>
                        <a:pt x="65" y="133"/>
                      </a:lnTo>
                      <a:lnTo>
                        <a:pt x="65" y="75"/>
                      </a:lnTo>
                      <a:cubicBezTo>
                        <a:pt x="65" y="68"/>
                        <a:pt x="63" y="62"/>
                        <a:pt x="60" y="59"/>
                      </a:cubicBezTo>
                      <a:cubicBezTo>
                        <a:pt x="57" y="56"/>
                        <a:pt x="53" y="53"/>
                        <a:pt x="46" y="53"/>
                      </a:cubicBezTo>
                      <a:cubicBezTo>
                        <a:pt x="37" y="53"/>
                        <a:pt x="32" y="56"/>
                        <a:pt x="27" y="60"/>
                      </a:cubicBezTo>
                      <a:cubicBezTo>
                        <a:pt x="23" y="65"/>
                        <a:pt x="21" y="74"/>
                        <a:pt x="21" y="85"/>
                      </a:cubicBezTo>
                      <a:lnTo>
                        <a:pt x="21" y="132"/>
                      </a:lnTo>
                      <a:lnTo>
                        <a:pt x="0" y="132"/>
                      </a:lnTo>
                      <a:lnTo>
                        <a:pt x="0" y="0"/>
                      </a:lnTo>
                      <a:lnTo>
                        <a:pt x="21" y="0"/>
                      </a:lnTo>
                      <a:lnTo>
                        <a:pt x="21" y="33"/>
                      </a:lnTo>
                      <a:cubicBezTo>
                        <a:pt x="21" y="39"/>
                        <a:pt x="21" y="44"/>
                        <a:pt x="19" y="50"/>
                      </a:cubicBezTo>
                      <a:lnTo>
                        <a:pt x="21" y="50"/>
                      </a:lnTo>
                      <a:cubicBezTo>
                        <a:pt x="24" y="46"/>
                        <a:pt x="27" y="41"/>
                        <a:pt x="32" y="40"/>
                      </a:cubicBezTo>
                      <a:cubicBezTo>
                        <a:pt x="38" y="39"/>
                        <a:pt x="43" y="36"/>
                        <a:pt x="50" y="36"/>
                      </a:cubicBezTo>
                      <a:cubicBezTo>
                        <a:pt x="73" y="36"/>
                        <a:pt x="85" y="47"/>
                        <a:pt x="85" y="71"/>
                      </a:cubicBezTo>
                      <a:lnTo>
                        <a:pt x="85" y="13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2" name="Freeform 671"/>
                <p:cNvSpPr>
                  <a:spLocks noChangeArrowheads="1"/>
                </p:cNvSpPr>
                <p:nvPr/>
              </p:nvSpPr>
              <p:spPr bwMode="auto">
                <a:xfrm>
                  <a:off x="5831" y="2395"/>
                  <a:ext cx="5" cy="29"/>
                </a:xfrm>
                <a:custGeom>
                  <a:avLst/>
                  <a:gdLst>
                    <a:gd name="T0" fmla="*/ 0 w 25"/>
                    <a:gd name="T1" fmla="*/ 12 h 132"/>
                    <a:gd name="T2" fmla="*/ 3 w 25"/>
                    <a:gd name="T3" fmla="*/ 4 h 132"/>
                    <a:gd name="T4" fmla="*/ 12 w 25"/>
                    <a:gd name="T5" fmla="*/ 1 h 132"/>
                    <a:gd name="T6" fmla="*/ 21 w 25"/>
                    <a:gd name="T7" fmla="*/ 4 h 132"/>
                    <a:gd name="T8" fmla="*/ 23 w 25"/>
                    <a:gd name="T9" fmla="*/ 12 h 132"/>
                    <a:gd name="T10" fmla="*/ 21 w 25"/>
                    <a:gd name="T11" fmla="*/ 20 h 132"/>
                    <a:gd name="T12" fmla="*/ 12 w 25"/>
                    <a:gd name="T13" fmla="*/ 23 h 132"/>
                    <a:gd name="T14" fmla="*/ 3 w 25"/>
                    <a:gd name="T15" fmla="*/ 20 h 132"/>
                    <a:gd name="T16" fmla="*/ 0 w 25"/>
                    <a:gd name="T17" fmla="*/ 12 h 132"/>
                    <a:gd name="T18" fmla="*/ 22 w 25"/>
                    <a:gd name="T19" fmla="*/ 131 h 132"/>
                    <a:gd name="T20" fmla="*/ 2 w 25"/>
                    <a:gd name="T21" fmla="*/ 131 h 132"/>
                    <a:gd name="T22" fmla="*/ 2 w 25"/>
                    <a:gd name="T23" fmla="*/ 37 h 132"/>
                    <a:gd name="T24" fmla="*/ 22 w 25"/>
                    <a:gd name="T25" fmla="*/ 37 h 132"/>
                    <a:gd name="T26" fmla="*/ 22 w 25"/>
                    <a:gd name="T27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" h="132">
                      <a:moveTo>
                        <a:pt x="0" y="12"/>
                      </a:moveTo>
                      <a:cubicBezTo>
                        <a:pt x="0" y="9"/>
                        <a:pt x="2" y="7"/>
                        <a:pt x="3" y="4"/>
                      </a:cubicBezTo>
                      <a:cubicBezTo>
                        <a:pt x="5" y="0"/>
                        <a:pt x="7" y="1"/>
                        <a:pt x="12" y="1"/>
                      </a:cubicBezTo>
                      <a:cubicBezTo>
                        <a:pt x="15" y="1"/>
                        <a:pt x="19" y="2"/>
                        <a:pt x="21" y="4"/>
                      </a:cubicBezTo>
                      <a:cubicBezTo>
                        <a:pt x="24" y="5"/>
                        <a:pt x="23" y="7"/>
                        <a:pt x="23" y="12"/>
                      </a:cubicBezTo>
                      <a:cubicBezTo>
                        <a:pt x="23" y="15"/>
                        <a:pt x="23" y="18"/>
                        <a:pt x="21" y="20"/>
                      </a:cubicBezTo>
                      <a:cubicBezTo>
                        <a:pt x="20" y="23"/>
                        <a:pt x="16" y="23"/>
                        <a:pt x="12" y="23"/>
                      </a:cubicBezTo>
                      <a:cubicBezTo>
                        <a:pt x="9" y="23"/>
                        <a:pt x="6" y="22"/>
                        <a:pt x="3" y="20"/>
                      </a:cubicBezTo>
                      <a:cubicBezTo>
                        <a:pt x="0" y="19"/>
                        <a:pt x="0" y="15"/>
                        <a:pt x="0" y="12"/>
                      </a:cubicBezTo>
                      <a:close/>
                      <a:moveTo>
                        <a:pt x="22" y="131"/>
                      </a:moveTo>
                      <a:lnTo>
                        <a:pt x="2" y="131"/>
                      </a:lnTo>
                      <a:lnTo>
                        <a:pt x="2" y="37"/>
                      </a:lnTo>
                      <a:lnTo>
                        <a:pt x="22" y="37"/>
                      </a:lnTo>
                      <a:lnTo>
                        <a:pt x="22" y="13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3" name="Freeform 672"/>
                <p:cNvSpPr>
                  <a:spLocks noChangeArrowheads="1"/>
                </p:cNvSpPr>
                <p:nvPr/>
              </p:nvSpPr>
              <p:spPr bwMode="auto">
                <a:xfrm>
                  <a:off x="5841" y="2403"/>
                  <a:ext cx="15" cy="22"/>
                </a:xfrm>
                <a:custGeom>
                  <a:avLst/>
                  <a:gdLst>
                    <a:gd name="T0" fmla="*/ 70 w 71"/>
                    <a:gd name="T1" fmla="*/ 70 h 100"/>
                    <a:gd name="T2" fmla="*/ 60 w 71"/>
                    <a:gd name="T3" fmla="*/ 91 h 100"/>
                    <a:gd name="T4" fmla="*/ 31 w 71"/>
                    <a:gd name="T5" fmla="*/ 99 h 100"/>
                    <a:gd name="T6" fmla="*/ 0 w 71"/>
                    <a:gd name="T7" fmla="*/ 93 h 100"/>
                    <a:gd name="T8" fmla="*/ 0 w 71"/>
                    <a:gd name="T9" fmla="*/ 75 h 100"/>
                    <a:gd name="T10" fmla="*/ 31 w 71"/>
                    <a:gd name="T11" fmla="*/ 83 h 100"/>
                    <a:gd name="T12" fmla="*/ 49 w 71"/>
                    <a:gd name="T13" fmla="*/ 71 h 100"/>
                    <a:gd name="T14" fmla="*/ 48 w 71"/>
                    <a:gd name="T15" fmla="*/ 65 h 100"/>
                    <a:gd name="T16" fmla="*/ 41 w 71"/>
                    <a:gd name="T17" fmla="*/ 61 h 100"/>
                    <a:gd name="T18" fmla="*/ 28 w 71"/>
                    <a:gd name="T19" fmla="*/ 55 h 100"/>
                    <a:gd name="T20" fmla="*/ 6 w 71"/>
                    <a:gd name="T21" fmla="*/ 42 h 100"/>
                    <a:gd name="T22" fmla="*/ 0 w 71"/>
                    <a:gd name="T23" fmla="*/ 26 h 100"/>
                    <a:gd name="T24" fmla="*/ 10 w 71"/>
                    <a:gd name="T25" fmla="*/ 7 h 100"/>
                    <a:gd name="T26" fmla="*/ 36 w 71"/>
                    <a:gd name="T27" fmla="*/ 0 h 100"/>
                    <a:gd name="T28" fmla="*/ 68 w 71"/>
                    <a:gd name="T29" fmla="*/ 7 h 100"/>
                    <a:gd name="T30" fmla="*/ 63 w 71"/>
                    <a:gd name="T31" fmla="*/ 21 h 100"/>
                    <a:gd name="T32" fmla="*/ 36 w 71"/>
                    <a:gd name="T33" fmla="*/ 16 h 100"/>
                    <a:gd name="T34" fmla="*/ 20 w 71"/>
                    <a:gd name="T35" fmla="*/ 24 h 100"/>
                    <a:gd name="T36" fmla="*/ 25 w 71"/>
                    <a:gd name="T37" fmla="*/ 32 h 100"/>
                    <a:gd name="T38" fmla="*/ 42 w 71"/>
                    <a:gd name="T39" fmla="*/ 40 h 100"/>
                    <a:gd name="T40" fmla="*/ 60 w 71"/>
                    <a:gd name="T41" fmla="*/ 49 h 100"/>
                    <a:gd name="T42" fmla="*/ 67 w 71"/>
                    <a:gd name="T43" fmla="*/ 58 h 100"/>
                    <a:gd name="T44" fmla="*/ 70 w 71"/>
                    <a:gd name="T45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100">
                      <a:moveTo>
                        <a:pt x="70" y="70"/>
                      </a:moveTo>
                      <a:cubicBezTo>
                        <a:pt x="70" y="78"/>
                        <a:pt x="68" y="86"/>
                        <a:pt x="60" y="91"/>
                      </a:cubicBezTo>
                      <a:cubicBezTo>
                        <a:pt x="53" y="97"/>
                        <a:pt x="45" y="99"/>
                        <a:pt x="31" y="99"/>
                      </a:cubicBezTo>
                      <a:cubicBezTo>
                        <a:pt x="18" y="99"/>
                        <a:pt x="7" y="97"/>
                        <a:pt x="0" y="93"/>
                      </a:cubicBezTo>
                      <a:lnTo>
                        <a:pt x="0" y="75"/>
                      </a:lnTo>
                      <a:cubicBezTo>
                        <a:pt x="12" y="81"/>
                        <a:pt x="22" y="83"/>
                        <a:pt x="31" y="83"/>
                      </a:cubicBezTo>
                      <a:cubicBezTo>
                        <a:pt x="42" y="83"/>
                        <a:pt x="49" y="78"/>
                        <a:pt x="49" y="71"/>
                      </a:cubicBezTo>
                      <a:cubicBezTo>
                        <a:pt x="49" y="68"/>
                        <a:pt x="49" y="67"/>
                        <a:pt x="48" y="65"/>
                      </a:cubicBezTo>
                      <a:cubicBezTo>
                        <a:pt x="47" y="64"/>
                        <a:pt x="46" y="63"/>
                        <a:pt x="41" y="61"/>
                      </a:cubicBezTo>
                      <a:cubicBezTo>
                        <a:pt x="37" y="60"/>
                        <a:pt x="33" y="58"/>
                        <a:pt x="28" y="55"/>
                      </a:cubicBezTo>
                      <a:cubicBezTo>
                        <a:pt x="17" y="51"/>
                        <a:pt x="9" y="46"/>
                        <a:pt x="6" y="42"/>
                      </a:cubicBezTo>
                      <a:cubicBezTo>
                        <a:pt x="3" y="38"/>
                        <a:pt x="0" y="32"/>
                        <a:pt x="0" y="26"/>
                      </a:cubicBezTo>
                      <a:cubicBezTo>
                        <a:pt x="0" y="17"/>
                        <a:pt x="3" y="11"/>
                        <a:pt x="10" y="7"/>
                      </a:cubicBezTo>
                      <a:cubicBezTo>
                        <a:pt x="17" y="3"/>
                        <a:pt x="26" y="0"/>
                        <a:pt x="36" y="0"/>
                      </a:cubicBezTo>
                      <a:cubicBezTo>
                        <a:pt x="48" y="0"/>
                        <a:pt x="58" y="3"/>
                        <a:pt x="68" y="7"/>
                      </a:cubicBezTo>
                      <a:lnTo>
                        <a:pt x="63" y="21"/>
                      </a:lnTo>
                      <a:cubicBezTo>
                        <a:pt x="52" y="17"/>
                        <a:pt x="44" y="16"/>
                        <a:pt x="36" y="16"/>
                      </a:cubicBezTo>
                      <a:cubicBezTo>
                        <a:pt x="26" y="16"/>
                        <a:pt x="20" y="19"/>
                        <a:pt x="20" y="24"/>
                      </a:cubicBezTo>
                      <a:cubicBezTo>
                        <a:pt x="20" y="27"/>
                        <a:pt x="22" y="31"/>
                        <a:pt x="25" y="32"/>
                      </a:cubicBezTo>
                      <a:cubicBezTo>
                        <a:pt x="28" y="34"/>
                        <a:pt x="33" y="36"/>
                        <a:pt x="42" y="40"/>
                      </a:cubicBezTo>
                      <a:cubicBezTo>
                        <a:pt x="49" y="43"/>
                        <a:pt x="56" y="46"/>
                        <a:pt x="60" y="49"/>
                      </a:cubicBezTo>
                      <a:cubicBezTo>
                        <a:pt x="65" y="52"/>
                        <a:pt x="66" y="55"/>
                        <a:pt x="67" y="58"/>
                      </a:cubicBezTo>
                      <a:cubicBezTo>
                        <a:pt x="68" y="61"/>
                        <a:pt x="70" y="65"/>
                        <a:pt x="70" y="7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4" name="Freeform 673"/>
                <p:cNvSpPr>
                  <a:spLocks noChangeArrowheads="1"/>
                </p:cNvSpPr>
                <p:nvPr/>
              </p:nvSpPr>
              <p:spPr bwMode="auto">
                <a:xfrm>
                  <a:off x="5859" y="2399"/>
                  <a:ext cx="13" cy="26"/>
                </a:xfrm>
                <a:custGeom>
                  <a:avLst/>
                  <a:gdLst>
                    <a:gd name="T0" fmla="*/ 47 w 62"/>
                    <a:gd name="T1" fmla="*/ 102 h 119"/>
                    <a:gd name="T2" fmla="*/ 61 w 62"/>
                    <a:gd name="T3" fmla="*/ 99 h 119"/>
                    <a:gd name="T4" fmla="*/ 61 w 62"/>
                    <a:gd name="T5" fmla="*/ 113 h 119"/>
                    <a:gd name="T6" fmla="*/ 53 w 62"/>
                    <a:gd name="T7" fmla="*/ 116 h 119"/>
                    <a:gd name="T8" fmla="*/ 42 w 62"/>
                    <a:gd name="T9" fmla="*/ 118 h 119"/>
                    <a:gd name="T10" fmla="*/ 13 w 62"/>
                    <a:gd name="T11" fmla="*/ 87 h 119"/>
                    <a:gd name="T12" fmla="*/ 13 w 62"/>
                    <a:gd name="T13" fmla="*/ 36 h 119"/>
                    <a:gd name="T14" fmla="*/ 0 w 62"/>
                    <a:gd name="T15" fmla="*/ 36 h 119"/>
                    <a:gd name="T16" fmla="*/ 0 w 62"/>
                    <a:gd name="T17" fmla="*/ 27 h 119"/>
                    <a:gd name="T18" fmla="*/ 13 w 62"/>
                    <a:gd name="T19" fmla="*/ 20 h 119"/>
                    <a:gd name="T20" fmla="*/ 21 w 62"/>
                    <a:gd name="T21" fmla="*/ 0 h 119"/>
                    <a:gd name="T22" fmla="*/ 32 w 62"/>
                    <a:gd name="T23" fmla="*/ 0 h 119"/>
                    <a:gd name="T24" fmla="*/ 32 w 62"/>
                    <a:gd name="T25" fmla="*/ 20 h 119"/>
                    <a:gd name="T26" fmla="*/ 58 w 62"/>
                    <a:gd name="T27" fmla="*/ 20 h 119"/>
                    <a:gd name="T28" fmla="*/ 58 w 62"/>
                    <a:gd name="T29" fmla="*/ 35 h 119"/>
                    <a:gd name="T30" fmla="*/ 32 w 62"/>
                    <a:gd name="T31" fmla="*/ 35 h 119"/>
                    <a:gd name="T32" fmla="*/ 32 w 62"/>
                    <a:gd name="T33" fmla="*/ 86 h 119"/>
                    <a:gd name="T34" fmla="*/ 35 w 62"/>
                    <a:gd name="T35" fmla="*/ 96 h 119"/>
                    <a:gd name="T36" fmla="*/ 47 w 62"/>
                    <a:gd name="T37" fmla="*/ 102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2" h="119">
                      <a:moveTo>
                        <a:pt x="47" y="102"/>
                      </a:moveTo>
                      <a:cubicBezTo>
                        <a:pt x="51" y="102"/>
                        <a:pt x="57" y="100"/>
                        <a:pt x="61" y="99"/>
                      </a:cubicBezTo>
                      <a:lnTo>
                        <a:pt x="61" y="113"/>
                      </a:lnTo>
                      <a:cubicBezTo>
                        <a:pt x="58" y="115"/>
                        <a:pt x="58" y="115"/>
                        <a:pt x="53" y="116"/>
                      </a:cubicBezTo>
                      <a:cubicBezTo>
                        <a:pt x="49" y="118"/>
                        <a:pt x="45" y="118"/>
                        <a:pt x="42" y="118"/>
                      </a:cubicBezTo>
                      <a:cubicBezTo>
                        <a:pt x="23" y="118"/>
                        <a:pt x="13" y="108"/>
                        <a:pt x="13" y="87"/>
                      </a:cubicBezTo>
                      <a:lnTo>
                        <a:pt x="13" y="36"/>
                      </a:lnTo>
                      <a:lnTo>
                        <a:pt x="0" y="36"/>
                      </a:lnTo>
                      <a:lnTo>
                        <a:pt x="0" y="27"/>
                      </a:lnTo>
                      <a:lnTo>
                        <a:pt x="13" y="20"/>
                      </a:lnTo>
                      <a:lnTo>
                        <a:pt x="21" y="0"/>
                      </a:lnTo>
                      <a:lnTo>
                        <a:pt x="32" y="0"/>
                      </a:lnTo>
                      <a:lnTo>
                        <a:pt x="32" y="20"/>
                      </a:lnTo>
                      <a:lnTo>
                        <a:pt x="58" y="20"/>
                      </a:lnTo>
                      <a:lnTo>
                        <a:pt x="58" y="35"/>
                      </a:lnTo>
                      <a:lnTo>
                        <a:pt x="32" y="35"/>
                      </a:lnTo>
                      <a:lnTo>
                        <a:pt x="32" y="86"/>
                      </a:lnTo>
                      <a:cubicBezTo>
                        <a:pt x="32" y="90"/>
                        <a:pt x="33" y="95"/>
                        <a:pt x="35" y="96"/>
                      </a:cubicBezTo>
                      <a:cubicBezTo>
                        <a:pt x="37" y="98"/>
                        <a:pt x="42" y="102"/>
                        <a:pt x="47" y="10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5" name="Freeform 674"/>
                <p:cNvSpPr>
                  <a:spLocks noChangeArrowheads="1"/>
                </p:cNvSpPr>
                <p:nvPr/>
              </p:nvSpPr>
              <p:spPr bwMode="auto">
                <a:xfrm>
                  <a:off x="5876" y="2403"/>
                  <a:ext cx="20" cy="22"/>
                </a:xfrm>
                <a:custGeom>
                  <a:avLst/>
                  <a:gdLst>
                    <a:gd name="T0" fmla="*/ 90 w 91"/>
                    <a:gd name="T1" fmla="*/ 49 h 100"/>
                    <a:gd name="T2" fmla="*/ 79 w 91"/>
                    <a:gd name="T3" fmla="*/ 86 h 100"/>
                    <a:gd name="T4" fmla="*/ 45 w 91"/>
                    <a:gd name="T5" fmla="*/ 99 h 100"/>
                    <a:gd name="T6" fmla="*/ 22 w 91"/>
                    <a:gd name="T7" fmla="*/ 93 h 100"/>
                    <a:gd name="T8" fmla="*/ 6 w 91"/>
                    <a:gd name="T9" fmla="*/ 75 h 100"/>
                    <a:gd name="T10" fmla="*/ 0 w 91"/>
                    <a:gd name="T11" fmla="*/ 49 h 100"/>
                    <a:gd name="T12" fmla="*/ 12 w 91"/>
                    <a:gd name="T13" fmla="*/ 13 h 100"/>
                    <a:gd name="T14" fmla="*/ 45 w 91"/>
                    <a:gd name="T15" fmla="*/ 0 h 100"/>
                    <a:gd name="T16" fmla="*/ 77 w 91"/>
                    <a:gd name="T17" fmla="*/ 13 h 100"/>
                    <a:gd name="T18" fmla="*/ 90 w 91"/>
                    <a:gd name="T19" fmla="*/ 49 h 100"/>
                    <a:gd name="T20" fmla="*/ 22 w 91"/>
                    <a:gd name="T21" fmla="*/ 49 h 100"/>
                    <a:gd name="T22" fmla="*/ 47 w 91"/>
                    <a:gd name="T23" fmla="*/ 81 h 100"/>
                    <a:gd name="T24" fmla="*/ 70 w 91"/>
                    <a:gd name="T25" fmla="*/ 49 h 100"/>
                    <a:gd name="T26" fmla="*/ 45 w 91"/>
                    <a:gd name="T27" fmla="*/ 17 h 100"/>
                    <a:gd name="T28" fmla="*/ 26 w 91"/>
                    <a:gd name="T29" fmla="*/ 26 h 100"/>
                    <a:gd name="T30" fmla="*/ 22 w 91"/>
                    <a:gd name="T31" fmla="*/ 4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1" h="100">
                      <a:moveTo>
                        <a:pt x="90" y="49"/>
                      </a:moveTo>
                      <a:cubicBezTo>
                        <a:pt x="90" y="65"/>
                        <a:pt x="87" y="78"/>
                        <a:pt x="79" y="86"/>
                      </a:cubicBezTo>
                      <a:cubicBezTo>
                        <a:pt x="72" y="95"/>
                        <a:pt x="60" y="99"/>
                        <a:pt x="45" y="99"/>
                      </a:cubicBezTo>
                      <a:cubicBezTo>
                        <a:pt x="36" y="99"/>
                        <a:pt x="29" y="97"/>
                        <a:pt x="22" y="93"/>
                      </a:cubicBezTo>
                      <a:cubicBezTo>
                        <a:pt x="15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49"/>
                      </a:cubicBezTo>
                      <a:cubicBezTo>
                        <a:pt x="0" y="33"/>
                        <a:pt x="5" y="22"/>
                        <a:pt x="12" y="13"/>
                      </a:cubicBezTo>
                      <a:cubicBezTo>
                        <a:pt x="20" y="5"/>
                        <a:pt x="31" y="0"/>
                        <a:pt x="45" y="0"/>
                      </a:cubicBezTo>
                      <a:cubicBezTo>
                        <a:pt x="58" y="0"/>
                        <a:pt x="70" y="5"/>
                        <a:pt x="77" y="13"/>
                      </a:cubicBezTo>
                      <a:cubicBezTo>
                        <a:pt x="85" y="22"/>
                        <a:pt x="90" y="35"/>
                        <a:pt x="90" y="49"/>
                      </a:cubicBezTo>
                      <a:close/>
                      <a:moveTo>
                        <a:pt x="22" y="49"/>
                      </a:moveTo>
                      <a:cubicBezTo>
                        <a:pt x="22" y="71"/>
                        <a:pt x="31" y="81"/>
                        <a:pt x="47" y="81"/>
                      </a:cubicBezTo>
                      <a:cubicBezTo>
                        <a:pt x="63" y="81"/>
                        <a:pt x="70" y="71"/>
                        <a:pt x="70" y="49"/>
                      </a:cubicBezTo>
                      <a:cubicBezTo>
                        <a:pt x="70" y="27"/>
                        <a:pt x="61" y="17"/>
                        <a:pt x="45" y="17"/>
                      </a:cubicBezTo>
                      <a:cubicBezTo>
                        <a:pt x="36" y="17"/>
                        <a:pt x="31" y="20"/>
                        <a:pt x="26" y="26"/>
                      </a:cubicBezTo>
                      <a:cubicBezTo>
                        <a:pt x="22" y="33"/>
                        <a:pt x="22" y="39"/>
                        <a:pt x="22" y="4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6" name="Freeform 675"/>
                <p:cNvSpPr>
                  <a:spLocks noChangeArrowheads="1"/>
                </p:cNvSpPr>
                <p:nvPr/>
              </p:nvSpPr>
              <p:spPr bwMode="auto">
                <a:xfrm>
                  <a:off x="5899" y="2404"/>
                  <a:ext cx="20" cy="30"/>
                </a:xfrm>
                <a:custGeom>
                  <a:avLst/>
                  <a:gdLst>
                    <a:gd name="T0" fmla="*/ 90 w 91"/>
                    <a:gd name="T1" fmla="*/ 11 h 138"/>
                    <a:gd name="T2" fmla="*/ 74 w 91"/>
                    <a:gd name="T3" fmla="*/ 14 h 138"/>
                    <a:gd name="T4" fmla="*/ 78 w 91"/>
                    <a:gd name="T5" fmla="*/ 21 h 138"/>
                    <a:gd name="T6" fmla="*/ 80 w 91"/>
                    <a:gd name="T7" fmla="*/ 30 h 138"/>
                    <a:gd name="T8" fmla="*/ 70 w 91"/>
                    <a:gd name="T9" fmla="*/ 53 h 138"/>
                    <a:gd name="T10" fmla="*/ 42 w 91"/>
                    <a:gd name="T11" fmla="*/ 62 h 138"/>
                    <a:gd name="T12" fmla="*/ 33 w 91"/>
                    <a:gd name="T13" fmla="*/ 62 h 138"/>
                    <a:gd name="T14" fmla="*/ 27 w 91"/>
                    <a:gd name="T15" fmla="*/ 71 h 138"/>
                    <a:gd name="T16" fmla="*/ 30 w 91"/>
                    <a:gd name="T17" fmla="*/ 75 h 138"/>
                    <a:gd name="T18" fmla="*/ 42 w 91"/>
                    <a:gd name="T19" fmla="*/ 77 h 138"/>
                    <a:gd name="T20" fmla="*/ 58 w 91"/>
                    <a:gd name="T21" fmla="*/ 77 h 138"/>
                    <a:gd name="T22" fmla="*/ 81 w 91"/>
                    <a:gd name="T23" fmla="*/ 84 h 138"/>
                    <a:gd name="T24" fmla="*/ 90 w 91"/>
                    <a:gd name="T25" fmla="*/ 103 h 138"/>
                    <a:gd name="T26" fmla="*/ 77 w 91"/>
                    <a:gd name="T27" fmla="*/ 128 h 138"/>
                    <a:gd name="T28" fmla="*/ 39 w 91"/>
                    <a:gd name="T29" fmla="*/ 137 h 138"/>
                    <a:gd name="T30" fmla="*/ 10 w 91"/>
                    <a:gd name="T31" fmla="*/ 129 h 138"/>
                    <a:gd name="T32" fmla="*/ 0 w 91"/>
                    <a:gd name="T33" fmla="*/ 110 h 138"/>
                    <a:gd name="T34" fmla="*/ 5 w 91"/>
                    <a:gd name="T35" fmla="*/ 96 h 138"/>
                    <a:gd name="T36" fmla="*/ 21 w 91"/>
                    <a:gd name="T37" fmla="*/ 87 h 138"/>
                    <a:gd name="T38" fmla="*/ 14 w 91"/>
                    <a:gd name="T39" fmla="*/ 81 h 138"/>
                    <a:gd name="T40" fmla="*/ 11 w 91"/>
                    <a:gd name="T41" fmla="*/ 74 h 138"/>
                    <a:gd name="T42" fmla="*/ 14 w 91"/>
                    <a:gd name="T43" fmla="*/ 65 h 138"/>
                    <a:gd name="T44" fmla="*/ 23 w 91"/>
                    <a:gd name="T45" fmla="*/ 58 h 138"/>
                    <a:gd name="T46" fmla="*/ 11 w 91"/>
                    <a:gd name="T47" fmla="*/ 48 h 138"/>
                    <a:gd name="T48" fmla="*/ 7 w 91"/>
                    <a:gd name="T49" fmla="*/ 32 h 138"/>
                    <a:gd name="T50" fmla="*/ 17 w 91"/>
                    <a:gd name="T51" fmla="*/ 8 h 138"/>
                    <a:gd name="T52" fmla="*/ 45 w 91"/>
                    <a:gd name="T53" fmla="*/ 0 h 138"/>
                    <a:gd name="T54" fmla="*/ 54 w 91"/>
                    <a:gd name="T55" fmla="*/ 0 h 138"/>
                    <a:gd name="T56" fmla="*/ 61 w 91"/>
                    <a:gd name="T57" fmla="*/ 1 h 138"/>
                    <a:gd name="T58" fmla="*/ 90 w 91"/>
                    <a:gd name="T59" fmla="*/ 1 h 138"/>
                    <a:gd name="T60" fmla="*/ 90 w 91"/>
                    <a:gd name="T61" fmla="*/ 11 h 138"/>
                    <a:gd name="T62" fmla="*/ 16 w 91"/>
                    <a:gd name="T63" fmla="*/ 109 h 138"/>
                    <a:gd name="T64" fmla="*/ 21 w 91"/>
                    <a:gd name="T65" fmla="*/ 119 h 138"/>
                    <a:gd name="T66" fmla="*/ 37 w 91"/>
                    <a:gd name="T67" fmla="*/ 122 h 138"/>
                    <a:gd name="T68" fmla="*/ 62 w 91"/>
                    <a:gd name="T69" fmla="*/ 118 h 138"/>
                    <a:gd name="T70" fmla="*/ 71 w 91"/>
                    <a:gd name="T71" fmla="*/ 105 h 138"/>
                    <a:gd name="T72" fmla="*/ 67 w 91"/>
                    <a:gd name="T73" fmla="*/ 96 h 138"/>
                    <a:gd name="T74" fmla="*/ 51 w 91"/>
                    <a:gd name="T75" fmla="*/ 93 h 138"/>
                    <a:gd name="T76" fmla="*/ 36 w 91"/>
                    <a:gd name="T77" fmla="*/ 93 h 138"/>
                    <a:gd name="T78" fmla="*/ 23 w 91"/>
                    <a:gd name="T79" fmla="*/ 97 h 138"/>
                    <a:gd name="T80" fmla="*/ 16 w 91"/>
                    <a:gd name="T81" fmla="*/ 109 h 138"/>
                    <a:gd name="T82" fmla="*/ 24 w 91"/>
                    <a:gd name="T83" fmla="*/ 30 h 138"/>
                    <a:gd name="T84" fmla="*/ 29 w 91"/>
                    <a:gd name="T85" fmla="*/ 43 h 138"/>
                    <a:gd name="T86" fmla="*/ 42 w 91"/>
                    <a:gd name="T87" fmla="*/ 48 h 138"/>
                    <a:gd name="T88" fmla="*/ 59 w 91"/>
                    <a:gd name="T89" fmla="*/ 29 h 138"/>
                    <a:gd name="T90" fmla="*/ 55 w 91"/>
                    <a:gd name="T91" fmla="*/ 14 h 138"/>
                    <a:gd name="T92" fmla="*/ 42 w 91"/>
                    <a:gd name="T93" fmla="*/ 10 h 138"/>
                    <a:gd name="T94" fmla="*/ 29 w 91"/>
                    <a:gd name="T95" fmla="*/ 14 h 138"/>
                    <a:gd name="T96" fmla="*/ 24 w 91"/>
                    <a:gd name="T97" fmla="*/ 3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" h="138">
                      <a:moveTo>
                        <a:pt x="90" y="11"/>
                      </a:moveTo>
                      <a:lnTo>
                        <a:pt x="74" y="14"/>
                      </a:lnTo>
                      <a:cubicBezTo>
                        <a:pt x="75" y="16"/>
                        <a:pt x="77" y="18"/>
                        <a:pt x="78" y="21"/>
                      </a:cubicBezTo>
                      <a:cubicBezTo>
                        <a:pt x="80" y="25"/>
                        <a:pt x="80" y="27"/>
                        <a:pt x="80" y="30"/>
                      </a:cubicBezTo>
                      <a:cubicBezTo>
                        <a:pt x="80" y="40"/>
                        <a:pt x="78" y="48"/>
                        <a:pt x="70" y="53"/>
                      </a:cubicBezTo>
                      <a:cubicBezTo>
                        <a:pt x="63" y="59"/>
                        <a:pt x="54" y="62"/>
                        <a:pt x="42" y="62"/>
                      </a:cubicBezTo>
                      <a:lnTo>
                        <a:pt x="33" y="62"/>
                      </a:lnTo>
                      <a:cubicBezTo>
                        <a:pt x="29" y="65"/>
                        <a:pt x="27" y="68"/>
                        <a:pt x="27" y="71"/>
                      </a:cubicBezTo>
                      <a:cubicBezTo>
                        <a:pt x="27" y="72"/>
                        <a:pt x="29" y="75"/>
                        <a:pt x="30" y="75"/>
                      </a:cubicBezTo>
                      <a:cubicBezTo>
                        <a:pt x="32" y="75"/>
                        <a:pt x="36" y="77"/>
                        <a:pt x="42" y="77"/>
                      </a:cubicBezTo>
                      <a:lnTo>
                        <a:pt x="58" y="77"/>
                      </a:lnTo>
                      <a:cubicBezTo>
                        <a:pt x="68" y="77"/>
                        <a:pt x="77" y="80"/>
                        <a:pt x="81" y="84"/>
                      </a:cubicBezTo>
                      <a:cubicBezTo>
                        <a:pt x="86" y="88"/>
                        <a:pt x="90" y="94"/>
                        <a:pt x="90" y="103"/>
                      </a:cubicBezTo>
                      <a:cubicBezTo>
                        <a:pt x="90" y="113"/>
                        <a:pt x="86" y="122"/>
                        <a:pt x="77" y="128"/>
                      </a:cubicBezTo>
                      <a:cubicBezTo>
                        <a:pt x="68" y="134"/>
                        <a:pt x="55" y="137"/>
                        <a:pt x="39" y="137"/>
                      </a:cubicBezTo>
                      <a:cubicBezTo>
                        <a:pt x="26" y="137"/>
                        <a:pt x="16" y="134"/>
                        <a:pt x="10" y="129"/>
                      </a:cubicBezTo>
                      <a:cubicBezTo>
                        <a:pt x="4" y="125"/>
                        <a:pt x="0" y="118"/>
                        <a:pt x="0" y="110"/>
                      </a:cubicBezTo>
                      <a:cubicBezTo>
                        <a:pt x="0" y="105"/>
                        <a:pt x="1" y="101"/>
                        <a:pt x="5" y="96"/>
                      </a:cubicBezTo>
                      <a:cubicBezTo>
                        <a:pt x="10" y="92"/>
                        <a:pt x="14" y="88"/>
                        <a:pt x="21" y="87"/>
                      </a:cubicBezTo>
                      <a:cubicBezTo>
                        <a:pt x="19" y="86"/>
                        <a:pt x="17" y="84"/>
                        <a:pt x="14" y="81"/>
                      </a:cubicBezTo>
                      <a:cubicBezTo>
                        <a:pt x="11" y="78"/>
                        <a:pt x="11" y="75"/>
                        <a:pt x="11" y="74"/>
                      </a:cubicBezTo>
                      <a:cubicBezTo>
                        <a:pt x="11" y="71"/>
                        <a:pt x="13" y="69"/>
                        <a:pt x="14" y="65"/>
                      </a:cubicBezTo>
                      <a:cubicBezTo>
                        <a:pt x="16" y="62"/>
                        <a:pt x="19" y="61"/>
                        <a:pt x="23" y="58"/>
                      </a:cubicBezTo>
                      <a:cubicBezTo>
                        <a:pt x="19" y="56"/>
                        <a:pt x="14" y="53"/>
                        <a:pt x="11" y="48"/>
                      </a:cubicBezTo>
                      <a:cubicBezTo>
                        <a:pt x="8" y="44"/>
                        <a:pt x="7" y="37"/>
                        <a:pt x="7" y="32"/>
                      </a:cubicBezTo>
                      <a:cubicBezTo>
                        <a:pt x="7" y="21"/>
                        <a:pt x="10" y="14"/>
                        <a:pt x="17" y="8"/>
                      </a:cubicBezTo>
                      <a:cubicBezTo>
                        <a:pt x="24" y="2"/>
                        <a:pt x="33" y="0"/>
                        <a:pt x="45" y="0"/>
                      </a:cubicBezTo>
                      <a:lnTo>
                        <a:pt x="54" y="0"/>
                      </a:lnTo>
                      <a:cubicBezTo>
                        <a:pt x="56" y="0"/>
                        <a:pt x="59" y="1"/>
                        <a:pt x="61" y="1"/>
                      </a:cubicBezTo>
                      <a:lnTo>
                        <a:pt x="90" y="1"/>
                      </a:lnTo>
                      <a:lnTo>
                        <a:pt x="90" y="11"/>
                      </a:lnTo>
                      <a:close/>
                      <a:moveTo>
                        <a:pt x="16" y="109"/>
                      </a:moveTo>
                      <a:cubicBezTo>
                        <a:pt x="16" y="113"/>
                        <a:pt x="17" y="116"/>
                        <a:pt x="21" y="119"/>
                      </a:cubicBezTo>
                      <a:cubicBezTo>
                        <a:pt x="26" y="122"/>
                        <a:pt x="30" y="122"/>
                        <a:pt x="37" y="122"/>
                      </a:cubicBezTo>
                      <a:cubicBezTo>
                        <a:pt x="49" y="122"/>
                        <a:pt x="56" y="121"/>
                        <a:pt x="62" y="118"/>
                      </a:cubicBezTo>
                      <a:cubicBezTo>
                        <a:pt x="68" y="115"/>
                        <a:pt x="71" y="110"/>
                        <a:pt x="71" y="105"/>
                      </a:cubicBezTo>
                      <a:cubicBezTo>
                        <a:pt x="71" y="100"/>
                        <a:pt x="70" y="98"/>
                        <a:pt x="67" y="96"/>
                      </a:cubicBezTo>
                      <a:cubicBezTo>
                        <a:pt x="64" y="95"/>
                        <a:pt x="58" y="93"/>
                        <a:pt x="51" y="93"/>
                      </a:cubicBezTo>
                      <a:lnTo>
                        <a:pt x="36" y="93"/>
                      </a:lnTo>
                      <a:cubicBezTo>
                        <a:pt x="30" y="93"/>
                        <a:pt x="26" y="94"/>
                        <a:pt x="23" y="97"/>
                      </a:cubicBezTo>
                      <a:cubicBezTo>
                        <a:pt x="20" y="100"/>
                        <a:pt x="16" y="105"/>
                        <a:pt x="16" y="109"/>
                      </a:cubicBezTo>
                      <a:close/>
                      <a:moveTo>
                        <a:pt x="24" y="30"/>
                      </a:moveTo>
                      <a:cubicBezTo>
                        <a:pt x="24" y="36"/>
                        <a:pt x="26" y="40"/>
                        <a:pt x="29" y="43"/>
                      </a:cubicBezTo>
                      <a:cubicBezTo>
                        <a:pt x="32" y="46"/>
                        <a:pt x="36" y="48"/>
                        <a:pt x="42" y="48"/>
                      </a:cubicBezTo>
                      <a:cubicBezTo>
                        <a:pt x="54" y="48"/>
                        <a:pt x="59" y="42"/>
                        <a:pt x="59" y="29"/>
                      </a:cubicBezTo>
                      <a:cubicBezTo>
                        <a:pt x="59" y="23"/>
                        <a:pt x="58" y="18"/>
                        <a:pt x="55" y="14"/>
                      </a:cubicBezTo>
                      <a:cubicBezTo>
                        <a:pt x="52" y="10"/>
                        <a:pt x="48" y="10"/>
                        <a:pt x="42" y="10"/>
                      </a:cubicBezTo>
                      <a:cubicBezTo>
                        <a:pt x="36" y="10"/>
                        <a:pt x="32" y="11"/>
                        <a:pt x="29" y="14"/>
                      </a:cubicBezTo>
                      <a:cubicBezTo>
                        <a:pt x="26" y="17"/>
                        <a:pt x="24" y="23"/>
                        <a:pt x="24" y="3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7" name="Freeform 676"/>
                <p:cNvSpPr>
                  <a:spLocks noChangeArrowheads="1"/>
                </p:cNvSpPr>
                <p:nvPr/>
              </p:nvSpPr>
              <p:spPr bwMode="auto">
                <a:xfrm>
                  <a:off x="5924" y="2403"/>
                  <a:ext cx="12" cy="21"/>
                </a:xfrm>
                <a:custGeom>
                  <a:avLst/>
                  <a:gdLst>
                    <a:gd name="T0" fmla="*/ 47 w 58"/>
                    <a:gd name="T1" fmla="*/ 0 h 97"/>
                    <a:gd name="T2" fmla="*/ 57 w 58"/>
                    <a:gd name="T3" fmla="*/ 2 h 97"/>
                    <a:gd name="T4" fmla="*/ 55 w 58"/>
                    <a:gd name="T5" fmla="*/ 20 h 97"/>
                    <a:gd name="T6" fmla="*/ 47 w 58"/>
                    <a:gd name="T7" fmla="*/ 19 h 97"/>
                    <a:gd name="T8" fmla="*/ 28 w 58"/>
                    <a:gd name="T9" fmla="*/ 26 h 97"/>
                    <a:gd name="T10" fmla="*/ 20 w 58"/>
                    <a:gd name="T11" fmla="*/ 47 h 97"/>
                    <a:gd name="T12" fmla="*/ 20 w 58"/>
                    <a:gd name="T13" fmla="*/ 96 h 97"/>
                    <a:gd name="T14" fmla="*/ 0 w 58"/>
                    <a:gd name="T15" fmla="*/ 96 h 97"/>
                    <a:gd name="T16" fmla="*/ 0 w 58"/>
                    <a:gd name="T17" fmla="*/ 2 h 97"/>
                    <a:gd name="T18" fmla="*/ 16 w 58"/>
                    <a:gd name="T19" fmla="*/ 2 h 97"/>
                    <a:gd name="T20" fmla="*/ 19 w 58"/>
                    <a:gd name="T21" fmla="*/ 18 h 97"/>
                    <a:gd name="T22" fmla="*/ 20 w 58"/>
                    <a:gd name="T23" fmla="*/ 18 h 97"/>
                    <a:gd name="T24" fmla="*/ 32 w 58"/>
                    <a:gd name="T25" fmla="*/ 4 h 97"/>
                    <a:gd name="T26" fmla="*/ 47 w 58"/>
                    <a:gd name="T27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8" h="97">
                      <a:moveTo>
                        <a:pt x="47" y="0"/>
                      </a:moveTo>
                      <a:cubicBezTo>
                        <a:pt x="51" y="0"/>
                        <a:pt x="54" y="0"/>
                        <a:pt x="57" y="2"/>
                      </a:cubicBezTo>
                      <a:lnTo>
                        <a:pt x="55" y="20"/>
                      </a:lnTo>
                      <a:cubicBezTo>
                        <a:pt x="52" y="20"/>
                        <a:pt x="50" y="19"/>
                        <a:pt x="47" y="19"/>
                      </a:cubicBezTo>
                      <a:cubicBezTo>
                        <a:pt x="38" y="19"/>
                        <a:pt x="33" y="22"/>
                        <a:pt x="28" y="26"/>
                      </a:cubicBezTo>
                      <a:cubicBezTo>
                        <a:pt x="24" y="31"/>
                        <a:pt x="20" y="38"/>
                        <a:pt x="20" y="47"/>
                      </a:cubicBezTo>
                      <a:lnTo>
                        <a:pt x="20" y="96"/>
                      </a:lnTo>
                      <a:lnTo>
                        <a:pt x="0" y="96"/>
                      </a:lnTo>
                      <a:lnTo>
                        <a:pt x="0" y="2"/>
                      </a:lnTo>
                      <a:lnTo>
                        <a:pt x="16" y="2"/>
                      </a:lnTo>
                      <a:lnTo>
                        <a:pt x="19" y="18"/>
                      </a:lnTo>
                      <a:lnTo>
                        <a:pt x="20" y="18"/>
                      </a:lnTo>
                      <a:cubicBezTo>
                        <a:pt x="23" y="12"/>
                        <a:pt x="28" y="7"/>
                        <a:pt x="32" y="4"/>
                      </a:cubicBezTo>
                      <a:cubicBezTo>
                        <a:pt x="36" y="2"/>
                        <a:pt x="41" y="0"/>
                        <a:pt x="47" y="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8" name="Freeform 677"/>
                <p:cNvSpPr>
                  <a:spLocks noChangeArrowheads="1"/>
                </p:cNvSpPr>
                <p:nvPr/>
              </p:nvSpPr>
              <p:spPr bwMode="auto">
                <a:xfrm>
                  <a:off x="5940" y="2403"/>
                  <a:ext cx="18" cy="21"/>
                </a:xfrm>
                <a:custGeom>
                  <a:avLst/>
                  <a:gdLst>
                    <a:gd name="T0" fmla="*/ 60 w 82"/>
                    <a:gd name="T1" fmla="*/ 83 h 99"/>
                    <a:gd name="T2" fmla="*/ 47 w 82"/>
                    <a:gd name="T3" fmla="*/ 95 h 99"/>
                    <a:gd name="T4" fmla="*/ 30 w 82"/>
                    <a:gd name="T5" fmla="*/ 98 h 99"/>
                    <a:gd name="T6" fmla="*/ 8 w 82"/>
                    <a:gd name="T7" fmla="*/ 90 h 99"/>
                    <a:gd name="T8" fmla="*/ 0 w 82"/>
                    <a:gd name="T9" fmla="*/ 69 h 99"/>
                    <a:gd name="T10" fmla="*/ 11 w 82"/>
                    <a:gd name="T11" fmla="*/ 47 h 99"/>
                    <a:gd name="T12" fmla="*/ 44 w 82"/>
                    <a:gd name="T13" fmla="*/ 38 h 99"/>
                    <a:gd name="T14" fmla="*/ 60 w 82"/>
                    <a:gd name="T15" fmla="*/ 38 h 99"/>
                    <a:gd name="T16" fmla="*/ 60 w 82"/>
                    <a:gd name="T17" fmla="*/ 34 h 99"/>
                    <a:gd name="T18" fmla="*/ 56 w 82"/>
                    <a:gd name="T19" fmla="*/ 20 h 99"/>
                    <a:gd name="T20" fmla="*/ 43 w 82"/>
                    <a:gd name="T21" fmla="*/ 16 h 99"/>
                    <a:gd name="T22" fmla="*/ 28 w 82"/>
                    <a:gd name="T23" fmla="*/ 18 h 99"/>
                    <a:gd name="T24" fmla="*/ 15 w 82"/>
                    <a:gd name="T25" fmla="*/ 22 h 99"/>
                    <a:gd name="T26" fmla="*/ 9 w 82"/>
                    <a:gd name="T27" fmla="*/ 7 h 99"/>
                    <a:gd name="T28" fmla="*/ 27 w 82"/>
                    <a:gd name="T29" fmla="*/ 2 h 99"/>
                    <a:gd name="T30" fmla="*/ 44 w 82"/>
                    <a:gd name="T31" fmla="*/ 0 h 99"/>
                    <a:gd name="T32" fmla="*/ 72 w 82"/>
                    <a:gd name="T33" fmla="*/ 7 h 99"/>
                    <a:gd name="T34" fmla="*/ 81 w 82"/>
                    <a:gd name="T35" fmla="*/ 32 h 99"/>
                    <a:gd name="T36" fmla="*/ 81 w 82"/>
                    <a:gd name="T37" fmla="*/ 96 h 99"/>
                    <a:gd name="T38" fmla="*/ 65 w 82"/>
                    <a:gd name="T39" fmla="*/ 96 h 99"/>
                    <a:gd name="T40" fmla="*/ 60 w 82"/>
                    <a:gd name="T41" fmla="*/ 83 h 99"/>
                    <a:gd name="T42" fmla="*/ 35 w 82"/>
                    <a:gd name="T43" fmla="*/ 82 h 99"/>
                    <a:gd name="T44" fmla="*/ 53 w 82"/>
                    <a:gd name="T45" fmla="*/ 76 h 99"/>
                    <a:gd name="T46" fmla="*/ 60 w 82"/>
                    <a:gd name="T47" fmla="*/ 58 h 99"/>
                    <a:gd name="T48" fmla="*/ 60 w 82"/>
                    <a:gd name="T49" fmla="*/ 50 h 99"/>
                    <a:gd name="T50" fmla="*/ 49 w 82"/>
                    <a:gd name="T51" fmla="*/ 50 h 99"/>
                    <a:gd name="T52" fmla="*/ 28 w 82"/>
                    <a:gd name="T53" fmla="*/ 54 h 99"/>
                    <a:gd name="T54" fmla="*/ 22 w 82"/>
                    <a:gd name="T55" fmla="*/ 67 h 99"/>
                    <a:gd name="T56" fmla="*/ 27 w 82"/>
                    <a:gd name="T57" fmla="*/ 77 h 99"/>
                    <a:gd name="T58" fmla="*/ 35 w 82"/>
                    <a:gd name="T59" fmla="*/ 82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2" h="99">
                      <a:moveTo>
                        <a:pt x="60" y="83"/>
                      </a:moveTo>
                      <a:cubicBezTo>
                        <a:pt x="56" y="89"/>
                        <a:pt x="52" y="94"/>
                        <a:pt x="47" y="95"/>
                      </a:cubicBezTo>
                      <a:cubicBezTo>
                        <a:pt x="43" y="97"/>
                        <a:pt x="37" y="98"/>
                        <a:pt x="30" y="98"/>
                      </a:cubicBezTo>
                      <a:cubicBezTo>
                        <a:pt x="21" y="98"/>
                        <a:pt x="14" y="95"/>
                        <a:pt x="8" y="90"/>
                      </a:cubicBezTo>
                      <a:cubicBezTo>
                        <a:pt x="2" y="86"/>
                        <a:pt x="0" y="80"/>
                        <a:pt x="0" y="69"/>
                      </a:cubicBezTo>
                      <a:cubicBezTo>
                        <a:pt x="0" y="59"/>
                        <a:pt x="4" y="52"/>
                        <a:pt x="11" y="47"/>
                      </a:cubicBezTo>
                      <a:cubicBezTo>
                        <a:pt x="19" y="43"/>
                        <a:pt x="30" y="39"/>
                        <a:pt x="44" y="38"/>
                      </a:cubicBezTo>
                      <a:lnTo>
                        <a:pt x="60" y="38"/>
                      </a:lnTo>
                      <a:lnTo>
                        <a:pt x="60" y="34"/>
                      </a:lnTo>
                      <a:cubicBezTo>
                        <a:pt x="60" y="28"/>
                        <a:pt x="59" y="23"/>
                        <a:pt x="56" y="20"/>
                      </a:cubicBezTo>
                      <a:cubicBezTo>
                        <a:pt x="53" y="18"/>
                        <a:pt x="49" y="16"/>
                        <a:pt x="43" y="16"/>
                      </a:cubicBezTo>
                      <a:cubicBezTo>
                        <a:pt x="38" y="16"/>
                        <a:pt x="33" y="16"/>
                        <a:pt x="28" y="18"/>
                      </a:cubicBezTo>
                      <a:lnTo>
                        <a:pt x="15" y="22"/>
                      </a:lnTo>
                      <a:lnTo>
                        <a:pt x="9" y="7"/>
                      </a:lnTo>
                      <a:cubicBezTo>
                        <a:pt x="15" y="4"/>
                        <a:pt x="20" y="4"/>
                        <a:pt x="27" y="2"/>
                      </a:cubicBezTo>
                      <a:cubicBezTo>
                        <a:pt x="35" y="1"/>
                        <a:pt x="38" y="0"/>
                        <a:pt x="44" y="0"/>
                      </a:cubicBezTo>
                      <a:cubicBezTo>
                        <a:pt x="56" y="0"/>
                        <a:pt x="65" y="3"/>
                        <a:pt x="72" y="7"/>
                      </a:cubicBezTo>
                      <a:cubicBezTo>
                        <a:pt x="79" y="12"/>
                        <a:pt x="81" y="20"/>
                        <a:pt x="81" y="32"/>
                      </a:cubicBezTo>
                      <a:lnTo>
                        <a:pt x="81" y="96"/>
                      </a:lnTo>
                      <a:lnTo>
                        <a:pt x="65" y="96"/>
                      </a:lnTo>
                      <a:lnTo>
                        <a:pt x="60" y="83"/>
                      </a:lnTo>
                      <a:close/>
                      <a:moveTo>
                        <a:pt x="35" y="82"/>
                      </a:moveTo>
                      <a:cubicBezTo>
                        <a:pt x="43" y="82"/>
                        <a:pt x="49" y="80"/>
                        <a:pt x="53" y="76"/>
                      </a:cubicBezTo>
                      <a:cubicBezTo>
                        <a:pt x="57" y="72"/>
                        <a:pt x="60" y="66"/>
                        <a:pt x="60" y="58"/>
                      </a:cubicBezTo>
                      <a:lnTo>
                        <a:pt x="60" y="50"/>
                      </a:lnTo>
                      <a:lnTo>
                        <a:pt x="49" y="50"/>
                      </a:lnTo>
                      <a:cubicBezTo>
                        <a:pt x="40" y="50"/>
                        <a:pt x="33" y="51"/>
                        <a:pt x="28" y="54"/>
                      </a:cubicBezTo>
                      <a:cubicBezTo>
                        <a:pt x="24" y="57"/>
                        <a:pt x="22" y="61"/>
                        <a:pt x="22" y="67"/>
                      </a:cubicBezTo>
                      <a:cubicBezTo>
                        <a:pt x="22" y="72"/>
                        <a:pt x="24" y="74"/>
                        <a:pt x="27" y="77"/>
                      </a:cubicBezTo>
                      <a:cubicBezTo>
                        <a:pt x="30" y="80"/>
                        <a:pt x="30" y="82"/>
                        <a:pt x="35" y="82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9" name="Freeform 678"/>
                <p:cNvSpPr>
                  <a:spLocks noChangeArrowheads="1"/>
                </p:cNvSpPr>
                <p:nvPr/>
              </p:nvSpPr>
              <p:spPr bwMode="auto">
                <a:xfrm>
                  <a:off x="5963" y="2402"/>
                  <a:ext cx="31" cy="22"/>
                </a:xfrm>
                <a:custGeom>
                  <a:avLst/>
                  <a:gdLst>
                    <a:gd name="T0" fmla="*/ 62 w 141"/>
                    <a:gd name="T1" fmla="*/ 100 h 101"/>
                    <a:gd name="T2" fmla="*/ 62 w 141"/>
                    <a:gd name="T3" fmla="*/ 42 h 101"/>
                    <a:gd name="T4" fmla="*/ 57 w 141"/>
                    <a:gd name="T5" fmla="*/ 26 h 101"/>
                    <a:gd name="T6" fmla="*/ 44 w 141"/>
                    <a:gd name="T7" fmla="*/ 20 h 101"/>
                    <a:gd name="T8" fmla="*/ 27 w 141"/>
                    <a:gd name="T9" fmla="*/ 27 h 101"/>
                    <a:gd name="T10" fmla="*/ 21 w 141"/>
                    <a:gd name="T11" fmla="*/ 52 h 101"/>
                    <a:gd name="T12" fmla="*/ 21 w 141"/>
                    <a:gd name="T13" fmla="*/ 99 h 101"/>
                    <a:gd name="T14" fmla="*/ 0 w 141"/>
                    <a:gd name="T15" fmla="*/ 99 h 101"/>
                    <a:gd name="T16" fmla="*/ 0 w 141"/>
                    <a:gd name="T17" fmla="*/ 4 h 101"/>
                    <a:gd name="T18" fmla="*/ 17 w 141"/>
                    <a:gd name="T19" fmla="*/ 4 h 101"/>
                    <a:gd name="T20" fmla="*/ 19 w 141"/>
                    <a:gd name="T21" fmla="*/ 16 h 101"/>
                    <a:gd name="T22" fmla="*/ 21 w 141"/>
                    <a:gd name="T23" fmla="*/ 16 h 101"/>
                    <a:gd name="T24" fmla="*/ 33 w 141"/>
                    <a:gd name="T25" fmla="*/ 6 h 101"/>
                    <a:gd name="T26" fmla="*/ 49 w 141"/>
                    <a:gd name="T27" fmla="*/ 1 h 101"/>
                    <a:gd name="T28" fmla="*/ 78 w 141"/>
                    <a:gd name="T29" fmla="*/ 16 h 101"/>
                    <a:gd name="T30" fmla="*/ 79 w 141"/>
                    <a:gd name="T31" fmla="*/ 16 h 101"/>
                    <a:gd name="T32" fmla="*/ 91 w 141"/>
                    <a:gd name="T33" fmla="*/ 4 h 101"/>
                    <a:gd name="T34" fmla="*/ 108 w 141"/>
                    <a:gd name="T35" fmla="*/ 0 h 101"/>
                    <a:gd name="T36" fmla="*/ 133 w 141"/>
                    <a:gd name="T37" fmla="*/ 8 h 101"/>
                    <a:gd name="T38" fmla="*/ 140 w 141"/>
                    <a:gd name="T39" fmla="*/ 35 h 101"/>
                    <a:gd name="T40" fmla="*/ 140 w 141"/>
                    <a:gd name="T41" fmla="*/ 96 h 101"/>
                    <a:gd name="T42" fmla="*/ 120 w 141"/>
                    <a:gd name="T43" fmla="*/ 96 h 101"/>
                    <a:gd name="T44" fmla="*/ 120 w 141"/>
                    <a:gd name="T45" fmla="*/ 38 h 101"/>
                    <a:gd name="T46" fmla="*/ 116 w 141"/>
                    <a:gd name="T47" fmla="*/ 22 h 101"/>
                    <a:gd name="T48" fmla="*/ 103 w 141"/>
                    <a:gd name="T49" fmla="*/ 16 h 101"/>
                    <a:gd name="T50" fmla="*/ 85 w 141"/>
                    <a:gd name="T51" fmla="*/ 23 h 101"/>
                    <a:gd name="T52" fmla="*/ 79 w 141"/>
                    <a:gd name="T53" fmla="*/ 45 h 101"/>
                    <a:gd name="T54" fmla="*/ 79 w 141"/>
                    <a:gd name="T55" fmla="*/ 100 h 101"/>
                    <a:gd name="T56" fmla="*/ 62 w 141"/>
                    <a:gd name="T57" fmla="*/ 10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41" h="101">
                      <a:moveTo>
                        <a:pt x="62" y="100"/>
                      </a:moveTo>
                      <a:lnTo>
                        <a:pt x="62" y="42"/>
                      </a:lnTo>
                      <a:cubicBezTo>
                        <a:pt x="62" y="35"/>
                        <a:pt x="60" y="29"/>
                        <a:pt x="57" y="26"/>
                      </a:cubicBezTo>
                      <a:cubicBezTo>
                        <a:pt x="54" y="23"/>
                        <a:pt x="50" y="20"/>
                        <a:pt x="44" y="20"/>
                      </a:cubicBezTo>
                      <a:cubicBezTo>
                        <a:pt x="37" y="20"/>
                        <a:pt x="32" y="23"/>
                        <a:pt x="27" y="27"/>
                      </a:cubicBezTo>
                      <a:cubicBezTo>
                        <a:pt x="23" y="32"/>
                        <a:pt x="21" y="41"/>
                        <a:pt x="21" y="52"/>
                      </a:cubicBezTo>
                      <a:lnTo>
                        <a:pt x="21" y="99"/>
                      </a:lnTo>
                      <a:lnTo>
                        <a:pt x="0" y="99"/>
                      </a:lnTo>
                      <a:lnTo>
                        <a:pt x="0" y="4"/>
                      </a:lnTo>
                      <a:lnTo>
                        <a:pt x="17" y="4"/>
                      </a:lnTo>
                      <a:lnTo>
                        <a:pt x="19" y="16"/>
                      </a:lnTo>
                      <a:lnTo>
                        <a:pt x="21" y="16"/>
                      </a:lnTo>
                      <a:cubicBezTo>
                        <a:pt x="24" y="11"/>
                        <a:pt x="28" y="9"/>
                        <a:pt x="33" y="6"/>
                      </a:cubicBezTo>
                      <a:cubicBezTo>
                        <a:pt x="39" y="4"/>
                        <a:pt x="43" y="1"/>
                        <a:pt x="49" y="1"/>
                      </a:cubicBezTo>
                      <a:cubicBezTo>
                        <a:pt x="63" y="1"/>
                        <a:pt x="73" y="6"/>
                        <a:pt x="78" y="16"/>
                      </a:cubicBezTo>
                      <a:lnTo>
                        <a:pt x="79" y="16"/>
                      </a:lnTo>
                      <a:cubicBezTo>
                        <a:pt x="82" y="11"/>
                        <a:pt x="87" y="7"/>
                        <a:pt x="91" y="4"/>
                      </a:cubicBezTo>
                      <a:cubicBezTo>
                        <a:pt x="95" y="1"/>
                        <a:pt x="101" y="0"/>
                        <a:pt x="108" y="0"/>
                      </a:cubicBezTo>
                      <a:cubicBezTo>
                        <a:pt x="120" y="0"/>
                        <a:pt x="127" y="3"/>
                        <a:pt x="133" y="8"/>
                      </a:cubicBezTo>
                      <a:cubicBezTo>
                        <a:pt x="139" y="14"/>
                        <a:pt x="140" y="23"/>
                        <a:pt x="140" y="35"/>
                      </a:cubicBezTo>
                      <a:lnTo>
                        <a:pt x="140" y="96"/>
                      </a:lnTo>
                      <a:lnTo>
                        <a:pt x="120" y="96"/>
                      </a:lnTo>
                      <a:lnTo>
                        <a:pt x="120" y="38"/>
                      </a:lnTo>
                      <a:cubicBezTo>
                        <a:pt x="120" y="30"/>
                        <a:pt x="119" y="25"/>
                        <a:pt x="116" y="22"/>
                      </a:cubicBezTo>
                      <a:cubicBezTo>
                        <a:pt x="113" y="20"/>
                        <a:pt x="108" y="16"/>
                        <a:pt x="103" y="16"/>
                      </a:cubicBezTo>
                      <a:cubicBezTo>
                        <a:pt x="95" y="16"/>
                        <a:pt x="89" y="19"/>
                        <a:pt x="85" y="23"/>
                      </a:cubicBezTo>
                      <a:cubicBezTo>
                        <a:pt x="81" y="27"/>
                        <a:pt x="79" y="35"/>
                        <a:pt x="79" y="45"/>
                      </a:cubicBezTo>
                      <a:lnTo>
                        <a:pt x="79" y="100"/>
                      </a:lnTo>
                      <a:lnTo>
                        <a:pt x="62" y="10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80" name="TextBox 679"/>
              <p:cNvSpPr txBox="1"/>
              <p:nvPr/>
            </p:nvSpPr>
            <p:spPr>
              <a:xfrm>
                <a:off x="1095944" y="6082768"/>
                <a:ext cx="42021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Fine Grain Map Reduce </a:t>
                </a:r>
                <a:r>
                  <a:rPr lang="en-US" sz="1600" dirty="0"/>
                  <a:t>Illustration: Scalable Distributed Histogram Calculation for </a:t>
                </a:r>
                <a:r>
                  <a:rPr lang="en-US" sz="1600" dirty="0" smtClean="0"/>
                  <a:t>GBM</a:t>
                </a:r>
              </a:p>
              <a:p>
                <a:pPr algn="ctr"/>
                <a:r>
                  <a:rPr lang="zh-CN" altLang="en-US" sz="1600" b="1" smtClean="0"/>
                  <a:t>分布式计算</a:t>
                </a:r>
                <a:endParaRPr lang="en-US" sz="1600" b="1" dirty="0"/>
              </a:p>
            </p:txBody>
          </p:sp>
        </p:grpSp>
      </p:grpSp>
      <p:sp>
        <p:nvSpPr>
          <p:cNvPr id="684" name="Rectangle 683"/>
          <p:cNvSpPr/>
          <p:nvPr/>
        </p:nvSpPr>
        <p:spPr>
          <a:xfrm rot="16200000">
            <a:off x="-1325535" y="3737460"/>
            <a:ext cx="5029466" cy="6251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Foundation for Distributed </a:t>
            </a:r>
            <a:r>
              <a:rPr lang="en-US" b="1" dirty="0" smtClean="0">
                <a:solidFill>
                  <a:schemeClr val="tx1"/>
                </a:solidFill>
              </a:rPr>
              <a:t>Algorithms</a:t>
            </a: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分布式</a:t>
            </a:r>
            <a:r>
              <a:rPr lang="zh-CN" altLang="en-US" b="1">
                <a:solidFill>
                  <a:schemeClr val="tx1"/>
                </a:solidFill>
              </a:rPr>
              <a:t>算法基础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81" name="Slide Number Placeholder 6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22</a:t>
            </a:fld>
            <a:endParaRPr lang="en-US" dirty="0"/>
          </a:p>
        </p:txBody>
      </p:sp>
      <p:sp>
        <p:nvSpPr>
          <p:cNvPr id="688" name="Rectangle 687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9" name="Picture 68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9934" y="1525505"/>
            <a:ext cx="5353966" cy="4725003"/>
            <a:chOff x="449934" y="1525505"/>
            <a:chExt cx="5353966" cy="4725003"/>
          </a:xfrm>
        </p:grpSpPr>
        <p:sp>
          <p:nvSpPr>
            <p:cNvPr id="588" name="Shape 588"/>
            <p:cNvSpPr/>
            <p:nvPr/>
          </p:nvSpPr>
          <p:spPr>
            <a:xfrm>
              <a:off x="449934" y="1525505"/>
              <a:ext cx="3370661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 lvl="0">
                <a:defRPr sz="1800" i="0"/>
              </a:pPr>
              <a:r>
                <a:rPr b="1">
                  <a:latin typeface="+mn-lt"/>
                  <a:ea typeface="Arial" charset="0"/>
                  <a:cs typeface="Arial" charset="0"/>
                </a:rPr>
                <a:t>Supervised </a:t>
              </a:r>
              <a:r>
                <a:rPr b="1" smtClean="0">
                  <a:latin typeface="+mn-lt"/>
                  <a:ea typeface="Arial" charset="0"/>
                  <a:cs typeface="Arial" charset="0"/>
                </a:rPr>
                <a:t>Learning</a:t>
              </a:r>
              <a:r>
                <a:rPr lang="en-US" b="1" smtClean="0">
                  <a:latin typeface="+mn-lt"/>
                  <a:ea typeface="Arial" charset="0"/>
                  <a:cs typeface="Arial" charset="0"/>
                </a:rPr>
                <a:t> </a:t>
              </a:r>
              <a:r>
                <a:rPr lang="zh-CN" altLang="en-US" b="1">
                  <a:latin typeface="+mn-lt"/>
                  <a:ea typeface="Arial" charset="0"/>
                  <a:cs typeface="Arial" charset="0"/>
                </a:rPr>
                <a:t>监督学习</a:t>
              </a:r>
              <a:endParaRPr b="1">
                <a:latin typeface="+mn-lt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49935" y="2119786"/>
              <a:ext cx="5353963" cy="1320801"/>
              <a:chOff x="449937" y="2119786"/>
              <a:chExt cx="5353963" cy="1320801"/>
            </a:xfrm>
          </p:grpSpPr>
          <p:sp>
            <p:nvSpPr>
              <p:cNvPr id="585" name="Shape 585"/>
              <p:cNvSpPr/>
              <p:nvPr/>
            </p:nvSpPr>
            <p:spPr>
              <a:xfrm>
                <a:off x="2580558" y="2439709"/>
                <a:ext cx="3223342" cy="68095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>
                    <a:ea typeface="Arial" charset="0"/>
                    <a:cs typeface="Arial" charset="0"/>
                    <a:sym typeface="Futura LT Pro Light"/>
                  </a:rPr>
                  <a:t>Generalized Linear Models</a:t>
                </a:r>
                <a:r>
                  <a:rPr sz="1300">
                    <a:ea typeface="Arial" charset="0"/>
                    <a:cs typeface="Arial" charset="0"/>
                    <a:sym typeface="Futura LT Pro Light"/>
                  </a:rPr>
                  <a:t>: Binomial, Gaussian, Gamma, Poisson and Tweedie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>
                    <a:ea typeface="Arial" charset="0"/>
                    <a:cs typeface="Arial" charset="0"/>
                    <a:sym typeface="Futura LT Pro Light"/>
                  </a:rPr>
                  <a:t>Naïve Bayes </a:t>
                </a:r>
              </a:p>
            </p:txBody>
          </p:sp>
          <p:grpSp>
            <p:nvGrpSpPr>
              <p:cNvPr id="593" name="Group 593"/>
              <p:cNvGrpSpPr/>
              <p:nvPr/>
            </p:nvGrpSpPr>
            <p:grpSpPr>
              <a:xfrm>
                <a:off x="449937" y="2134335"/>
                <a:ext cx="1797963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589" name="Shape 58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92" name="Group 592"/>
                <p:cNvGrpSpPr/>
                <p:nvPr/>
              </p:nvGrpSpPr>
              <p:grpSpPr>
                <a:xfrm>
                  <a:off x="339643" y="349476"/>
                  <a:ext cx="2236105" cy="736433"/>
                  <a:chOff x="-1" y="0"/>
                  <a:chExt cx="2236103" cy="736432"/>
                </a:xfrm>
                <a:grpFill/>
              </p:grpSpPr>
              <p:sp>
                <p:nvSpPr>
                  <p:cNvPr id="590" name="Shape 590"/>
                  <p:cNvSpPr/>
                  <p:nvPr/>
                </p:nvSpPr>
                <p:spPr>
                  <a:xfrm>
                    <a:off x="-1" y="0"/>
                    <a:ext cx="2236103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91" name="Shape 591"/>
                  <p:cNvSpPr/>
                  <p:nvPr/>
                </p:nvSpPr>
                <p:spPr>
                  <a:xfrm>
                    <a:off x="-1" y="75930"/>
                    <a:ext cx="2236103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>
                        <a:latin typeface="+mn-lt"/>
                        <a:ea typeface="Arial" charset="0"/>
                        <a:cs typeface="Arial" charset="0"/>
                      </a:rPr>
                      <a:t>Statistical Analysis</a:t>
                    </a:r>
                  </a:p>
                </p:txBody>
              </p:sp>
            </p:grpSp>
          </p:grpSp>
          <p:sp>
            <p:nvSpPr>
              <p:cNvPr id="594" name="Shape 594"/>
              <p:cNvSpPr/>
              <p:nvPr/>
            </p:nvSpPr>
            <p:spPr>
              <a:xfrm>
                <a:off x="2396406" y="2119786"/>
                <a:ext cx="1" cy="132080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9935" y="3559248"/>
              <a:ext cx="5353963" cy="1304298"/>
              <a:chOff x="449937" y="3546905"/>
              <a:chExt cx="5353963" cy="1304298"/>
            </a:xfrm>
          </p:grpSpPr>
          <p:sp>
            <p:nvSpPr>
              <p:cNvPr id="574" name="Shape 574"/>
              <p:cNvSpPr/>
              <p:nvPr/>
            </p:nvSpPr>
            <p:spPr>
              <a:xfrm>
                <a:off x="449937" y="3546905"/>
                <a:ext cx="1797963" cy="1304298"/>
              </a:xfrm>
              <a:prstGeom prst="rect">
                <a:avLst/>
              </a:prstGeom>
              <a:solidFill>
                <a:srgbClr val="FFF200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  <a:endParaRPr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577" name="Group 577"/>
              <p:cNvGrpSpPr/>
              <p:nvPr/>
            </p:nvGrpSpPr>
            <p:grpSpPr>
              <a:xfrm>
                <a:off x="768488" y="3835438"/>
                <a:ext cx="1205478" cy="727232"/>
                <a:chOff x="-164378" y="0"/>
                <a:chExt cx="1907348" cy="736432"/>
              </a:xfrm>
              <a:solidFill>
                <a:srgbClr val="FFF200"/>
              </a:solidFill>
            </p:grpSpPr>
            <p:sp>
              <p:nvSpPr>
                <p:cNvPr id="575" name="Shape 575"/>
                <p:cNvSpPr/>
                <p:nvPr/>
              </p:nvSpPr>
              <p:spPr>
                <a:xfrm>
                  <a:off x="0" y="0"/>
                  <a:ext cx="1507995" cy="736432"/>
                </a:xfrm>
                <a:prstGeom prst="rect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 defTabSz="844550">
                    <a:lnSpc>
                      <a:spcPct val="90000"/>
                    </a:lnSpc>
                    <a:spcBef>
                      <a:spcPts val="700"/>
                    </a:spcBef>
                    <a:defRPr sz="2000">
                      <a:solidFill>
                        <a:srgbClr val="FFFFFF"/>
                      </a:solidFill>
                      <a:latin typeface="Futura Std Book"/>
                      <a:ea typeface="Futura Std Book"/>
                      <a:cs typeface="Futura Std Book"/>
                      <a:sym typeface="Futura Std Book"/>
                    </a:defRPr>
                  </a:pPr>
                  <a:endParaRPr sz="2000"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6" name="Shape 576"/>
                <p:cNvSpPr/>
                <p:nvPr/>
              </p:nvSpPr>
              <p:spPr>
                <a:xfrm>
                  <a:off x="-164378" y="240253"/>
                  <a:ext cx="1907348" cy="326473"/>
                </a:xfrm>
                <a:prstGeom prst="rect">
                  <a:avLst/>
                </a:prstGeom>
                <a:grp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194" tIns="36194" rIns="36194" bIns="36194" numCol="1" anchor="ctr">
                  <a:spAutoFit/>
                </a:bodyPr>
                <a:lstStyle>
                  <a:lvl1pPr algn="ctr" defTabSz="844550">
                    <a:lnSpc>
                      <a:spcPct val="90000"/>
                    </a:lnSpc>
                    <a:spcBef>
                      <a:spcPts val="800"/>
                    </a:spcBef>
                    <a:defRPr sz="2000">
                      <a:solidFill>
                        <a:srgbClr val="FFFFFF"/>
                      </a:solidFill>
                      <a:latin typeface="Futura Std Book"/>
                      <a:ea typeface="Futura Std Book"/>
                      <a:cs typeface="Futura Std Book"/>
                      <a:sym typeface="Futura Std Book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>
                      <a:latin typeface="+mn-lt"/>
                      <a:ea typeface="Arial" charset="0"/>
                      <a:cs typeface="Arial" charset="0"/>
                    </a:rPr>
                    <a:t>Ensembles</a:t>
                  </a:r>
                </a:p>
              </p:txBody>
            </p:sp>
          </p:grpSp>
          <p:sp>
            <p:nvSpPr>
              <p:cNvPr id="586" name="Shape 586"/>
              <p:cNvSpPr/>
              <p:nvPr/>
            </p:nvSpPr>
            <p:spPr>
              <a:xfrm>
                <a:off x="2580558" y="3658522"/>
                <a:ext cx="3223342" cy="10810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>
                    <a:ea typeface="Arial" charset="0"/>
                    <a:cs typeface="Arial" charset="0"/>
                    <a:sym typeface="Futura LT Pro Light"/>
                  </a:rPr>
                  <a:t>Distributed Random Forest</a:t>
                </a:r>
                <a:r>
                  <a:rPr sz="1300">
                    <a:ea typeface="Arial" charset="0"/>
                    <a:cs typeface="Arial" charset="0"/>
                    <a:sym typeface="Futura LT Pro Light"/>
                  </a:rPr>
                  <a:t>: Classification or regression models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>
                    <a:ea typeface="Arial" charset="0"/>
                    <a:cs typeface="Arial" charset="0"/>
                    <a:sym typeface="Futura LT Pro Light"/>
                  </a:rPr>
                  <a:t>Gradient Boosting Machine</a:t>
                </a:r>
                <a:r>
                  <a:rPr sz="1300">
                    <a:ea typeface="Arial" charset="0"/>
                    <a:cs typeface="Arial" charset="0"/>
                    <a:sym typeface="Futura LT Pro Light"/>
                  </a:rPr>
                  <a:t>: Produces an ensemble of decision trees with increasing refined approximations</a:t>
                </a:r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2396406" y="3555808"/>
                <a:ext cx="1" cy="1286493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49935" y="4953597"/>
              <a:ext cx="5353965" cy="1296911"/>
              <a:chOff x="449935" y="4953934"/>
              <a:chExt cx="5353965" cy="1296911"/>
            </a:xfrm>
          </p:grpSpPr>
          <p:grpSp>
            <p:nvGrpSpPr>
              <p:cNvPr id="583" name="Group 583"/>
              <p:cNvGrpSpPr/>
              <p:nvPr/>
            </p:nvGrpSpPr>
            <p:grpSpPr>
              <a:xfrm>
                <a:off x="449935" y="4956538"/>
                <a:ext cx="1797965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579" name="Shape 57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82" name="Group 582"/>
                <p:cNvGrpSpPr/>
                <p:nvPr/>
              </p:nvGrpSpPr>
              <p:grpSpPr>
                <a:xfrm>
                  <a:off x="71992" y="292184"/>
                  <a:ext cx="2771409" cy="736433"/>
                  <a:chOff x="-1" y="0"/>
                  <a:chExt cx="2771407" cy="736432"/>
                </a:xfrm>
                <a:grpFill/>
              </p:grpSpPr>
              <p:sp>
                <p:nvSpPr>
                  <p:cNvPr id="580" name="Shape 580"/>
                  <p:cNvSpPr/>
                  <p:nvPr/>
                </p:nvSpPr>
                <p:spPr>
                  <a:xfrm>
                    <a:off x="-1" y="0"/>
                    <a:ext cx="2771407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81" name="Shape 581"/>
                  <p:cNvSpPr/>
                  <p:nvPr/>
                </p:nvSpPr>
                <p:spPr>
                  <a:xfrm>
                    <a:off x="-1" y="75930"/>
                    <a:ext cx="2771407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>
                        <a:latin typeface="+mn-lt"/>
                        <a:ea typeface="Arial" charset="0"/>
                        <a:cs typeface="Arial" charset="0"/>
                      </a:rPr>
                      <a:t>Deep Neural Networks</a:t>
                    </a:r>
                  </a:p>
                </p:txBody>
              </p:sp>
            </p:grpSp>
          </p:grpSp>
          <p:sp>
            <p:nvSpPr>
              <p:cNvPr id="587" name="Shape 587"/>
              <p:cNvSpPr/>
              <p:nvPr/>
            </p:nvSpPr>
            <p:spPr>
              <a:xfrm>
                <a:off x="2580558" y="5181121"/>
                <a:ext cx="3223342" cy="8425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>
                    <a:ea typeface="Arial" charset="0"/>
                    <a:cs typeface="Arial" charset="0"/>
                    <a:sym typeface="Futura LT Pro Light"/>
                  </a:rPr>
                  <a:t>Deep learning</a:t>
                </a:r>
                <a:r>
                  <a:rPr sz="1300">
                    <a:ea typeface="Arial" charset="0"/>
                    <a:cs typeface="Arial" charset="0"/>
                    <a:sym typeface="Futura LT Pro Light"/>
                  </a:rPr>
                  <a:t>: Create multi-layer feed forward neural networks starting with an input layer followed by multiple layers of nonlinear transformations</a:t>
                </a:r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2396406" y="4953934"/>
                <a:ext cx="1" cy="129691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a typeface="Arial" charset="0"/>
                <a:cs typeface="Arial" charset="0"/>
                <a:sym typeface="Futura LT Pro Book"/>
              </a:rPr>
              <a:t>Algorithms </a:t>
            </a:r>
            <a:r>
              <a:rPr lang="en-US" dirty="0" smtClean="0">
                <a:ea typeface="Arial" charset="0"/>
                <a:cs typeface="Arial" charset="0"/>
                <a:sym typeface="Futura LT Pro Book"/>
              </a:rPr>
              <a:t>Overview </a:t>
            </a:r>
            <a:r>
              <a:rPr lang="ja-JP" altLang="en-US">
                <a:ea typeface="Arial" charset="0"/>
                <a:cs typeface="Arial" charset="0"/>
                <a:sym typeface="Futura LT Pro Book"/>
              </a:rPr>
              <a:t>算法概述</a:t>
            </a:r>
            <a:endParaRPr lang="en-US" dirty="0">
              <a:ea typeface="Arial" charset="0"/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999698" y="1525505"/>
            <a:ext cx="6078002" cy="4725003"/>
            <a:chOff x="6253698" y="1525505"/>
            <a:chExt cx="6078002" cy="4725003"/>
          </a:xfrm>
        </p:grpSpPr>
        <p:sp>
          <p:nvSpPr>
            <p:cNvPr id="35" name="Shape 588"/>
            <p:cNvSpPr/>
            <p:nvPr/>
          </p:nvSpPr>
          <p:spPr>
            <a:xfrm>
              <a:off x="6253698" y="1525505"/>
              <a:ext cx="3571022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 lvl="0">
                <a:defRPr sz="1800" i="0"/>
              </a:pPr>
              <a:r>
                <a:rPr lang="en-US" b="1" dirty="0">
                  <a:latin typeface="+mn-lt"/>
                  <a:ea typeface="Arial" charset="0"/>
                  <a:cs typeface="Arial" charset="0"/>
                </a:rPr>
                <a:t>Uns</a:t>
              </a:r>
              <a:r>
                <a:rPr b="1" dirty="0">
                  <a:latin typeface="+mn-lt"/>
                  <a:ea typeface="Arial" charset="0"/>
                  <a:cs typeface="Arial" charset="0"/>
                </a:rPr>
                <a:t>upervised </a:t>
              </a:r>
              <a:r>
                <a:rPr b="1" dirty="0" smtClean="0">
                  <a:latin typeface="+mn-lt"/>
                  <a:ea typeface="Arial" charset="0"/>
                  <a:cs typeface="Arial" charset="0"/>
                </a:rPr>
                <a:t>Learning</a:t>
              </a:r>
              <a:r>
                <a:rPr lang="en-US" b="1" dirty="0" smtClean="0">
                  <a:latin typeface="+mn-lt"/>
                  <a:ea typeface="Arial" charset="0"/>
                  <a:cs typeface="Arial" charset="0"/>
                </a:rPr>
                <a:t> </a:t>
              </a:r>
              <a:r>
                <a:rPr lang="zh-CN" altLang="en-US" b="1">
                  <a:latin typeface="+mn-lt"/>
                  <a:ea typeface="Arial" charset="0"/>
                  <a:cs typeface="Arial" charset="0"/>
                </a:rPr>
                <a:t>无监督学习</a:t>
              </a:r>
              <a:endParaRPr b="1">
                <a:latin typeface="+mn-lt"/>
                <a:ea typeface="Arial" charset="0"/>
                <a:cs typeface="Arial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253698" y="2119786"/>
              <a:ext cx="5328563" cy="1320801"/>
              <a:chOff x="6253700" y="2119786"/>
              <a:chExt cx="5328563" cy="1320801"/>
            </a:xfrm>
          </p:grpSpPr>
          <p:sp>
            <p:nvSpPr>
              <p:cNvPr id="32" name="Shape 585"/>
              <p:cNvSpPr/>
              <p:nvPr/>
            </p:nvSpPr>
            <p:spPr>
              <a:xfrm>
                <a:off x="8358921" y="2458945"/>
                <a:ext cx="3223342" cy="6424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K-means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Partitions observations into k clusters/groups of the same spatial size. Automatically detect optimal k</a:t>
                </a:r>
              </a:p>
            </p:txBody>
          </p:sp>
          <p:grpSp>
            <p:nvGrpSpPr>
              <p:cNvPr id="36" name="Group 593"/>
              <p:cNvGrpSpPr/>
              <p:nvPr/>
            </p:nvGrpSpPr>
            <p:grpSpPr>
              <a:xfrm>
                <a:off x="6253700" y="2134335"/>
                <a:ext cx="1797963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0" name="Shape 58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1" name="Group 592"/>
                <p:cNvGrpSpPr/>
                <p:nvPr/>
              </p:nvGrpSpPr>
              <p:grpSpPr>
                <a:xfrm>
                  <a:off x="339643" y="349476"/>
                  <a:ext cx="2236105" cy="736433"/>
                  <a:chOff x="-1" y="0"/>
                  <a:chExt cx="2236103" cy="736432"/>
                </a:xfrm>
                <a:grpFill/>
              </p:grpSpPr>
              <p:sp>
                <p:nvSpPr>
                  <p:cNvPr id="42" name="Shape 590"/>
                  <p:cNvSpPr/>
                  <p:nvPr/>
                </p:nvSpPr>
                <p:spPr>
                  <a:xfrm>
                    <a:off x="-1" y="0"/>
                    <a:ext cx="2236103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3" name="Shape 591"/>
                  <p:cNvSpPr/>
                  <p:nvPr/>
                </p:nvSpPr>
                <p:spPr>
                  <a:xfrm>
                    <a:off x="-1" y="203387"/>
                    <a:ext cx="2236103" cy="329656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Clustering</a:t>
                    </a:r>
                    <a:endParaRPr dirty="0">
                      <a:latin typeface="+mn-lt"/>
                      <a:ea typeface="Arial" charset="0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37" name="Shape 594"/>
              <p:cNvSpPr/>
              <p:nvPr/>
            </p:nvSpPr>
            <p:spPr>
              <a:xfrm>
                <a:off x="8200169" y="2119786"/>
                <a:ext cx="1" cy="132080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253698" y="3559248"/>
              <a:ext cx="6078002" cy="1304298"/>
              <a:chOff x="6253700" y="3559248"/>
              <a:chExt cx="6078002" cy="1304298"/>
            </a:xfrm>
          </p:grpSpPr>
          <p:grpSp>
            <p:nvGrpSpPr>
              <p:cNvPr id="30" name="Group 578"/>
              <p:cNvGrpSpPr/>
              <p:nvPr/>
            </p:nvGrpSpPr>
            <p:grpSpPr>
              <a:xfrm>
                <a:off x="6253700" y="3559248"/>
                <a:ext cx="1797963" cy="1304298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8" name="Shape 574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9" name="Group 577"/>
                <p:cNvGrpSpPr/>
                <p:nvPr/>
              </p:nvGrpSpPr>
              <p:grpSpPr>
                <a:xfrm>
                  <a:off x="223396" y="292184"/>
                  <a:ext cx="2572435" cy="974305"/>
                  <a:chOff x="-445003" y="0"/>
                  <a:chExt cx="2572434" cy="974303"/>
                </a:xfrm>
                <a:grpFill/>
              </p:grpSpPr>
              <p:sp>
                <p:nvSpPr>
                  <p:cNvPr id="50" name="Shape 575"/>
                  <p:cNvSpPr/>
                  <p:nvPr/>
                </p:nvSpPr>
                <p:spPr>
                  <a:xfrm>
                    <a:off x="0" y="0"/>
                    <a:ext cx="1507995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1" name="Shape 576"/>
                  <p:cNvSpPr/>
                  <p:nvPr/>
                </p:nvSpPr>
                <p:spPr>
                  <a:xfrm>
                    <a:off x="-445003" y="39036"/>
                    <a:ext cx="2572434" cy="935267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Dimensionality Reduction</a:t>
                    </a:r>
                  </a:p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>
                      <a:latin typeface="+mn-lt"/>
                      <a:ea typeface="Arial" charset="0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33" name="Shape 586"/>
              <p:cNvSpPr/>
              <p:nvPr/>
            </p:nvSpPr>
            <p:spPr>
              <a:xfrm>
                <a:off x="8358920" y="3670865"/>
                <a:ext cx="3972782" cy="10810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Principal Component Analysis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Linearly transforms correlated variables to independent components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Generalized Low Rank Models: </a:t>
                </a:r>
                <a:r>
                  <a:rPr lang="en-US" sz="1300" dirty="0">
                    <a:ea typeface="Arial" charset="0"/>
                    <a:cs typeface="Arial" charset="0"/>
                  </a:rPr>
                  <a:t>extend the idea of PCA to handle arbitrary data consisting of numerical, Boolean, categorical, and missing data</a:t>
                </a:r>
                <a:endParaRPr lang="en-US" sz="1300" dirty="0">
                  <a:ea typeface="Arial" charset="0"/>
                  <a:cs typeface="Arial" charset="0"/>
                  <a:sym typeface="Futura LT Pro Light"/>
                </a:endParaRPr>
              </a:p>
            </p:txBody>
          </p:sp>
          <p:sp>
            <p:nvSpPr>
              <p:cNvPr id="38" name="Shape 595"/>
              <p:cNvSpPr/>
              <p:nvPr/>
            </p:nvSpPr>
            <p:spPr>
              <a:xfrm>
                <a:off x="8200169" y="3568151"/>
                <a:ext cx="1" cy="1286493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53698" y="4953597"/>
              <a:ext cx="5328565" cy="1296911"/>
              <a:chOff x="6253698" y="4953260"/>
              <a:chExt cx="5328565" cy="1296911"/>
            </a:xfrm>
          </p:grpSpPr>
          <p:grpSp>
            <p:nvGrpSpPr>
              <p:cNvPr id="31" name="Group 583"/>
              <p:cNvGrpSpPr/>
              <p:nvPr/>
            </p:nvGrpSpPr>
            <p:grpSpPr>
              <a:xfrm>
                <a:off x="6253698" y="4955864"/>
                <a:ext cx="1797965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4" name="Shape 57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5" name="Group 582"/>
                <p:cNvGrpSpPr/>
                <p:nvPr/>
              </p:nvGrpSpPr>
              <p:grpSpPr>
                <a:xfrm>
                  <a:off x="71992" y="292184"/>
                  <a:ext cx="2771409" cy="736433"/>
                  <a:chOff x="-1" y="0"/>
                  <a:chExt cx="2771407" cy="736432"/>
                </a:xfrm>
                <a:grpFill/>
              </p:grpSpPr>
              <p:sp>
                <p:nvSpPr>
                  <p:cNvPr id="46" name="Shape 580"/>
                  <p:cNvSpPr/>
                  <p:nvPr/>
                </p:nvSpPr>
                <p:spPr>
                  <a:xfrm>
                    <a:off x="-1" y="0"/>
                    <a:ext cx="2771407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7" name="Shape 581"/>
                  <p:cNvSpPr/>
                  <p:nvPr/>
                </p:nvSpPr>
                <p:spPr>
                  <a:xfrm>
                    <a:off x="-1" y="75930"/>
                    <a:ext cx="2771407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Anomaly Detection</a:t>
                    </a:r>
                  </a:p>
                </p:txBody>
              </p:sp>
            </p:grpSp>
          </p:grpSp>
          <p:sp>
            <p:nvSpPr>
              <p:cNvPr id="34" name="Shape 587"/>
              <p:cNvSpPr/>
              <p:nvPr/>
            </p:nvSpPr>
            <p:spPr>
              <a:xfrm>
                <a:off x="8358921" y="5280474"/>
                <a:ext cx="3223342" cy="6424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Autoencoders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Find outliers using a nonlinear dimensionality reduction using deep learning</a:t>
                </a:r>
              </a:p>
            </p:txBody>
          </p:sp>
          <p:sp>
            <p:nvSpPr>
              <p:cNvPr id="39" name="Shape 596"/>
              <p:cNvSpPr/>
              <p:nvPr/>
            </p:nvSpPr>
            <p:spPr>
              <a:xfrm>
                <a:off x="8200169" y="4953260"/>
                <a:ext cx="1" cy="129691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23</a:t>
            </a:fld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9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24</a:t>
            </a:fld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182" r="24999" b="2105"/>
          <a:stretch/>
        </p:blipFill>
        <p:spPr>
          <a:xfrm>
            <a:off x="573996" y="202210"/>
            <a:ext cx="5212080" cy="615414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592"/>
          <a:stretch/>
        </p:blipFill>
        <p:spPr>
          <a:xfrm>
            <a:off x="5897880" y="2010475"/>
            <a:ext cx="6041813" cy="283464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16200000">
            <a:off x="10694250" y="1116751"/>
            <a:ext cx="579119" cy="19117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>
            <a:off x="-944880" y="1036320"/>
            <a:ext cx="11745048" cy="1600200"/>
          </a:xfrm>
          <a:prstGeom prst="arc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91490" y="298851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自动机器学习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7620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25</a:t>
            </a:fld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190" y="109515"/>
            <a:ext cx="8389620" cy="657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1490" y="109515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自动机器学习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3705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H</a:t>
            </a:r>
            <a:r>
              <a:rPr baseline="-25000"/>
              <a:t>2</a:t>
            </a:r>
            <a:r>
              <a:rPr/>
              <a:t>O </a:t>
            </a:r>
            <a:r>
              <a:rPr smtClean="0"/>
              <a:t>Core</a:t>
            </a:r>
            <a:r>
              <a:rPr lang="en-US" smtClean="0"/>
              <a:t> </a:t>
            </a:r>
            <a:r>
              <a:rPr lang="zh-CN" altLang="en-US"/>
              <a:t>核心</a:t>
            </a:r>
            <a:endParaRPr/>
          </a:p>
        </p:txBody>
      </p:sp>
      <p:pic>
        <p:nvPicPr>
          <p:cNvPr id="27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20733656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</a:t>
            </a:r>
            <a:r>
              <a:rPr lang="en-US" dirty="0" smtClean="0"/>
              <a:t>Core </a:t>
            </a:r>
            <a:r>
              <a:rPr lang="zh-CN" altLang="en-US"/>
              <a:t>核心</a:t>
            </a:r>
            <a:endParaRPr/>
          </a:p>
        </p:txBody>
      </p:sp>
      <p:pic>
        <p:nvPicPr>
          <p:cNvPr id="291" name="image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92" name="Table 29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9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295" name="Shape 29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pic>
        <p:nvPicPr>
          <p:cNvPr id="296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298" name="pasted-image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488071" y="46263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中央处理器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23117" y="30898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记忆体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94348" y="52382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硬盘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3584" y="25378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建模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02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</a:t>
            </a:r>
            <a:r>
              <a:rPr lang="en-US" dirty="0" smtClean="0"/>
              <a:t>Core </a:t>
            </a:r>
            <a:r>
              <a:rPr lang="zh-CN" altLang="en-US"/>
              <a:t>核心</a:t>
            </a:r>
            <a:endParaRPr/>
          </a:p>
        </p:txBody>
      </p:sp>
      <p:pic>
        <p:nvPicPr>
          <p:cNvPr id="30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sp>
        <p:nvSpPr>
          <p:cNvPr id="303" name="Shape 303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04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4475147" y="4362672"/>
            <a:ext cx="771080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pic>
        <p:nvPicPr>
          <p:cNvPr id="30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87308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8655368" y="4386016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5077731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</a:t>
            </a:r>
            <a:r>
              <a:rPr lang="en-US" dirty="0" smtClean="0"/>
              <a:t>Core </a:t>
            </a:r>
            <a:r>
              <a:rPr lang="zh-CN" altLang="en-US"/>
              <a:t>核心</a:t>
            </a: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31" name="image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2" name="Table 33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3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339" name="Shape 339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340" name="Shape 340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341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45" name="pasted-image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5978846" y="3655312"/>
            <a:ext cx="2076915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</a:t>
            </a:r>
            <a:r>
              <a:rPr sz="1250" smtClean="0"/>
              <a:t>In-Memory</a:t>
            </a:r>
            <a:endParaRPr lang="en-US" sz="1250" smtClean="0"/>
          </a:p>
          <a:p>
            <a:r>
              <a:rPr lang="en-US" altLang="ja-JP" sz="1250" dirty="0"/>
              <a:t>H2O</a:t>
            </a:r>
            <a:r>
              <a:rPr lang="ja-JP" altLang="en-US" sz="1250"/>
              <a:t>分布式内存</a:t>
            </a:r>
            <a:endParaRPr sz="1250"/>
          </a:p>
        </p:txBody>
      </p:sp>
    </p:spTree>
    <p:extLst>
      <p:ext uri="{BB962C8B-B14F-4D97-AF65-F5344CB8AC3E}">
        <p14:creationId xmlns:p14="http://schemas.microsoft.com/office/powerpoint/2010/main" val="4036391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en-US" dirty="0"/>
              <a:t>Scientific Advisory </a:t>
            </a:r>
            <a:r>
              <a:rPr lang="en-US" dirty="0" smtClean="0"/>
              <a:t>Council</a:t>
            </a:r>
            <a:br>
              <a:rPr lang="en-US" dirty="0" smtClean="0"/>
            </a:br>
            <a:r>
              <a:rPr lang="zh-CN" altLang="en-US"/>
              <a:t>科学咨询委员会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89" y="1383837"/>
            <a:ext cx="10338271" cy="5474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754" y="365125"/>
            <a:ext cx="2452398" cy="3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</a:t>
            </a:r>
            <a:r>
              <a:rPr lang="en-US" dirty="0" smtClean="0"/>
              <a:t>Core </a:t>
            </a:r>
            <a:r>
              <a:rPr lang="zh-CN" altLang="en-US"/>
              <a:t>核心</a:t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14" name="pasted-im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16" name="pasted-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20" name="image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1" name="Table 421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4" name="image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5" name="Table 425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8" name="image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9" name="Table 429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30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32" name="Shape 432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33" name="Shape 433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asted-image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8" name="Shape 438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9" name="Shape 439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40" name="pasted-image.pd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5978846" y="3655312"/>
            <a:ext cx="2076915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</a:t>
            </a:r>
            <a:r>
              <a:rPr sz="1250" smtClean="0"/>
              <a:t>In-Memory</a:t>
            </a:r>
            <a:endParaRPr lang="en-US" sz="1250" smtClean="0"/>
          </a:p>
          <a:p>
            <a:r>
              <a:rPr lang="en-US" altLang="ja-JP" sz="1250" dirty="0"/>
              <a:t>H2O</a:t>
            </a:r>
            <a:r>
              <a:rPr lang="ja-JP" altLang="en-US" sz="1250"/>
              <a:t>分布式内存</a:t>
            </a:r>
            <a:endParaRPr sz="1250"/>
          </a:p>
        </p:txBody>
      </p:sp>
      <p:grpSp>
        <p:nvGrpSpPr>
          <p:cNvPr id="448" name="Group 448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42" name="Shape 442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43" name="pasted-image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4" name="Shape 444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45" name="pasted-image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Shape 446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47" name="pasted-image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9" name="Shape 449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" name="TextBox 1"/>
          <p:cNvSpPr txBox="1"/>
          <p:nvPr/>
        </p:nvSpPr>
        <p:spPr>
          <a:xfrm>
            <a:off x="206394" y="44738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其他数据源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558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</a:t>
            </a:r>
            <a:r>
              <a:rPr lang="en-US" dirty="0" smtClean="0"/>
              <a:t>Core </a:t>
            </a:r>
            <a:r>
              <a:rPr lang="zh-CN" altLang="en-US"/>
              <a:t>核心</a:t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161741" y="2766471"/>
            <a:ext cx="11948537" cy="398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" y="21600"/>
                </a:moveTo>
                <a:lnTo>
                  <a:pt x="20540" y="21600"/>
                </a:lnTo>
                <a:cubicBezTo>
                  <a:pt x="20844" y="21600"/>
                  <a:pt x="20998" y="21600"/>
                  <a:pt x="21162" y="21444"/>
                </a:cubicBezTo>
                <a:cubicBezTo>
                  <a:pt x="21342" y="21248"/>
                  <a:pt x="21483" y="20824"/>
                  <a:pt x="21548" y="20286"/>
                </a:cubicBezTo>
                <a:cubicBezTo>
                  <a:pt x="21600" y="19794"/>
                  <a:pt x="21600" y="19331"/>
                  <a:pt x="21600" y="18405"/>
                </a:cubicBezTo>
                <a:lnTo>
                  <a:pt x="21600" y="3181"/>
                </a:lnTo>
                <a:cubicBezTo>
                  <a:pt x="21600" y="2269"/>
                  <a:pt x="21600" y="1806"/>
                  <a:pt x="21548" y="1314"/>
                </a:cubicBezTo>
                <a:cubicBezTo>
                  <a:pt x="21483" y="776"/>
                  <a:pt x="21342" y="352"/>
                  <a:pt x="21162" y="156"/>
                </a:cubicBezTo>
                <a:cubicBezTo>
                  <a:pt x="20998" y="0"/>
                  <a:pt x="20844" y="0"/>
                  <a:pt x="20536" y="0"/>
                </a:cubicBezTo>
                <a:lnTo>
                  <a:pt x="1060" y="0"/>
                </a:lnTo>
                <a:cubicBezTo>
                  <a:pt x="756" y="0"/>
                  <a:pt x="602" y="0"/>
                  <a:pt x="438" y="156"/>
                </a:cubicBezTo>
                <a:cubicBezTo>
                  <a:pt x="258" y="352"/>
                  <a:pt x="117" y="776"/>
                  <a:pt x="52" y="1314"/>
                </a:cubicBezTo>
                <a:cubicBezTo>
                  <a:pt x="0" y="1806"/>
                  <a:pt x="0" y="2269"/>
                  <a:pt x="0" y="3195"/>
                </a:cubicBezTo>
                <a:lnTo>
                  <a:pt x="0" y="18419"/>
                </a:lnTo>
                <a:cubicBezTo>
                  <a:pt x="0" y="19331"/>
                  <a:pt x="0" y="19794"/>
                  <a:pt x="52" y="20286"/>
                </a:cubicBezTo>
                <a:cubicBezTo>
                  <a:pt x="117" y="20824"/>
                  <a:pt x="258" y="21248"/>
                  <a:pt x="438" y="21444"/>
                </a:cubicBezTo>
                <a:cubicBezTo>
                  <a:pt x="602" y="21600"/>
                  <a:pt x="756" y="21600"/>
                  <a:pt x="1064" y="21600"/>
                </a:cubicBezTo>
                <a:close/>
              </a:path>
            </a:pathLst>
          </a:cu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sp>
        <p:nvSpPr>
          <p:cNvPr id="456" name="Shape 456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57" name="pasted-im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60" name="pasted-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hape 462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63" name="image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4" name="Table 464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5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67" name="image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8" name="Table 468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9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71" name="image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2" name="Table 472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73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hape 474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75" name="Shape 47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76" name="Shape 476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77" name="pasted-imag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pasted-imag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asted-imag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480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1" name="Shape 481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2" name="Shape 482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5978846" y="3655312"/>
            <a:ext cx="2076915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</a:t>
            </a:r>
            <a:r>
              <a:rPr sz="1250" smtClean="0"/>
              <a:t>In-Memory</a:t>
            </a:r>
            <a:endParaRPr lang="en-US" sz="1250" smtClean="0"/>
          </a:p>
          <a:p>
            <a:r>
              <a:rPr lang="en-US" altLang="ja-JP" sz="1250" dirty="0"/>
              <a:t>H2O</a:t>
            </a:r>
            <a:r>
              <a:rPr lang="ja-JP" altLang="en-US" sz="1250"/>
              <a:t>分布式内存</a:t>
            </a:r>
            <a:endParaRPr sz="1250"/>
          </a:p>
        </p:txBody>
      </p:sp>
      <p:grpSp>
        <p:nvGrpSpPr>
          <p:cNvPr id="492" name="Group 492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86" name="Shape 486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87" name="pasted-image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8" name="Shape 488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89" name="pasted-image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Shape 490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91" name="pasted-image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3" name="Shape 493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5" name="Shape 475"/>
          <p:cNvSpPr/>
          <p:nvPr/>
        </p:nvSpPr>
        <p:spPr>
          <a:xfrm>
            <a:off x="9270375" y="2421776"/>
            <a:ext cx="215187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sz="1250" dirty="0" smtClean="0"/>
              <a:t>Firewall or </a:t>
            </a:r>
            <a:r>
              <a:rPr lang="en-US" sz="1250" dirty="0" smtClean="0"/>
              <a:t>Cloud </a:t>
            </a:r>
            <a:r>
              <a:rPr lang="zh-CN" altLang="en-US" sz="1250"/>
              <a:t>防火墙或云</a:t>
            </a:r>
            <a:endParaRPr sz="1250"/>
          </a:p>
        </p:txBody>
      </p:sp>
      <p:pic>
        <p:nvPicPr>
          <p:cNvPr id="46" name="pasted-imag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85629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18" y="632257"/>
            <a:ext cx="12128365" cy="5145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2760938" y="3863435"/>
            <a:ext cx="410064" cy="1914535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8004928" y="3863435"/>
            <a:ext cx="2081752" cy="1914535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447372" y="2416737"/>
            <a:ext cx="125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nodes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1903099" y="3009765"/>
            <a:ext cx="1170039" cy="292230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337849" y="5856030"/>
            <a:ext cx="1479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x 32 = 320 </a:t>
            </a:r>
            <a:r>
              <a:rPr lang="en-US" dirty="0" smtClean="0"/>
              <a:t>CPU </a:t>
            </a:r>
            <a:r>
              <a:rPr lang="zh-CN" altLang="en-US" smtClean="0"/>
              <a:t>运算</a:t>
            </a:r>
            <a:r>
              <a:rPr lang="en-US" dirty="0" smtClean="0"/>
              <a:t>核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198342" y="5856921"/>
            <a:ext cx="1694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x  29.6 = 296 GB </a:t>
            </a:r>
            <a:r>
              <a:rPr lang="zh-CN" altLang="en-US"/>
              <a:t>记忆体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60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Water Meter </a:t>
            </a:r>
            <a:br>
              <a:rPr lang="en-US" dirty="0" smtClean="0"/>
            </a:br>
            <a:r>
              <a:rPr lang="en-US" dirty="0" smtClean="0"/>
              <a:t>(CPU 功率</a:t>
            </a:r>
            <a:r>
              <a:rPr lang="zh-CN" altLang="en-US" smtClean="0"/>
              <a:t>监视器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0994" y="159402"/>
            <a:ext cx="3544478" cy="6453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9769" y="2698372"/>
            <a:ext cx="209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x 32 = 320 Cores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5776" y="304262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自动分布式运算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20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2304158"/>
            <a:ext cx="9937923" cy="4591044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多</a:t>
            </a:r>
            <a:r>
              <a:rPr lang="zh-TW" altLang="en-US" sz="2800" dirty="0"/>
              <a:t>介面</a:t>
            </a:r>
            <a:endParaRPr lang="en-GB" sz="2800" dirty="0"/>
          </a:p>
        </p:txBody>
      </p:sp>
      <p:sp>
        <p:nvSpPr>
          <p:cNvPr id="103" name="Rectangle 102"/>
          <p:cNvSpPr/>
          <p:nvPr/>
        </p:nvSpPr>
        <p:spPr>
          <a:xfrm>
            <a:off x="7848539" y="1611131"/>
            <a:ext cx="4343462" cy="69680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15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884" y="1289785"/>
            <a:ext cx="9164232" cy="5568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</a:t>
            </a:r>
            <a:r>
              <a:rPr lang="en-GB" dirty="0" smtClean="0"/>
              <a:t>Flow (</a:t>
            </a:r>
            <a:r>
              <a:rPr lang="zh-CN" altLang="en-US"/>
              <a:t>网页介面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- R / Python </a:t>
            </a:r>
            <a:r>
              <a:rPr lang="zh-CN" altLang="en-US" smtClean="0"/>
              <a:t>介面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60" y="1353162"/>
            <a:ext cx="4621796" cy="50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7756" y="1353162"/>
            <a:ext cx="5721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1611936"/>
            <a:ext cx="9937923" cy="2968580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导出生产的独立模型</a:t>
            </a:r>
            <a:endParaRPr lang="en-GB" sz="2800" dirty="0"/>
          </a:p>
        </p:txBody>
      </p:sp>
      <p:sp>
        <p:nvSpPr>
          <p:cNvPr id="103" name="Rectangle 102"/>
          <p:cNvSpPr/>
          <p:nvPr/>
        </p:nvSpPr>
        <p:spPr>
          <a:xfrm>
            <a:off x="10560287" y="4576811"/>
            <a:ext cx="1631713" cy="228118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9" name="Rectangle 108"/>
          <p:cNvSpPr/>
          <p:nvPr/>
        </p:nvSpPr>
        <p:spPr>
          <a:xfrm>
            <a:off x="2251857" y="4580515"/>
            <a:ext cx="2133438" cy="2309703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52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523" y="154285"/>
            <a:ext cx="5822709" cy="769441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/>
              <a:t>H</a:t>
            </a:r>
            <a:r>
              <a:rPr lang="en-US" altLang="zh-CN" sz="4400" baseline="-25000" dirty="0" smtClean="0"/>
              <a:t>2</a:t>
            </a:r>
            <a:r>
              <a:rPr lang="en-US" altLang="zh-CN" sz="4400" dirty="0" smtClean="0"/>
              <a:t>O</a:t>
            </a:r>
            <a:r>
              <a:rPr lang="zh-CN" altLang="en-US" sz="4400" dirty="0" smtClean="0"/>
              <a:t>文档</a:t>
            </a:r>
            <a:r>
              <a:rPr lang="en-US" altLang="zh-CN" sz="4400" dirty="0" smtClean="0"/>
              <a:t> </a:t>
            </a:r>
            <a:r>
              <a:rPr lang="en-US" sz="4400" dirty="0"/>
              <a:t>docs.h2o.ai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2" b="7879"/>
          <a:stretch/>
        </p:blipFill>
        <p:spPr>
          <a:xfrm>
            <a:off x="1608030" y="1061601"/>
            <a:ext cx="8975940" cy="52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7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Credit Card Demo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信用卡风险演示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62636" y="179287"/>
            <a:ext cx="9430870" cy="6286500"/>
            <a:chOff x="1380565" y="0"/>
            <a:chExt cx="9430870" cy="6286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0565" y="0"/>
              <a:ext cx="4715435" cy="53967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0"/>
              <a:ext cx="4715435" cy="6286500"/>
            </a:xfrm>
            <a:prstGeom prst="rect">
              <a:avLst/>
            </a:prstGeom>
          </p:spPr>
        </p:pic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5357736"/>
            <a:ext cx="10515600" cy="1325563"/>
          </a:xfrm>
        </p:spPr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</a:t>
            </a:r>
            <a:r>
              <a:rPr lang="zh-CN" altLang="en-US"/>
              <a:t>团队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15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zh-CN" altLang="en-US"/>
              <a:t>从数据中学习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" y="2173553"/>
            <a:ext cx="8961120" cy="2869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8750" y="1711887"/>
            <a:ext cx="1661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Data </a:t>
            </a:r>
            <a:r>
              <a:rPr lang="en-US" sz="2400" b="1" dirty="0" smtClean="0">
                <a:solidFill>
                  <a:schemeClr val="accent2"/>
                </a:solidFill>
              </a:rPr>
              <a:t>Inputs</a:t>
            </a:r>
            <a:br>
              <a:rPr lang="en-US" sz="2400" b="1" dirty="0" smtClean="0">
                <a:solidFill>
                  <a:schemeClr val="accent2"/>
                </a:solidFill>
              </a:rPr>
            </a:br>
            <a:r>
              <a:rPr lang="zh-CN" altLang="en-US" sz="2400" b="1">
                <a:solidFill>
                  <a:schemeClr val="accent2"/>
                </a:solidFill>
              </a:rPr>
              <a:t>数据输入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6065" y="995054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Historical</a:t>
            </a: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Value</a:t>
            </a:r>
          </a:p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过去的</a:t>
            </a:r>
            <a:r>
              <a:rPr lang="zh-CN" altLang="en-US" sz="2400" b="1" smtClean="0">
                <a:solidFill>
                  <a:schemeClr val="accent2"/>
                </a:solidFill>
              </a:rPr>
              <a:t>结果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83452" y="1115405"/>
            <a:ext cx="1890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Predicted</a:t>
            </a: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Value </a:t>
            </a:r>
            <a:r>
              <a:rPr lang="zh-CN" altLang="en-US" sz="2400" b="1">
                <a:solidFill>
                  <a:schemeClr val="accent2"/>
                </a:solidFill>
              </a:rPr>
              <a:t>预测值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2427" y="412506"/>
            <a:ext cx="3781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Learn the </a:t>
            </a:r>
            <a:r>
              <a:rPr lang="en-US" sz="2400" b="1" dirty="0" smtClean="0">
                <a:solidFill>
                  <a:schemeClr val="accent2"/>
                </a:solidFill>
              </a:rPr>
              <a:t>Pattern </a:t>
            </a:r>
            <a:r>
              <a:rPr lang="zh-CN" altLang="en-US" sz="2400" b="1">
                <a:solidFill>
                  <a:schemeClr val="accent2"/>
                </a:solidFill>
              </a:rPr>
              <a:t>学习模式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>
            <a:stCxn id="13" idx="2"/>
          </p:cNvCxnSpPr>
          <p:nvPr/>
        </p:nvCxnSpPr>
        <p:spPr>
          <a:xfrm flipH="1">
            <a:off x="8635682" y="874171"/>
            <a:ext cx="397548" cy="174196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2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015227"/>
            <a:ext cx="12192001" cy="5868080"/>
            <a:chOff x="0" y="1015227"/>
            <a:chExt cx="12192001" cy="5868080"/>
          </a:xfrm>
        </p:grpSpPr>
        <p:sp>
          <p:nvSpPr>
            <p:cNvPr id="198" name="Rectangle 197"/>
            <p:cNvSpPr/>
            <p:nvPr/>
          </p:nvSpPr>
          <p:spPr>
            <a:xfrm>
              <a:off x="6149257" y="1032474"/>
              <a:ext cx="6042744" cy="5779043"/>
            </a:xfrm>
            <a:prstGeom prst="rect">
              <a:avLst/>
            </a:prstGeom>
            <a:solidFill>
              <a:schemeClr val="bg2">
                <a:lumMod val="9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" y="1032481"/>
              <a:ext cx="6116490" cy="5850826"/>
            </a:xfrm>
            <a:prstGeom prst="rect">
              <a:avLst/>
            </a:prstGeom>
            <a:solidFill>
              <a:srgbClr val="FDE831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6134023" y="1015227"/>
              <a:ext cx="2364" cy="577993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0" y="1015227"/>
              <a:ext cx="12188472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60" y="6396502"/>
            <a:ext cx="807705" cy="32308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4759" y="1159454"/>
            <a:ext cx="10564727" cy="5558739"/>
            <a:chOff x="1024759" y="1159454"/>
            <a:chExt cx="10564727" cy="5558739"/>
          </a:xfrm>
        </p:grpSpPr>
        <p:grpSp>
          <p:nvGrpSpPr>
            <p:cNvPr id="25" name="Group 24"/>
            <p:cNvGrpSpPr/>
            <p:nvPr/>
          </p:nvGrpSpPr>
          <p:grpSpPr>
            <a:xfrm>
              <a:off x="1591259" y="2071378"/>
              <a:ext cx="2913482" cy="2830432"/>
              <a:chOff x="500370" y="1735279"/>
              <a:chExt cx="2913482" cy="2830432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28307" y="1735279"/>
                <a:ext cx="2585545" cy="2400164"/>
                <a:chOff x="662151" y="1971761"/>
                <a:chExt cx="2585545" cy="2400164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2771271" y="2310937"/>
                  <a:ext cx="141890" cy="14189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662151" y="1971761"/>
                  <a:ext cx="2585545" cy="2400164"/>
                  <a:chOff x="662151" y="1971761"/>
                  <a:chExt cx="2585545" cy="2400164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670652" y="1971761"/>
                    <a:ext cx="2400164" cy="2400164"/>
                    <a:chOff x="670652" y="1971761"/>
                    <a:chExt cx="2400164" cy="2400164"/>
                  </a:xfrm>
                </p:grpSpPr>
                <p:cxnSp>
                  <p:nvCxnSpPr>
                    <p:cNvPr id="13" name="Straight Arrow Connector 12"/>
                    <p:cNvCxnSpPr/>
                    <p:nvPr/>
                  </p:nvCxnSpPr>
                  <p:spPr>
                    <a:xfrm>
                      <a:off x="670652" y="4359166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/>
                    <p:cNvCxnSpPr/>
                    <p:nvPr/>
                  </p:nvCxnSpPr>
                  <p:spPr>
                    <a:xfrm rot="16200000">
                      <a:off x="-524282" y="3171843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Oval 18"/>
                  <p:cNvSpPr/>
                  <p:nvPr/>
                </p:nvSpPr>
                <p:spPr>
                  <a:xfrm>
                    <a:off x="1056289" y="378804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1373716" y="385899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1302771" y="3368868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1444661" y="260477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235564" y="276853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377454" y="22799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662151" y="2112578"/>
                    <a:ext cx="2585545" cy="2191407"/>
                  </a:xfrm>
                  <a:custGeom>
                    <a:avLst/>
                    <a:gdLst>
                      <a:gd name="connsiteX0" fmla="*/ 0 w 2585545"/>
                      <a:gd name="connsiteY0" fmla="*/ 2191407 h 2191407"/>
                      <a:gd name="connsiteX1" fmla="*/ 693683 w 2585545"/>
                      <a:gd name="connsiteY1" fmla="*/ 1639614 h 2191407"/>
                      <a:gd name="connsiteX2" fmla="*/ 725214 w 2585545"/>
                      <a:gd name="connsiteY2" fmla="*/ 551793 h 2191407"/>
                      <a:gd name="connsiteX3" fmla="*/ 1655379 w 2585545"/>
                      <a:gd name="connsiteY3" fmla="*/ 772511 h 2191407"/>
                      <a:gd name="connsiteX4" fmla="*/ 1797269 w 2585545"/>
                      <a:gd name="connsiteY4" fmla="*/ 204952 h 2191407"/>
                      <a:gd name="connsiteX5" fmla="*/ 2191407 w 2585545"/>
                      <a:gd name="connsiteY5" fmla="*/ 268014 h 2191407"/>
                      <a:gd name="connsiteX6" fmla="*/ 2585545 w 2585545"/>
                      <a:gd name="connsiteY6" fmla="*/ 0 h 2191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85545" h="2191407">
                        <a:moveTo>
                          <a:pt x="0" y="2191407"/>
                        </a:moveTo>
                        <a:cubicBezTo>
                          <a:pt x="286407" y="2052145"/>
                          <a:pt x="572814" y="1912883"/>
                          <a:pt x="693683" y="1639614"/>
                        </a:cubicBezTo>
                        <a:cubicBezTo>
                          <a:pt x="814552" y="1366345"/>
                          <a:pt x="564931" y="696310"/>
                          <a:pt x="725214" y="551793"/>
                        </a:cubicBezTo>
                        <a:cubicBezTo>
                          <a:pt x="885497" y="407276"/>
                          <a:pt x="1476703" y="830318"/>
                          <a:pt x="1655379" y="772511"/>
                        </a:cubicBezTo>
                        <a:cubicBezTo>
                          <a:pt x="1834055" y="714704"/>
                          <a:pt x="1707931" y="289035"/>
                          <a:pt x="1797269" y="204952"/>
                        </a:cubicBezTo>
                        <a:cubicBezTo>
                          <a:pt x="1886607" y="120869"/>
                          <a:pt x="2060028" y="302173"/>
                          <a:pt x="2191407" y="268014"/>
                        </a:cubicBezTo>
                        <a:cubicBezTo>
                          <a:pt x="2322786" y="233855"/>
                          <a:pt x="2341180" y="141890"/>
                          <a:pt x="2585545" y="0"/>
                        </a:cubicBezTo>
                      </a:path>
                    </a:pathLst>
                  </a:cu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1915724" y="4196379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X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500370" y="2663536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</a:t>
                </a:r>
              </a:p>
            </p:txBody>
          </p:sp>
        </p:grpSp>
        <p:sp>
          <p:nvSpPr>
            <p:cNvPr id="186" name="Shape 588"/>
            <p:cNvSpPr/>
            <p:nvPr/>
          </p:nvSpPr>
          <p:spPr>
            <a:xfrm>
              <a:off x="1024759" y="1159454"/>
              <a:ext cx="4146332" cy="9233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Regression: </a:t>
              </a:r>
              <a:r>
                <a:rPr lang="zh-CN" altLang="en-US" sz="1800" b="1" i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回归分析</a:t>
              </a:r>
              <a:endParaRPr lang="en-US" sz="1800" b="1" i="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How much will a customers spend</a:t>
              </a: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?</a:t>
              </a:r>
            </a:p>
            <a:p>
              <a:pPr>
                <a:defRPr sz="1800" i="0"/>
              </a:pPr>
              <a:r>
                <a:rPr lang="zh-CN" altLang="en-US" sz="1800" b="1" i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例：</a:t>
              </a:r>
              <a:r>
                <a:rPr lang="zh-CN" altLang="en-US" sz="1800" b="1" i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客户要花多少钱？</a:t>
              </a: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Shape 588"/>
            <p:cNvSpPr/>
            <p:nvPr/>
          </p:nvSpPr>
          <p:spPr>
            <a:xfrm>
              <a:off x="6544520" y="1170172"/>
              <a:ext cx="5044966" cy="9233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Classification: </a:t>
              </a:r>
              <a:r>
                <a:rPr lang="zh-CN" altLang="en-US" sz="1800" b="1" i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分类分析</a:t>
              </a:r>
              <a:endParaRPr lang="en-US" sz="1800" b="1" i="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Will a customer make a purchase? Yes or </a:t>
              </a: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No</a:t>
              </a:r>
            </a:p>
            <a:p>
              <a:pPr>
                <a:defRPr sz="1800" i="0"/>
              </a:pPr>
              <a:r>
                <a:rPr lang="zh-CN" altLang="en-US" sz="1800" b="1" i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例：</a:t>
              </a:r>
              <a:r>
                <a:rPr lang="zh-CN" altLang="en-US" sz="1800" b="1" i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顾客</a:t>
              </a:r>
              <a:r>
                <a:rPr lang="zh-CN" altLang="en-US" sz="1800" b="1" i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会购买吗？ 是或否</a:t>
              </a: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093070" y="2071378"/>
              <a:ext cx="3980090" cy="2830432"/>
              <a:chOff x="7751181" y="2192701"/>
              <a:chExt cx="3980090" cy="2830432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7751181" y="2192701"/>
                <a:ext cx="3212730" cy="2830432"/>
                <a:chOff x="4969474" y="1774217"/>
                <a:chExt cx="3212730" cy="2830432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384140" y="2077978"/>
                  <a:ext cx="2798064" cy="2007859"/>
                  <a:chOff x="8524102" y="1431550"/>
                  <a:chExt cx="2798064" cy="2007859"/>
                </a:xfrm>
              </p:grpSpPr>
              <p:sp>
                <p:nvSpPr>
                  <p:cNvPr id="78" name="Oval 77"/>
                  <p:cNvSpPr/>
                  <p:nvPr/>
                </p:nvSpPr>
                <p:spPr>
                  <a:xfrm>
                    <a:off x="9049513" y="15933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8899847" y="18760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9425258" y="15477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8870112" y="20976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8907623" y="242168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8722538" y="150249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>
                    <a:off x="9585434" y="19325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9801003" y="14315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>
                    <a:off x="9181105" y="25539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 rot="16200000"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 rot="16200000">
                    <a:off x="8524102" y="235157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 rot="16200000">
                    <a:off x="9577658" y="17001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Oval 122"/>
                  <p:cNvSpPr/>
                  <p:nvPr/>
                </p:nvSpPr>
                <p:spPr>
                  <a:xfrm rot="16200000">
                    <a:off x="8907623" y="2777257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5" name="Oval 124"/>
                  <p:cNvSpPr/>
                  <p:nvPr/>
                </p:nvSpPr>
                <p:spPr>
                  <a:xfrm rot="16200000">
                    <a:off x="9882458" y="244031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 rot="16200000">
                    <a:off x="10405348" y="189798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>
                    <a:off x="9737834" y="20849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 rot="16200000">
                    <a:off x="9509447" y="24856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>
                    <a:off x="9953403" y="15839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 rot="16200000">
                    <a:off x="9174912" y="24024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>
                    <a:off x="9333505" y="27063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 rot="10800000">
                    <a:off x="9067693" y="1589200"/>
                    <a:ext cx="2254473" cy="1850209"/>
                    <a:chOff x="9186149" y="3444286"/>
                    <a:chExt cx="2254473" cy="1850209"/>
                  </a:xfrm>
                </p:grpSpPr>
                <p:sp>
                  <p:nvSpPr>
                    <p:cNvPr id="136" name="Oval 135"/>
                    <p:cNvSpPr/>
                    <p:nvPr/>
                  </p:nvSpPr>
                  <p:spPr>
                    <a:xfrm flipV="1">
                      <a:off x="9942897" y="36061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7" name="Oval 136"/>
                    <p:cNvSpPr/>
                    <p:nvPr/>
                  </p:nvSpPr>
                  <p:spPr>
                    <a:xfrm flipV="1">
                      <a:off x="9793231" y="38888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8" name="Oval 137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9" name="Oval 138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0" name="Oval 139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1" name="Oval 140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2" name="Oval 141"/>
                    <p:cNvSpPr/>
                    <p:nvPr/>
                  </p:nvSpPr>
                  <p:spPr>
                    <a:xfrm flipV="1">
                      <a:off x="10318642" y="35604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3" name="Oval 142"/>
                    <p:cNvSpPr/>
                    <p:nvPr/>
                  </p:nvSpPr>
                  <p:spPr>
                    <a:xfrm flipV="1">
                      <a:off x="9763496" y="41103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4" name="Oval 143"/>
                    <p:cNvSpPr/>
                    <p:nvPr/>
                  </p:nvSpPr>
                  <p:spPr>
                    <a:xfrm flipV="1">
                      <a:off x="9801007" y="443441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5" name="Oval 144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6" name="Oval 145"/>
                    <p:cNvSpPr/>
                    <p:nvPr/>
                  </p:nvSpPr>
                  <p:spPr>
                    <a:xfrm flipV="1">
                      <a:off x="9773579" y="367288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8" name="Oval 147"/>
                    <p:cNvSpPr/>
                    <p:nvPr/>
                  </p:nvSpPr>
                  <p:spPr>
                    <a:xfrm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9" name="Oval 148"/>
                    <p:cNvSpPr/>
                    <p:nvPr/>
                  </p:nvSpPr>
                  <p:spPr>
                    <a:xfrm flipV="1">
                      <a:off x="10478818" y="39453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0" name="Oval 149"/>
                    <p:cNvSpPr/>
                    <p:nvPr/>
                  </p:nvSpPr>
                  <p:spPr>
                    <a:xfrm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1" name="Oval 150"/>
                    <p:cNvSpPr/>
                    <p:nvPr/>
                  </p:nvSpPr>
                  <p:spPr>
                    <a:xfrm flipV="1">
                      <a:off x="10694387" y="344428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2" name="Oval 151"/>
                    <p:cNvSpPr/>
                    <p:nvPr/>
                  </p:nvSpPr>
                  <p:spPr>
                    <a:xfrm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3" name="Oval 152"/>
                    <p:cNvSpPr/>
                    <p:nvPr/>
                  </p:nvSpPr>
                  <p:spPr>
                    <a:xfrm flipV="1">
                      <a:off x="10074489" y="45666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4" name="Oval 153"/>
                    <p:cNvSpPr/>
                    <p:nvPr/>
                  </p:nvSpPr>
                  <p:spPr>
                    <a:xfrm rot="5400000"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5" name="Oval 154"/>
                    <p:cNvSpPr/>
                    <p:nvPr/>
                  </p:nvSpPr>
                  <p:spPr>
                    <a:xfrm rot="5400000" flipV="1">
                      <a:off x="9575142" y="4364310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6" name="Oval 155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7" name="Oval 156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8" name="Oval 157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Oval 158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0" name="Oval 159"/>
                    <p:cNvSpPr/>
                    <p:nvPr/>
                  </p:nvSpPr>
                  <p:spPr>
                    <a:xfrm rot="5400000" flipV="1">
                      <a:off x="10471042" y="37128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1" name="Oval 160"/>
                    <p:cNvSpPr/>
                    <p:nvPr/>
                  </p:nvSpPr>
                  <p:spPr>
                    <a:xfrm rot="5400000"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2" name="Oval 161"/>
                    <p:cNvSpPr/>
                    <p:nvPr/>
                  </p:nvSpPr>
                  <p:spPr>
                    <a:xfrm rot="5400000" flipV="1">
                      <a:off x="9186149" y="515260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3" name="Oval 162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4" name="Oval 163"/>
                    <p:cNvSpPr/>
                    <p:nvPr/>
                  </p:nvSpPr>
                  <p:spPr>
                    <a:xfrm rot="5400000" flipV="1">
                      <a:off x="10775842" y="445304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5" name="Oval 164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6" name="Oval 165"/>
                    <p:cNvSpPr/>
                    <p:nvPr/>
                  </p:nvSpPr>
                  <p:spPr>
                    <a:xfrm rot="5400000" flipV="1">
                      <a:off x="11298732" y="391071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7" name="Oval 166"/>
                    <p:cNvSpPr/>
                    <p:nvPr/>
                  </p:nvSpPr>
                  <p:spPr>
                    <a:xfrm rot="5400000" flipV="1">
                      <a:off x="10631218" y="40977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8" name="Oval 167"/>
                    <p:cNvSpPr/>
                    <p:nvPr/>
                  </p:nvSpPr>
                  <p:spPr>
                    <a:xfrm rot="5400000" flipV="1">
                      <a:off x="10402831" y="44984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9" name="Oval 168"/>
                    <p:cNvSpPr/>
                    <p:nvPr/>
                  </p:nvSpPr>
                  <p:spPr>
                    <a:xfrm rot="5400000" flipV="1">
                      <a:off x="10909850" y="380164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0" name="Oval 169"/>
                    <p:cNvSpPr/>
                    <p:nvPr/>
                  </p:nvSpPr>
                  <p:spPr>
                    <a:xfrm rot="5400000" flipV="1">
                      <a:off x="10068296" y="44151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1" name="Oval 170"/>
                    <p:cNvSpPr/>
                    <p:nvPr/>
                  </p:nvSpPr>
                  <p:spPr>
                    <a:xfrm rot="5400000" flipV="1">
                      <a:off x="10226889" y="47190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5305912" y="4161622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rot="16200000">
                  <a:off x="4110978" y="2974299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Box 180"/>
                <p:cNvSpPr txBox="1"/>
                <p:nvPr/>
              </p:nvSpPr>
              <p:spPr>
                <a:xfrm>
                  <a:off x="6384828" y="4235317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i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4969474" y="2702474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j</a:t>
                  </a:r>
                </a:p>
              </p:txBody>
            </p:sp>
            <p:sp>
              <p:nvSpPr>
                <p:cNvPr id="54" name="Freeform 53"/>
                <p:cNvSpPr/>
                <p:nvPr/>
              </p:nvSpPr>
              <p:spPr>
                <a:xfrm>
                  <a:off x="5328745" y="2238703"/>
                  <a:ext cx="2364827" cy="1907628"/>
                </a:xfrm>
                <a:custGeom>
                  <a:avLst/>
                  <a:gdLst>
                    <a:gd name="connsiteX0" fmla="*/ 0 w 2364827"/>
                    <a:gd name="connsiteY0" fmla="*/ 1907628 h 1907628"/>
                    <a:gd name="connsiteX1" fmla="*/ 599089 w 2364827"/>
                    <a:gd name="connsiteY1" fmla="*/ 1292772 h 1907628"/>
                    <a:gd name="connsiteX2" fmla="*/ 961696 w 2364827"/>
                    <a:gd name="connsiteY2" fmla="*/ 1277007 h 1907628"/>
                    <a:gd name="connsiteX3" fmla="*/ 1166648 w 2364827"/>
                    <a:gd name="connsiteY3" fmla="*/ 1024759 h 1907628"/>
                    <a:gd name="connsiteX4" fmla="*/ 1087821 w 2364827"/>
                    <a:gd name="connsiteY4" fmla="*/ 677917 h 1907628"/>
                    <a:gd name="connsiteX5" fmla="*/ 1418896 w 2364827"/>
                    <a:gd name="connsiteY5" fmla="*/ 630621 h 1907628"/>
                    <a:gd name="connsiteX6" fmla="*/ 1702676 w 2364827"/>
                    <a:gd name="connsiteY6" fmla="*/ 378372 h 1907628"/>
                    <a:gd name="connsiteX7" fmla="*/ 2002221 w 2364827"/>
                    <a:gd name="connsiteY7" fmla="*/ 457200 h 1907628"/>
                    <a:gd name="connsiteX8" fmla="*/ 2364827 w 2364827"/>
                    <a:gd name="connsiteY8" fmla="*/ 0 h 1907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4827" h="1907628">
                      <a:moveTo>
                        <a:pt x="0" y="1907628"/>
                      </a:moveTo>
                      <a:cubicBezTo>
                        <a:pt x="219403" y="1652751"/>
                        <a:pt x="438806" y="1397875"/>
                        <a:pt x="599089" y="1292772"/>
                      </a:cubicBezTo>
                      <a:cubicBezTo>
                        <a:pt x="759372" y="1187669"/>
                        <a:pt x="867103" y="1321676"/>
                        <a:pt x="961696" y="1277007"/>
                      </a:cubicBezTo>
                      <a:cubicBezTo>
                        <a:pt x="1056289" y="1232338"/>
                        <a:pt x="1145627" y="1124607"/>
                        <a:pt x="1166648" y="1024759"/>
                      </a:cubicBezTo>
                      <a:cubicBezTo>
                        <a:pt x="1187669" y="924911"/>
                        <a:pt x="1045780" y="743607"/>
                        <a:pt x="1087821" y="677917"/>
                      </a:cubicBezTo>
                      <a:cubicBezTo>
                        <a:pt x="1129862" y="612227"/>
                        <a:pt x="1316420" y="680545"/>
                        <a:pt x="1418896" y="630621"/>
                      </a:cubicBezTo>
                      <a:cubicBezTo>
                        <a:pt x="1521372" y="580697"/>
                        <a:pt x="1605455" y="407276"/>
                        <a:pt x="1702676" y="378372"/>
                      </a:cubicBezTo>
                      <a:cubicBezTo>
                        <a:pt x="1799897" y="349468"/>
                        <a:pt x="1891863" y="520262"/>
                        <a:pt x="2002221" y="457200"/>
                      </a:cubicBezTo>
                      <a:cubicBezTo>
                        <a:pt x="2112579" y="394138"/>
                        <a:pt x="2243958" y="218090"/>
                        <a:pt x="2364827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9" name="Oval 188"/>
              <p:cNvSpPr/>
              <p:nvPr/>
            </p:nvSpPr>
            <p:spPr>
              <a:xfrm>
                <a:off x="10819605" y="237452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0961495" y="2252148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yes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0961495" y="2535141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no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709135" y="2252148"/>
                <a:ext cx="880352" cy="652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5" name="Shape 588"/>
            <p:cNvSpPr/>
            <p:nvPr/>
          </p:nvSpPr>
          <p:spPr>
            <a:xfrm>
              <a:off x="1024759" y="4845156"/>
              <a:ext cx="4146332" cy="17543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8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algos</a:t>
              </a:r>
              <a:r>
                <a:rPr lang="en-US" sz="1800" b="1" i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算法: </a:t>
              </a:r>
              <a:endParaRPr lang="en-US" sz="1800" b="1" i="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Shape 588"/>
            <p:cNvSpPr/>
            <p:nvPr/>
          </p:nvSpPr>
          <p:spPr>
            <a:xfrm>
              <a:off x="7427773" y="4902311"/>
              <a:ext cx="4146332" cy="18158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6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</a:t>
              </a:r>
              <a:r>
                <a:rPr lang="en-US" sz="1600" b="1" i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algos 算法: </a:t>
              </a:r>
              <a:endParaRPr lang="en-US" sz="1600" b="1" i="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Naïve Bayes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6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3" name="Title 7"/>
          <p:cNvSpPr>
            <a:spLocks noGrp="1"/>
          </p:cNvSpPr>
          <p:nvPr>
            <p:ph type="title"/>
          </p:nvPr>
        </p:nvSpPr>
        <p:spPr>
          <a:xfrm>
            <a:off x="172672" y="1079"/>
            <a:ext cx="10515600" cy="991649"/>
          </a:xfrm>
        </p:spPr>
        <p:txBody>
          <a:bodyPr/>
          <a:lstStyle/>
          <a:p>
            <a:r>
              <a:rPr lang="en-US" dirty="0"/>
              <a:t>Supervised </a:t>
            </a:r>
            <a:r>
              <a:rPr lang="en-US" dirty="0" smtClean="0"/>
              <a:t>Learning </a:t>
            </a:r>
            <a:r>
              <a:rPr lang="zh-CN" altLang="en-US"/>
              <a:t>监督学习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195" y="412376"/>
            <a:ext cx="9711609" cy="59439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05473" y="2340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坏账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0195" y="2665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结余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2849666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性别</a:t>
            </a:r>
            <a:r>
              <a:rPr lang="en-US" altLang="zh-CN" dirty="0" smtClean="0"/>
              <a:t>, </a:t>
            </a:r>
            <a:r>
              <a:rPr lang="zh-CN" altLang="en-US" smtClean="0"/>
              <a:t>教育</a:t>
            </a:r>
            <a:r>
              <a:rPr lang="zh-CN" altLang="en-US"/>
              <a:t>，婚姻，年龄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45599" y="42336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支付历史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2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</a:t>
            </a:r>
            <a:r>
              <a:rPr lang="en-US" dirty="0" smtClean="0"/>
              <a:t>Credit Card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zh-CN" altLang="en-US" smtClean="0"/>
              <a:t>从</a:t>
            </a:r>
            <a:r>
              <a:rPr lang="zh-CN" altLang="en-US"/>
              <a:t>信用卡</a:t>
            </a:r>
            <a:r>
              <a:rPr lang="zh-CN" altLang="en-US" smtClean="0"/>
              <a:t>数据中学习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" y="2173553"/>
            <a:ext cx="8961120" cy="2869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92345" y="1915629"/>
            <a:ext cx="26372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mtClean="0">
                <a:solidFill>
                  <a:schemeClr val="accent2"/>
                </a:solidFill>
              </a:rPr>
              <a:t>结余</a:t>
            </a:r>
            <a:r>
              <a:rPr lang="en-US" altLang="zh-CN" sz="2400" b="1" dirty="0" smtClean="0">
                <a:solidFill>
                  <a:schemeClr val="accent2"/>
                </a:solidFill>
              </a:rPr>
              <a:t>, </a:t>
            </a:r>
            <a:r>
              <a:rPr lang="zh-CN" altLang="en-US" sz="2400" b="1" smtClean="0">
                <a:solidFill>
                  <a:schemeClr val="accent2"/>
                </a:solidFill>
              </a:rPr>
              <a:t>性别</a:t>
            </a:r>
            <a:r>
              <a:rPr lang="en-US" altLang="zh-CN" sz="2400" b="1" dirty="0">
                <a:solidFill>
                  <a:schemeClr val="accent2"/>
                </a:solidFill>
              </a:rPr>
              <a:t>, </a:t>
            </a:r>
            <a:r>
              <a:rPr lang="zh-CN" altLang="en-US" sz="2400" b="1">
                <a:solidFill>
                  <a:schemeClr val="accent2"/>
                </a:solidFill>
              </a:rPr>
              <a:t>教育</a:t>
            </a:r>
            <a:r>
              <a:rPr lang="zh-CN" altLang="en-US" sz="2400" b="1" smtClean="0">
                <a:solidFill>
                  <a:schemeClr val="accent2"/>
                </a:solidFill>
              </a:rPr>
              <a:t>，</a:t>
            </a:r>
            <a:endParaRPr lang="en-US" altLang="zh-CN" sz="2400" b="1" dirty="0" smtClean="0">
              <a:solidFill>
                <a:schemeClr val="accent2"/>
              </a:solidFill>
            </a:endParaRPr>
          </a:p>
          <a:p>
            <a:r>
              <a:rPr lang="zh-CN" altLang="en-US" sz="2400" b="1" smtClean="0">
                <a:solidFill>
                  <a:schemeClr val="accent2"/>
                </a:solidFill>
              </a:rPr>
              <a:t>婚姻</a:t>
            </a:r>
            <a:r>
              <a:rPr lang="zh-CN" altLang="en-US" sz="2400" b="1">
                <a:solidFill>
                  <a:schemeClr val="accent2"/>
                </a:solidFill>
              </a:rPr>
              <a:t>，</a:t>
            </a:r>
            <a:r>
              <a:rPr lang="zh-CN" altLang="en-US" sz="2400" b="1" smtClean="0">
                <a:solidFill>
                  <a:schemeClr val="accent2"/>
                </a:solidFill>
              </a:rPr>
              <a:t>年龄</a:t>
            </a:r>
            <a:r>
              <a:rPr lang="en-US" altLang="zh-CN" sz="2400" b="1" dirty="0" smtClean="0">
                <a:solidFill>
                  <a:schemeClr val="accent2"/>
                </a:solidFill>
              </a:rPr>
              <a:t>,</a:t>
            </a:r>
          </a:p>
          <a:p>
            <a:r>
              <a:rPr lang="zh-CN" altLang="en-US" sz="2400" b="1">
                <a:solidFill>
                  <a:schemeClr val="accent2"/>
                </a:solidFill>
              </a:rPr>
              <a:t>支付历史</a:t>
            </a:r>
          </a:p>
          <a:p>
            <a:endParaRPr lang="zh-CN" altLang="en-US" sz="2400" b="1">
              <a:solidFill>
                <a:schemeClr val="accent2"/>
              </a:solidFill>
            </a:endParaRPr>
          </a:p>
          <a:p>
            <a:endParaRPr lang="en-US" sz="2400" b="1" dirty="0" smtClean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0651" y="5106258"/>
            <a:ext cx="1723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过去的结果</a:t>
            </a:r>
            <a:endParaRPr lang="en-US" sz="2400" b="1" dirty="0">
              <a:solidFill>
                <a:schemeClr val="accent2"/>
              </a:solidFill>
            </a:endParaRPr>
          </a:p>
          <a:p>
            <a:pPr algn="ctr"/>
            <a:r>
              <a:rPr lang="zh-CN" altLang="en-US" sz="2400" b="1" smtClean="0">
                <a:solidFill>
                  <a:schemeClr val="accent2"/>
                </a:solidFill>
              </a:rPr>
              <a:t>坏账</a:t>
            </a:r>
            <a:endParaRPr lang="zh-CN" altLang="en-US" sz="2400" b="1">
              <a:solidFill>
                <a:schemeClr val="accent2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</a:rPr>
              <a:t>(Yes/No)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68564" y="51947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预测值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1124" y="1421987"/>
            <a:ext cx="298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机器</a:t>
            </a:r>
            <a:r>
              <a:rPr lang="zh-CN" altLang="en-US" sz="2400" b="1" smtClean="0">
                <a:solidFill>
                  <a:schemeClr val="accent2"/>
                </a:solidFill>
              </a:rPr>
              <a:t>学习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635682" y="1875934"/>
            <a:ext cx="8697" cy="74020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21A9544-1AC2-482B-AB48-2D9A77352372}"/>
              </a:ext>
            </a:extLst>
          </p:cNvPr>
          <p:cNvSpPr/>
          <p:nvPr/>
        </p:nvSpPr>
        <p:spPr>
          <a:xfrm>
            <a:off x="175428" y="1250532"/>
            <a:ext cx="9986667" cy="5470941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C14C84-8F99-48F5-B64A-2D838162CC6A}"/>
              </a:ext>
            </a:extLst>
          </p:cNvPr>
          <p:cNvSpPr txBox="1"/>
          <p:nvPr/>
        </p:nvSpPr>
        <p:spPr>
          <a:xfrm>
            <a:off x="2255520" y="2930820"/>
            <a:ext cx="4483860" cy="707886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数据</a:t>
            </a:r>
            <a:r>
              <a:rPr lang="zh-CN" altLang="en-US" sz="2000" b="1" smtClean="0"/>
              <a:t>输入</a:t>
            </a:r>
            <a:r>
              <a:rPr lang="en-US" altLang="zh-CN" sz="2000" b="1" dirty="0" smtClean="0"/>
              <a:t> </a:t>
            </a:r>
            <a:r>
              <a:rPr lang="en-GB" sz="2000" b="1" dirty="0" smtClean="0"/>
              <a:t>(</a:t>
            </a:r>
            <a:r>
              <a:rPr lang="en-GB" sz="2000" b="1" dirty="0" smtClean="0"/>
              <a:t>x)</a:t>
            </a:r>
            <a:r>
              <a:rPr lang="en-GB" sz="2000" dirty="0" smtClean="0"/>
              <a:t>: 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zh-CN" altLang="en-US" sz="2000"/>
              <a:t>结余</a:t>
            </a:r>
            <a:r>
              <a:rPr lang="en-US" altLang="zh-CN" sz="2000" dirty="0"/>
              <a:t>, </a:t>
            </a:r>
            <a:r>
              <a:rPr lang="zh-CN" altLang="en-US" sz="2000"/>
              <a:t>性别</a:t>
            </a:r>
            <a:r>
              <a:rPr lang="en-US" altLang="zh-CN" sz="2000" dirty="0"/>
              <a:t>, </a:t>
            </a:r>
            <a:r>
              <a:rPr lang="zh-CN" altLang="en-US" sz="2000" smtClean="0"/>
              <a:t>教育</a:t>
            </a:r>
            <a:r>
              <a:rPr lang="en-US" altLang="zh-CN" sz="2000" dirty="0" smtClean="0"/>
              <a:t>, </a:t>
            </a:r>
            <a:r>
              <a:rPr lang="zh-CN" altLang="en-US" sz="2000" smtClean="0"/>
              <a:t>婚姻</a:t>
            </a:r>
            <a:r>
              <a:rPr lang="en-US" altLang="zh-CN" sz="2000" dirty="0" smtClean="0"/>
              <a:t>, </a:t>
            </a:r>
            <a:r>
              <a:rPr lang="zh-CN" altLang="en-US" sz="2000" smtClean="0"/>
              <a:t>年龄</a:t>
            </a:r>
            <a:r>
              <a:rPr lang="en-US" altLang="zh-CN" sz="2000" dirty="0" smtClean="0"/>
              <a:t>, </a:t>
            </a:r>
            <a:r>
              <a:rPr lang="zh-CN" altLang="en-US" sz="2000" smtClean="0"/>
              <a:t>支付</a:t>
            </a:r>
            <a:r>
              <a:rPr lang="zh-CN" altLang="en-US" sz="2000"/>
              <a:t>历史</a:t>
            </a:r>
            <a:endParaRPr lang="zh-CN" alt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DCEEB72-D384-4406-898C-E72BFCF6843C}"/>
              </a:ext>
            </a:extLst>
          </p:cNvPr>
          <p:cNvSpPr/>
          <p:nvPr/>
        </p:nvSpPr>
        <p:spPr>
          <a:xfrm>
            <a:off x="10162094" y="1250531"/>
            <a:ext cx="1527143" cy="5470942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1A374B0-0709-47ED-95B8-21D8FA4FAAF0}"/>
              </a:ext>
            </a:extLst>
          </p:cNvPr>
          <p:cNvSpPr txBox="1"/>
          <p:nvPr/>
        </p:nvSpPr>
        <p:spPr>
          <a:xfrm>
            <a:off x="10162093" y="4293149"/>
            <a:ext cx="1497068" cy="1015663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/>
              <a:t>过去的结果</a:t>
            </a:r>
            <a:endParaRPr lang="en-US" sz="2000" b="1" dirty="0"/>
          </a:p>
          <a:p>
            <a:pPr algn="ctr"/>
            <a:r>
              <a:rPr lang="zh-CN" altLang="en-US" sz="2000" b="1"/>
              <a:t>坏账</a:t>
            </a:r>
          </a:p>
          <a:p>
            <a:pPr algn="ctr"/>
            <a:r>
              <a:rPr lang="en-US" sz="2000" b="1" dirty="0"/>
              <a:t> (Yes/No)</a:t>
            </a:r>
            <a:endParaRPr lang="en-US" sz="2000" b="1" dirty="0"/>
          </a:p>
        </p:txBody>
      </p:sp>
      <p:cxnSp>
        <p:nvCxnSpPr>
          <p:cNvPr id="8" name="Straight Arrow Connector 7"/>
          <p:cNvCxnSpPr>
            <a:stCxn id="5" idx="3"/>
            <a:endCxn id="7" idx="1"/>
          </p:cNvCxnSpPr>
          <p:nvPr/>
        </p:nvCxnSpPr>
        <p:spPr>
          <a:xfrm>
            <a:off x="6739380" y="3284763"/>
            <a:ext cx="3422713" cy="151621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9168" y="4232222"/>
            <a:ext cx="155132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机器学习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A5E6644-B515-40CE-A6DD-4420F6ACA0A6}"/>
              </a:ext>
            </a:extLst>
          </p:cNvPr>
          <p:cNvSpPr txBox="1"/>
          <p:nvPr/>
        </p:nvSpPr>
        <p:spPr>
          <a:xfrm>
            <a:off x="6224355" y="496478"/>
            <a:ext cx="5068956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训练数据 </a:t>
            </a:r>
            <a:r>
              <a:rPr lang="en-US" altLang="zh-CN" sz="2000" dirty="0" smtClean="0"/>
              <a:t> </a:t>
            </a:r>
            <a:r>
              <a:rPr lang="en-GB" sz="2000" dirty="0" smtClean="0"/>
              <a:t>credit_card_</a:t>
            </a:r>
            <a:r>
              <a:rPr lang="en-GB" sz="2000" b="1" dirty="0" smtClean="0"/>
              <a:t>train</a:t>
            </a:r>
            <a:r>
              <a:rPr lang="en-GB" sz="2000" dirty="0" smtClean="0"/>
              <a:t>.csv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58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1A9544-1AC2-482B-AB48-2D9A77352372}"/>
              </a:ext>
            </a:extLst>
          </p:cNvPr>
          <p:cNvSpPr/>
          <p:nvPr/>
        </p:nvSpPr>
        <p:spPr>
          <a:xfrm>
            <a:off x="175428" y="1250532"/>
            <a:ext cx="9986667" cy="5470941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A5E6644-B515-40CE-A6DD-4420F6ACA0A6}"/>
              </a:ext>
            </a:extLst>
          </p:cNvPr>
          <p:cNvSpPr txBox="1"/>
          <p:nvPr/>
        </p:nvSpPr>
        <p:spPr>
          <a:xfrm>
            <a:off x="6224355" y="496478"/>
            <a:ext cx="5068956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测试数据 </a:t>
            </a:r>
            <a:r>
              <a:rPr lang="en-US" altLang="zh-CN" sz="2000" dirty="0" smtClean="0"/>
              <a:t> </a:t>
            </a:r>
            <a:r>
              <a:rPr lang="en-GB" sz="2000" dirty="0" smtClean="0"/>
              <a:t>credit_card_</a:t>
            </a:r>
            <a:r>
              <a:rPr lang="en-GB" sz="2000" b="1" dirty="0" smtClean="0"/>
              <a:t>test</a:t>
            </a:r>
            <a:r>
              <a:rPr lang="en-GB" sz="2000" dirty="0" smtClean="0"/>
              <a:t>.csv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3B8A548-1226-48B8-B464-72E33BA07A5C}"/>
              </a:ext>
            </a:extLst>
          </p:cNvPr>
          <p:cNvSpPr txBox="1"/>
          <p:nvPr/>
        </p:nvSpPr>
        <p:spPr>
          <a:xfrm>
            <a:off x="2050344" y="2754894"/>
            <a:ext cx="5160171" cy="707886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数据输入</a:t>
            </a:r>
            <a:r>
              <a:rPr lang="en-US" altLang="zh-CN" sz="2000" b="1" dirty="0"/>
              <a:t> </a:t>
            </a:r>
            <a:r>
              <a:rPr lang="en-GB" sz="2000" b="1" dirty="0"/>
              <a:t>(x)</a:t>
            </a:r>
            <a:r>
              <a:rPr lang="en-GB" sz="2000" dirty="0"/>
              <a:t>: </a:t>
            </a:r>
            <a:br>
              <a:rPr lang="en-GB" sz="2000" dirty="0"/>
            </a:br>
            <a:r>
              <a:rPr lang="zh-CN" altLang="en-US" sz="2000"/>
              <a:t>结余</a:t>
            </a:r>
            <a:r>
              <a:rPr lang="en-US" altLang="zh-CN" sz="2000" dirty="0"/>
              <a:t>, </a:t>
            </a:r>
            <a:r>
              <a:rPr lang="zh-CN" altLang="en-US" sz="2000"/>
              <a:t>性别</a:t>
            </a:r>
            <a:r>
              <a:rPr lang="en-US" altLang="zh-CN" sz="2000" dirty="0"/>
              <a:t>, </a:t>
            </a:r>
            <a:r>
              <a:rPr lang="zh-CN" altLang="en-US" sz="2000"/>
              <a:t>教育</a:t>
            </a:r>
            <a:r>
              <a:rPr lang="en-US" altLang="zh-CN" sz="2000" dirty="0"/>
              <a:t>, </a:t>
            </a:r>
            <a:r>
              <a:rPr lang="zh-CN" altLang="en-US" sz="2000"/>
              <a:t>婚姻</a:t>
            </a:r>
            <a:r>
              <a:rPr lang="en-US" altLang="zh-CN" sz="2000" dirty="0"/>
              <a:t>, </a:t>
            </a:r>
            <a:r>
              <a:rPr lang="zh-CN" altLang="en-US" sz="2000"/>
              <a:t>年龄</a:t>
            </a:r>
            <a:r>
              <a:rPr lang="en-US" altLang="zh-CN" sz="2000" dirty="0"/>
              <a:t>, </a:t>
            </a:r>
            <a:r>
              <a:rPr lang="zh-CN" altLang="en-US" sz="2000"/>
              <a:t>支付历史</a:t>
            </a:r>
            <a:endParaRPr lang="zh-CN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A374B0-0709-47ED-95B8-21D8FA4FAAF0}"/>
              </a:ext>
            </a:extLst>
          </p:cNvPr>
          <p:cNvSpPr txBox="1"/>
          <p:nvPr/>
        </p:nvSpPr>
        <p:spPr>
          <a:xfrm>
            <a:off x="10444899" y="4068474"/>
            <a:ext cx="1592112" cy="1323439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mtClean="0"/>
              <a:t>坏账的概率</a:t>
            </a:r>
            <a:endParaRPr lang="en-GB" sz="2000" b="1" dirty="0" smtClean="0"/>
          </a:p>
          <a:p>
            <a:pPr algn="ctr"/>
            <a:endParaRPr lang="en-US" altLang="zh-CN" sz="2000" b="1" dirty="0" smtClean="0"/>
          </a:p>
          <a:p>
            <a:pPr algn="ctr"/>
            <a:r>
              <a:rPr lang="en-US" altLang="zh-CN" sz="2000" b="1" dirty="0"/>
              <a:t>(</a:t>
            </a:r>
            <a:r>
              <a:rPr lang="zh-CN" altLang="en-US" sz="2000" b="1" smtClean="0"/>
              <a:t>决策</a:t>
            </a:r>
            <a:r>
              <a:rPr lang="zh-CN" altLang="en-US" sz="2000" b="1"/>
              <a:t>者采取行动）</a:t>
            </a:r>
            <a:endParaRPr lang="en-GB" sz="2000" dirty="0"/>
          </a:p>
        </p:txBody>
      </p:sp>
      <p:cxnSp>
        <p:nvCxnSpPr>
          <p:cNvPr id="9" name="Straight Arrow Connector 8"/>
          <p:cNvCxnSpPr>
            <a:endCxn id="8" idx="1"/>
          </p:cNvCxnSpPr>
          <p:nvPr/>
        </p:nvCxnSpPr>
        <p:spPr>
          <a:xfrm>
            <a:off x="6903555" y="3138298"/>
            <a:ext cx="3541344" cy="159189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9309" y="3755169"/>
            <a:ext cx="18289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作出预测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2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Live </a:t>
            </a:r>
            <a:r>
              <a:rPr lang="en-GB" dirty="0" smtClean="0"/>
              <a:t>Demo </a:t>
            </a:r>
            <a:r>
              <a:rPr lang="zh-CN" altLang="en-US"/>
              <a:t>现场演示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Import and explore credit card </a:t>
            </a:r>
            <a:r>
              <a:rPr lang="en-GB" dirty="0" smtClean="0">
                <a:solidFill>
                  <a:schemeClr val="tx1"/>
                </a:solidFill>
              </a:rPr>
              <a:t>dataset </a:t>
            </a:r>
            <a:r>
              <a:rPr lang="zh-CN" altLang="en-US" dirty="0">
                <a:solidFill>
                  <a:schemeClr val="tx1"/>
                </a:solidFill>
              </a:rPr>
              <a:t>导入并浏览信用卡数据集</a:t>
            </a: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Train a </a:t>
            </a:r>
            <a:r>
              <a:rPr lang="en-GB" dirty="0" smtClean="0">
                <a:solidFill>
                  <a:schemeClr val="tx1"/>
                </a:solidFill>
              </a:rPr>
              <a:t>model </a:t>
            </a:r>
            <a:r>
              <a:rPr lang="en-GB" dirty="0" smtClean="0">
                <a:solidFill>
                  <a:schemeClr val="tx1"/>
                </a:solidFill>
              </a:rPr>
              <a:t>and make </a:t>
            </a:r>
            <a:r>
              <a:rPr lang="en-GB" dirty="0" smtClean="0">
                <a:solidFill>
                  <a:schemeClr val="tx1"/>
                </a:solidFill>
              </a:rPr>
              <a:t>predictions </a:t>
            </a:r>
            <a:r>
              <a:rPr lang="zh-CN" altLang="en-US" dirty="0" smtClean="0">
                <a:solidFill>
                  <a:schemeClr val="tx1"/>
                </a:solidFill>
              </a:rPr>
              <a:t>训练模型</a:t>
            </a:r>
            <a:r>
              <a:rPr lang="zh-CN" altLang="en-US" dirty="0">
                <a:solidFill>
                  <a:schemeClr val="tx1"/>
                </a:solidFill>
              </a:rPr>
              <a:t>并进行预测</a:t>
            </a:r>
            <a:endParaRPr lang="en-GB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Train many models using AutoML and make predictions using the best </a:t>
            </a:r>
            <a:r>
              <a:rPr lang="en-GB" dirty="0" smtClean="0">
                <a:solidFill>
                  <a:schemeClr val="tx1"/>
                </a:solidFill>
              </a:rPr>
              <a:t>model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使用</a:t>
            </a:r>
            <a:r>
              <a:rPr lang="en-US" altLang="zh-CN" dirty="0">
                <a:solidFill>
                  <a:schemeClr val="tx1"/>
                </a:solidFill>
              </a:rPr>
              <a:t>AutoML</a:t>
            </a:r>
            <a:r>
              <a:rPr lang="zh-CN" altLang="en-US" dirty="0">
                <a:solidFill>
                  <a:schemeClr val="tx1"/>
                </a:solidFill>
              </a:rPr>
              <a:t>训练许多模型，并使用最佳模型进行预测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Driverless </a:t>
            </a:r>
            <a:r>
              <a:rPr lang="en-GB" dirty="0" smtClean="0"/>
              <a:t>AI </a:t>
            </a:r>
            <a:br>
              <a:rPr lang="en-GB" dirty="0" smtClean="0"/>
            </a:br>
            <a:r>
              <a:rPr lang="zh-CN" altLang="en-US" smtClean="0"/>
              <a:t>无人</a:t>
            </a:r>
            <a:r>
              <a:rPr lang="zh-CN" altLang="en-US"/>
              <a:t>驾驶的人工智能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Using AI to do AI </a:t>
            </a:r>
            <a:r>
              <a:rPr lang="zh-CN" altLang="en-US"/>
              <a:t>用人工智能制造人工智能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0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6223"/>
            <a:ext cx="10515600" cy="1325563"/>
          </a:xfrm>
        </p:spPr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</a:t>
            </a:r>
            <a:r>
              <a:rPr lang="en-US" dirty="0" smtClean="0"/>
              <a:t>Platform </a:t>
            </a:r>
            <a:r>
              <a:rPr lang="en-US" dirty="0" smtClean="0"/>
              <a:t>Timeline H2O </a:t>
            </a:r>
            <a:r>
              <a:rPr lang="zh-CN" altLang="en-US" smtClean="0"/>
              <a:t>平台</a:t>
            </a:r>
            <a:r>
              <a:rPr lang="zh-CN" altLang="en-US"/>
              <a:t>时间表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Users"/>
          <p:cNvSpPr/>
          <p:nvPr/>
        </p:nvSpPr>
        <p:spPr>
          <a:xfrm>
            <a:off x="1572290" y="5303650"/>
            <a:ext cx="1765725" cy="51435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Users</a:t>
            </a:r>
          </a:p>
        </p:txBody>
      </p:sp>
      <p:sp>
        <p:nvSpPr>
          <p:cNvPr id="15" name="Rectangle"/>
          <p:cNvSpPr/>
          <p:nvPr/>
        </p:nvSpPr>
        <p:spPr>
          <a:xfrm>
            <a:off x="1572290" y="1097732"/>
            <a:ext cx="1765725" cy="4096878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6" name="Advanced Data Scientists"/>
          <p:cNvSpPr txBox="1"/>
          <p:nvPr/>
        </p:nvSpPr>
        <p:spPr>
          <a:xfrm>
            <a:off x="1572290" y="4637152"/>
            <a:ext cx="1765725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Advanced Data Scientists</a:t>
            </a:r>
          </a:p>
        </p:txBody>
      </p:sp>
      <p:sp>
        <p:nvSpPr>
          <p:cNvPr id="17" name="Developers/Engineers"/>
          <p:cNvSpPr txBox="1"/>
          <p:nvPr/>
        </p:nvSpPr>
        <p:spPr>
          <a:xfrm>
            <a:off x="1572290" y="3928782"/>
            <a:ext cx="176572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Developers/Engineers</a:t>
            </a:r>
          </a:p>
        </p:txBody>
      </p:sp>
      <p:sp>
        <p:nvSpPr>
          <p:cNvPr id="18" name="Dev Ops"/>
          <p:cNvSpPr txBox="1"/>
          <p:nvPr/>
        </p:nvSpPr>
        <p:spPr>
          <a:xfrm>
            <a:off x="1572290" y="3082105"/>
            <a:ext cx="176572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Dev Ops</a:t>
            </a:r>
          </a:p>
        </p:txBody>
      </p:sp>
      <p:sp>
        <p:nvSpPr>
          <p:cNvPr id="19" name="App Developers"/>
          <p:cNvSpPr txBox="1"/>
          <p:nvPr/>
        </p:nvSpPr>
        <p:spPr>
          <a:xfrm>
            <a:off x="1572290" y="2235428"/>
            <a:ext cx="176572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App Developers</a:t>
            </a:r>
          </a:p>
        </p:txBody>
      </p:sp>
      <p:sp>
        <p:nvSpPr>
          <p:cNvPr id="20" name="H2O Core"/>
          <p:cNvSpPr txBox="1"/>
          <p:nvPr/>
        </p:nvSpPr>
        <p:spPr>
          <a:xfrm>
            <a:off x="3526721" y="5005452"/>
            <a:ext cx="114593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H2O Core</a:t>
            </a:r>
          </a:p>
        </p:txBody>
      </p:sp>
      <p:sp>
        <p:nvSpPr>
          <p:cNvPr id="21" name="Data.table"/>
          <p:cNvSpPr txBox="1"/>
          <p:nvPr/>
        </p:nvSpPr>
        <p:spPr>
          <a:xfrm>
            <a:off x="4398507" y="3946354"/>
            <a:ext cx="114593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Data.table</a:t>
            </a:r>
          </a:p>
        </p:txBody>
      </p:sp>
      <p:sp>
        <p:nvSpPr>
          <p:cNvPr id="22" name="Sparkling Water"/>
          <p:cNvSpPr txBox="1"/>
          <p:nvPr/>
        </p:nvSpPr>
        <p:spPr>
          <a:xfrm>
            <a:off x="4369657" y="4361806"/>
            <a:ext cx="114593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Sparkling Water</a:t>
            </a:r>
          </a:p>
        </p:txBody>
      </p:sp>
      <p:sp>
        <p:nvSpPr>
          <p:cNvPr id="23" name="Roadmap"/>
          <p:cNvSpPr/>
          <p:nvPr/>
        </p:nvSpPr>
        <p:spPr>
          <a:xfrm>
            <a:off x="3629690" y="5852289"/>
            <a:ext cx="4915841" cy="514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/>
              <a:t>Roadmap</a:t>
            </a:r>
          </a:p>
        </p:txBody>
      </p:sp>
      <p:sp>
        <p:nvSpPr>
          <p:cNvPr id="24" name="Steam"/>
          <p:cNvSpPr txBox="1"/>
          <p:nvPr/>
        </p:nvSpPr>
        <p:spPr>
          <a:xfrm>
            <a:off x="5243974" y="3162613"/>
            <a:ext cx="114593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Steam</a:t>
            </a:r>
          </a:p>
        </p:txBody>
      </p:sp>
      <p:sp>
        <p:nvSpPr>
          <p:cNvPr id="25" name="Visual Interpretation"/>
          <p:cNvSpPr txBox="1"/>
          <p:nvPr/>
        </p:nvSpPr>
        <p:spPr>
          <a:xfrm>
            <a:off x="6550641" y="968977"/>
            <a:ext cx="1337876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Visual Interpretation</a:t>
            </a:r>
          </a:p>
        </p:txBody>
      </p:sp>
      <p:sp>
        <p:nvSpPr>
          <p:cNvPr id="26" name="Deep Water"/>
          <p:cNvSpPr txBox="1"/>
          <p:nvPr/>
        </p:nvSpPr>
        <p:spPr>
          <a:xfrm>
            <a:off x="5901517" y="2578328"/>
            <a:ext cx="1337876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Deep Water</a:t>
            </a:r>
          </a:p>
        </p:txBody>
      </p:sp>
      <p:sp>
        <p:nvSpPr>
          <p:cNvPr id="27" name="Analysts"/>
          <p:cNvSpPr txBox="1"/>
          <p:nvPr/>
        </p:nvSpPr>
        <p:spPr>
          <a:xfrm>
            <a:off x="1572290" y="1527059"/>
            <a:ext cx="176572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Analysts</a:t>
            </a:r>
          </a:p>
        </p:txBody>
      </p:sp>
      <p:sp>
        <p:nvSpPr>
          <p:cNvPr id="28" name="H2O…"/>
          <p:cNvSpPr/>
          <p:nvPr/>
        </p:nvSpPr>
        <p:spPr>
          <a:xfrm>
            <a:off x="9016695" y="1187336"/>
            <a:ext cx="1765724" cy="40968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 defTabSz="914290" hangingPunct="0">
              <a:defRPr sz="1600" b="1">
                <a:solidFill>
                  <a:srgbClr val="FFF41D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kern="0" dirty="0">
                <a:solidFill>
                  <a:srgbClr val="FFF41D"/>
                </a:solidFill>
                <a:sym typeface="Helvetica"/>
              </a:rPr>
              <a:t>H2O </a:t>
            </a:r>
          </a:p>
          <a:p>
            <a:pPr algn="ctr" defTabSz="914290" hangingPunct="0">
              <a:defRPr sz="1600" b="1">
                <a:solidFill>
                  <a:srgbClr val="FFF41D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kern="0" dirty="0">
                <a:solidFill>
                  <a:srgbClr val="FFF41D"/>
                </a:solidFill>
                <a:sym typeface="Helvetica"/>
              </a:rPr>
              <a:t>Driverless AI</a:t>
            </a:r>
          </a:p>
        </p:txBody>
      </p:sp>
      <p:sp>
        <p:nvSpPr>
          <p:cNvPr id="29" name="Connection Line"/>
          <p:cNvSpPr/>
          <p:nvPr/>
        </p:nvSpPr>
        <p:spPr>
          <a:xfrm>
            <a:off x="3631996" y="4445125"/>
            <a:ext cx="5203033" cy="887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25" extrusionOk="0">
                <a:moveTo>
                  <a:pt x="0" y="19560"/>
                </a:moveTo>
                <a:cubicBezTo>
                  <a:pt x="10544" y="21600"/>
                  <a:pt x="17744" y="15080"/>
                  <a:pt x="21600" y="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/>
          <a:lstStyle/>
          <a:p>
            <a:pPr defTabSz="914290" hangingPunct="0"/>
            <a:endParaRPr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30" name="Connection Line"/>
          <p:cNvSpPr/>
          <p:nvPr/>
        </p:nvSpPr>
        <p:spPr>
          <a:xfrm>
            <a:off x="4477955" y="4014307"/>
            <a:ext cx="4181214" cy="329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14" extrusionOk="0">
                <a:moveTo>
                  <a:pt x="0" y="19076"/>
                </a:moveTo>
                <a:cubicBezTo>
                  <a:pt x="10571" y="21600"/>
                  <a:pt x="17771" y="15241"/>
                  <a:pt x="21600" y="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/>
          <a:lstStyle/>
          <a:p>
            <a:pPr defTabSz="914290" hangingPunct="0"/>
            <a:endParaRPr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31" name="Connection Line"/>
          <p:cNvSpPr/>
          <p:nvPr/>
        </p:nvSpPr>
        <p:spPr>
          <a:xfrm>
            <a:off x="6078904" y="2974027"/>
            <a:ext cx="2527519" cy="25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/>
          <a:lstStyle/>
          <a:p>
            <a:pPr defTabSz="914290" hangingPunct="0"/>
            <a:endParaRPr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32" name="Line"/>
          <p:cNvSpPr/>
          <p:nvPr/>
        </p:nvSpPr>
        <p:spPr>
          <a:xfrm>
            <a:off x="5502101" y="3531769"/>
            <a:ext cx="3173540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3" name="Connection Line"/>
          <p:cNvSpPr/>
          <p:nvPr/>
        </p:nvSpPr>
        <p:spPr>
          <a:xfrm>
            <a:off x="6656942" y="1502125"/>
            <a:ext cx="2138334" cy="69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626" y="3805"/>
                  <a:pt x="17826" y="11005"/>
                  <a:pt x="21600" y="2160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/>
          <a:lstStyle/>
          <a:p>
            <a:pPr defTabSz="914290" hangingPunct="0"/>
            <a:endParaRPr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34" name="Triangle"/>
          <p:cNvSpPr/>
          <p:nvPr/>
        </p:nvSpPr>
        <p:spPr>
          <a:xfrm rot="600000">
            <a:off x="8587649" y="1992612"/>
            <a:ext cx="237634" cy="20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5" name="Triangle"/>
          <p:cNvSpPr/>
          <p:nvPr/>
        </p:nvSpPr>
        <p:spPr>
          <a:xfrm rot="19740000">
            <a:off x="8523311" y="3391131"/>
            <a:ext cx="237634" cy="20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6" name="Triangle"/>
          <p:cNvSpPr/>
          <p:nvPr/>
        </p:nvSpPr>
        <p:spPr>
          <a:xfrm rot="17940000">
            <a:off x="8536397" y="3856778"/>
            <a:ext cx="237634" cy="20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7" name="Triangle"/>
          <p:cNvSpPr/>
          <p:nvPr/>
        </p:nvSpPr>
        <p:spPr>
          <a:xfrm rot="17940000">
            <a:off x="8587899" y="4372052"/>
            <a:ext cx="237634" cy="20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8" name="2012"/>
          <p:cNvSpPr/>
          <p:nvPr/>
        </p:nvSpPr>
        <p:spPr>
          <a:xfrm>
            <a:off x="3629690" y="5300500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2012</a:t>
            </a:r>
          </a:p>
        </p:txBody>
      </p:sp>
      <p:sp>
        <p:nvSpPr>
          <p:cNvPr id="39" name="2014"/>
          <p:cNvSpPr/>
          <p:nvPr/>
        </p:nvSpPr>
        <p:spPr>
          <a:xfrm>
            <a:off x="4562783" y="5284783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2014</a:t>
            </a:r>
          </a:p>
        </p:txBody>
      </p:sp>
      <p:sp>
        <p:nvSpPr>
          <p:cNvPr id="40" name="2016"/>
          <p:cNvSpPr/>
          <p:nvPr/>
        </p:nvSpPr>
        <p:spPr>
          <a:xfrm>
            <a:off x="5437100" y="5284783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2016</a:t>
            </a:r>
          </a:p>
        </p:txBody>
      </p:sp>
      <p:sp>
        <p:nvSpPr>
          <p:cNvPr id="41" name="2017"/>
          <p:cNvSpPr/>
          <p:nvPr/>
        </p:nvSpPr>
        <p:spPr>
          <a:xfrm>
            <a:off x="6249399" y="5284783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2017</a:t>
            </a:r>
          </a:p>
        </p:txBody>
      </p:sp>
      <p:sp>
        <p:nvSpPr>
          <p:cNvPr id="42" name="2018"/>
          <p:cNvSpPr/>
          <p:nvPr/>
        </p:nvSpPr>
        <p:spPr>
          <a:xfrm>
            <a:off x="7008606" y="5284783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2018</a:t>
            </a:r>
          </a:p>
        </p:txBody>
      </p:sp>
      <p:sp>
        <p:nvSpPr>
          <p:cNvPr id="43" name="H2O GPU Edition"/>
          <p:cNvSpPr txBox="1"/>
          <p:nvPr/>
        </p:nvSpPr>
        <p:spPr>
          <a:xfrm>
            <a:off x="6050024" y="4605402"/>
            <a:ext cx="1346862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H2O GPU Edition</a:t>
            </a:r>
          </a:p>
        </p:txBody>
      </p:sp>
      <p:sp>
        <p:nvSpPr>
          <p:cNvPr id="44" name="GPU"/>
          <p:cNvSpPr txBox="1"/>
          <p:nvPr/>
        </p:nvSpPr>
        <p:spPr>
          <a:xfrm>
            <a:off x="6799349" y="5129701"/>
            <a:ext cx="43438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45" name="2019"/>
          <p:cNvSpPr/>
          <p:nvPr/>
        </p:nvSpPr>
        <p:spPr>
          <a:xfrm>
            <a:off x="7719806" y="5284783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2019</a:t>
            </a:r>
          </a:p>
        </p:txBody>
      </p:sp>
      <p:sp>
        <p:nvSpPr>
          <p:cNvPr id="47" name="Auto ML"/>
          <p:cNvSpPr txBox="1"/>
          <p:nvPr/>
        </p:nvSpPr>
        <p:spPr>
          <a:xfrm>
            <a:off x="5960305" y="1816244"/>
            <a:ext cx="133787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Auto ML</a:t>
            </a:r>
          </a:p>
        </p:txBody>
      </p:sp>
      <p:sp>
        <p:nvSpPr>
          <p:cNvPr id="48" name="Connection Line"/>
          <p:cNvSpPr/>
          <p:nvPr/>
        </p:nvSpPr>
        <p:spPr>
          <a:xfrm>
            <a:off x="6372790" y="2179495"/>
            <a:ext cx="2266874" cy="32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83" extrusionOk="0">
                <a:moveTo>
                  <a:pt x="0" y="337"/>
                </a:moveTo>
                <a:cubicBezTo>
                  <a:pt x="10269" y="-1617"/>
                  <a:pt x="17469" y="4932"/>
                  <a:pt x="21600" y="19983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/>
          <a:lstStyle/>
          <a:p>
            <a:pPr defTabSz="914290" hangingPunct="0"/>
            <a:endParaRPr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49" name="Triangle"/>
          <p:cNvSpPr/>
          <p:nvPr/>
        </p:nvSpPr>
        <p:spPr>
          <a:xfrm>
            <a:off x="8570279" y="2430304"/>
            <a:ext cx="237634" cy="20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0" name="Triangle"/>
          <p:cNvSpPr/>
          <p:nvPr/>
        </p:nvSpPr>
        <p:spPr>
          <a:xfrm rot="19740000">
            <a:off x="8527680" y="2876506"/>
            <a:ext cx="237634" cy="20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797" y="4018671"/>
            <a:ext cx="10498406" cy="1399788"/>
          </a:xfrm>
          <a:prstGeom prst="rect">
            <a:avLst/>
          </a:prstGeom>
          <a:ln w="12700">
            <a:miter lim="400000"/>
          </a:ln>
          <a:effectLst>
            <a:outerShdw blurRad="165100" dist="762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811" name="Shortage of Data Scientists"/>
          <p:cNvSpPr txBox="1">
            <a:spLocks noGrp="1"/>
          </p:cNvSpPr>
          <p:nvPr>
            <p:ph type="title"/>
          </p:nvPr>
        </p:nvSpPr>
        <p:spPr>
          <a:xfrm>
            <a:off x="885048" y="297684"/>
            <a:ext cx="10421903" cy="76852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000"/>
            </a:lvl1pPr>
          </a:lstStyle>
          <a:p>
            <a:r>
              <a:rPr dirty="0"/>
              <a:t>Shortage of Data </a:t>
            </a:r>
            <a:r>
              <a:rPr dirty="0" smtClean="0"/>
              <a:t>Scientists</a:t>
            </a:r>
            <a:r>
              <a:rPr lang="en-US" dirty="0" smtClean="0"/>
              <a:t> </a:t>
            </a:r>
            <a:r>
              <a:rPr lang="zh-CN" altLang="en-US" dirty="0"/>
              <a:t>数据科学家的短缺</a:t>
            </a:r>
            <a:endParaRPr dirty="0"/>
          </a:p>
        </p:txBody>
      </p:sp>
      <p:sp>
        <p:nvSpPr>
          <p:cNvPr id="1812" name="“The United States alone faces a shortage of 140,000 to 190,000 people with analytical expertise and 1.5 million managers and analysts”"/>
          <p:cNvSpPr txBox="1"/>
          <p:nvPr/>
        </p:nvSpPr>
        <p:spPr>
          <a:xfrm>
            <a:off x="1604205" y="1244799"/>
            <a:ext cx="8983589" cy="1918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410765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“The United States alone faces a shortage of 140,000 to 190,000 people with analytical expertise and 1.5 million managers and analysts” </a:t>
            </a:r>
            <a:endParaRPr lang="en-US" dirty="0" smtClean="0"/>
          </a:p>
          <a:p>
            <a:r>
              <a:rPr lang="zh-CN" altLang="en-US" dirty="0"/>
              <a:t>“仅美国就有</a:t>
            </a:r>
            <a:r>
              <a:rPr lang="en-US" altLang="zh-CN" dirty="0"/>
              <a:t>14</a:t>
            </a:r>
            <a:r>
              <a:rPr lang="zh-CN" altLang="en-US" dirty="0"/>
              <a:t>万到</a:t>
            </a:r>
            <a:r>
              <a:rPr lang="en-US" altLang="zh-CN" dirty="0"/>
              <a:t>19</a:t>
            </a:r>
            <a:r>
              <a:rPr lang="zh-CN" altLang="en-US" dirty="0" smtClean="0"/>
              <a:t>万</a:t>
            </a:r>
            <a:r>
              <a:rPr lang="zh-CN" altLang="en-US" dirty="0"/>
              <a:t>拥</a:t>
            </a:r>
            <a:r>
              <a:rPr lang="zh-CN" altLang="en-US" dirty="0" smtClean="0"/>
              <a:t>有</a:t>
            </a:r>
            <a:r>
              <a:rPr lang="zh-CN" altLang="en-US" dirty="0"/>
              <a:t>专业</a:t>
            </a:r>
            <a:r>
              <a:rPr lang="zh-CN" altLang="en-US" dirty="0" smtClean="0"/>
              <a:t>分析知识</a:t>
            </a:r>
            <a:endParaRPr lang="en-US" altLang="zh-CN" dirty="0" smtClean="0"/>
          </a:p>
          <a:p>
            <a:r>
              <a:rPr lang="zh-CN" altLang="en-US" dirty="0"/>
              <a:t>的</a:t>
            </a:r>
            <a:r>
              <a:rPr lang="zh-CN" altLang="en-US" dirty="0" smtClean="0"/>
              <a:t>人</a:t>
            </a:r>
            <a:r>
              <a:rPr lang="zh-CN" altLang="en-US" dirty="0"/>
              <a:t>的短缺</a:t>
            </a:r>
            <a:r>
              <a:rPr lang="zh-CN" altLang="en-US" dirty="0" smtClean="0"/>
              <a:t>，和</a:t>
            </a:r>
            <a:r>
              <a:rPr lang="en-US" altLang="zh-CN" dirty="0"/>
              <a:t>150</a:t>
            </a:r>
            <a:r>
              <a:rPr lang="zh-CN" altLang="en-US" dirty="0"/>
              <a:t>万管理</a:t>
            </a:r>
            <a:r>
              <a:rPr lang="zh-CN" altLang="en-US" dirty="0" smtClean="0"/>
              <a:t>人员</a:t>
            </a:r>
            <a:r>
              <a:rPr lang="zh-CN" altLang="en-US" dirty="0"/>
              <a:t>的短缺</a:t>
            </a:r>
            <a:r>
              <a:rPr lang="zh-CN" altLang="en-US" dirty="0" smtClean="0"/>
              <a:t>”</a:t>
            </a:r>
            <a:endParaRPr dirty="0"/>
          </a:p>
        </p:txBody>
      </p:sp>
      <p:sp>
        <p:nvSpPr>
          <p:cNvPr id="1813" name="–McKinsey Prediction for 2018"/>
          <p:cNvSpPr txBox="1"/>
          <p:nvPr/>
        </p:nvSpPr>
        <p:spPr>
          <a:xfrm>
            <a:off x="2272806" y="3125503"/>
            <a:ext cx="7358064" cy="3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>
            <a:spAutoFit/>
          </a:bodyPr>
          <a:lstStyle>
            <a:lvl1pPr algn="ctr" defTabSz="410765">
              <a:defRPr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/>
              <a:t>–McKinsey Prediction for 2018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28198" y="4018671"/>
            <a:ext cx="287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Kaggle</a:t>
            </a:r>
            <a:r>
              <a:rPr lang="zh-CN" altLang="en-US" dirty="0"/>
              <a:t>是数据科学竞赛平台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65208" y="56118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顶级数据科学家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222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62636" y="179287"/>
            <a:ext cx="9430870" cy="6286500"/>
            <a:chOff x="1380565" y="0"/>
            <a:chExt cx="9430870" cy="6286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5" r="27095" b="14153"/>
            <a:stretch/>
          </p:blipFill>
          <p:spPr>
            <a:xfrm>
              <a:off x="1380565" y="0"/>
              <a:ext cx="4715435" cy="53967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5" r="27095"/>
            <a:stretch/>
          </p:blipFill>
          <p:spPr>
            <a:xfrm>
              <a:off x="6096000" y="0"/>
              <a:ext cx="4715435" cy="6286500"/>
            </a:xfrm>
            <a:prstGeom prst="rect">
              <a:avLst/>
            </a:prstGeom>
          </p:spPr>
        </p:pic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5357736"/>
            <a:ext cx="10515600" cy="1325563"/>
          </a:xfrm>
        </p:spPr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</a:t>
            </a:r>
            <a:r>
              <a:rPr lang="zh-CN" altLang="en-US"/>
              <a:t>欧洲团队</a:t>
            </a:r>
            <a:r>
              <a:rPr lang="en-US" dirty="0" smtClean="0"/>
              <a:t>(2016)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1999" cy="338865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 flipV="1">
            <a:off x="1" y="4387273"/>
            <a:ext cx="12192000" cy="118876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71765" y="5576040"/>
            <a:ext cx="5020235" cy="12088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flipV="1">
            <a:off x="0" y="3388659"/>
            <a:ext cx="1362636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V="1">
            <a:off x="2095499" y="3388659"/>
            <a:ext cx="2386853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V="1">
            <a:off x="5286937" y="3388659"/>
            <a:ext cx="6905062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7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顶尖的数据科</a:t>
            </a:r>
            <a:r>
              <a:rPr lang="zh-CN" altLang="en-US" dirty="0" smtClean="0"/>
              <a:t>学家</a:t>
            </a:r>
            <a:r>
              <a:rPr lang="en-US" altLang="zh-CN" dirty="0" smtClean="0"/>
              <a:t> </a:t>
            </a:r>
            <a:r>
              <a:rPr lang="en-US" dirty="0" smtClean="0"/>
              <a:t>Kaggle </a:t>
            </a:r>
            <a:r>
              <a:rPr lang="en-US" dirty="0" smtClean="0"/>
              <a:t>Masters at H</a:t>
            </a:r>
            <a:r>
              <a:rPr lang="en-US" baseline="-25000" dirty="0" smtClean="0"/>
              <a:t>2</a:t>
            </a:r>
            <a:r>
              <a:rPr lang="en-US" dirty="0" smtClean="0"/>
              <a:t>O.ai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4294967295"/>
          </p:nvPr>
        </p:nvSpPr>
        <p:spPr>
          <a:xfrm>
            <a:off x="11089831" y="6404298"/>
            <a:ext cx="263970" cy="269229"/>
          </a:xfrm>
          <a:prstGeom prst="rect">
            <a:avLst/>
          </a:prstGeom>
        </p:spPr>
        <p:txBody>
          <a:bodyPr/>
          <a:lstStyle/>
          <a:p>
            <a:fld id="{AA86B56C-D57F-B34A-875F-BB0FA4F633A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49" y="1605090"/>
            <a:ext cx="6150325" cy="1523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09" y="1622324"/>
            <a:ext cx="5436156" cy="2552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49" y="3406232"/>
            <a:ext cx="6150325" cy="1515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48" y="5038720"/>
            <a:ext cx="6150325" cy="15166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09" y="4298257"/>
            <a:ext cx="5436156" cy="22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8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</a:t>
            </a:r>
            <a:r>
              <a:rPr lang="en-US" altLang="zh-CN" dirty="0" smtClean="0"/>
              <a:t> </a:t>
            </a:r>
            <a:r>
              <a:rPr lang="en-US" dirty="0" smtClean="0"/>
              <a:t>The </a:t>
            </a:r>
            <a:r>
              <a:rPr lang="en-US" dirty="0" smtClean="0"/>
              <a:t>Product: Driverless AI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9616"/>
            <a:ext cx="5501640" cy="467734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Kaggle Grandmasters in a </a:t>
            </a:r>
            <a:r>
              <a:rPr lang="en-US" dirty="0" smtClean="0"/>
              <a:t>Box </a:t>
            </a:r>
            <a:br>
              <a:rPr lang="en-US" dirty="0" smtClean="0"/>
            </a:br>
            <a:r>
              <a:rPr lang="zh-CN" altLang="en-US" dirty="0" smtClean="0"/>
              <a:t>集合</a:t>
            </a:r>
            <a:r>
              <a:rPr lang="zh-CN" altLang="en-US" dirty="0"/>
              <a:t>顶级数据科学家的智慧与经验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 solution to the shortage of data scientists</a:t>
            </a:r>
          </a:p>
          <a:p>
            <a:r>
              <a:rPr lang="en-US" dirty="0" smtClean="0"/>
              <a:t>Fast </a:t>
            </a:r>
            <a:r>
              <a:rPr lang="ja-JP" altLang="en-US" dirty="0"/>
              <a:t>快速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 Algorithms optimised for GPUs</a:t>
            </a:r>
          </a:p>
          <a:p>
            <a:r>
              <a:rPr lang="en-US" dirty="0" smtClean="0"/>
              <a:t>Accurate </a:t>
            </a:r>
            <a:r>
              <a:rPr lang="zh-CN" altLang="en-US" dirty="0"/>
              <a:t>准确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Auto Feature Engineering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Auto Model Tuning / Selection / Ensemble</a:t>
            </a:r>
          </a:p>
          <a:p>
            <a:r>
              <a:rPr lang="en-US" dirty="0" smtClean="0"/>
              <a:t>Interpretable </a:t>
            </a:r>
            <a:r>
              <a:rPr lang="zh-CN" altLang="en-US" dirty="0"/>
              <a:t>可解释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Machine Learning Interpretation</a:t>
            </a:r>
          </a:p>
          <a:p>
            <a:r>
              <a:rPr lang="en-US" dirty="0" smtClean="0"/>
              <a:t>Production </a:t>
            </a:r>
            <a:r>
              <a:rPr lang="en-US" dirty="0" smtClean="0"/>
              <a:t>Ready </a:t>
            </a:r>
            <a:r>
              <a:rPr lang="zh-CN" altLang="en-US" dirty="0"/>
              <a:t>生产就绪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Export pipeline as a standalone Python package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840" y="2298573"/>
            <a:ext cx="5516897" cy="2998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Fast </a:t>
            </a:r>
            <a:r>
              <a:rPr lang="ja-JP" altLang="en-US" b="1"/>
              <a:t>快速 </a:t>
            </a:r>
            <a:r>
              <a:rPr lang="en-US" dirty="0" smtClean="0"/>
              <a:t>: </a:t>
            </a:r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Algorithms on GPUs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416" y="1386936"/>
            <a:ext cx="8086912" cy="52731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2752" y="2223547"/>
            <a:ext cx="37099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mtClean="0"/>
              <a:t>在</a:t>
            </a:r>
            <a:r>
              <a:rPr lang="en-US" altLang="zh-CN" sz="3200" dirty="0" smtClean="0"/>
              <a:t>CPU</a:t>
            </a:r>
            <a:r>
              <a:rPr lang="zh-CN" altLang="en-US" sz="3200"/>
              <a:t>完成</a:t>
            </a:r>
            <a:r>
              <a:rPr lang="zh-CN" altLang="en-US" sz="3200" smtClean="0"/>
              <a:t>第一</a:t>
            </a:r>
            <a:r>
              <a:rPr lang="zh-CN" altLang="en-US" sz="3200"/>
              <a:t>个</a:t>
            </a:r>
            <a:r>
              <a:rPr lang="zh-CN" altLang="en-US" sz="3200" smtClean="0"/>
              <a:t>模型</a:t>
            </a:r>
            <a:r>
              <a:rPr lang="zh-CN" altLang="en-US" sz="3200"/>
              <a:t>培训之</a:t>
            </a:r>
            <a:r>
              <a:rPr lang="zh-CN" altLang="en-US" sz="3200" smtClean="0"/>
              <a:t>时，</a:t>
            </a:r>
            <a:endParaRPr lang="en-US" altLang="zh-CN" sz="3200" dirty="0" smtClean="0"/>
          </a:p>
          <a:p>
            <a:pPr algn="ctr"/>
            <a:endParaRPr lang="en-US" altLang="zh-CN" sz="3200" dirty="0"/>
          </a:p>
          <a:p>
            <a:pPr algn="ctr"/>
            <a:r>
              <a:rPr lang="en-US" altLang="zh-CN" sz="3200" dirty="0" smtClean="0"/>
              <a:t>GPU</a:t>
            </a:r>
            <a:r>
              <a:rPr lang="zh-CN" altLang="en-US" sz="3200"/>
              <a:t>上已</a:t>
            </a:r>
            <a:r>
              <a:rPr lang="zh-CN" altLang="en-US" sz="3200" smtClean="0"/>
              <a:t>经培训</a:t>
            </a:r>
            <a:r>
              <a:rPr lang="zh-CN" altLang="en-US" sz="3200"/>
              <a:t>了</a:t>
            </a:r>
            <a:r>
              <a:rPr lang="en-US" altLang="zh-CN" sz="3200" dirty="0" smtClean="0"/>
              <a:t>3400</a:t>
            </a:r>
            <a:r>
              <a:rPr lang="zh-CN" altLang="en-US" sz="3200" smtClean="0"/>
              <a:t>个模型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04384" y="6290771"/>
            <a:ext cx="515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www.youtube.com/watch?v=LrC3mBNG7WU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Accurate </a:t>
            </a:r>
            <a:r>
              <a:rPr lang="zh-CN" altLang="en-US" b="1"/>
              <a:t>准确 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Auto </a:t>
            </a:r>
            <a:r>
              <a:rPr lang="en-US" dirty="0" smtClean="0"/>
              <a:t>Feature </a:t>
            </a:r>
            <a:r>
              <a:rPr lang="en-US" dirty="0" smtClean="0"/>
              <a:t>Engineering </a:t>
            </a:r>
            <a:r>
              <a:rPr lang="zh-CN" altLang="en-US"/>
              <a:t>自动特征工程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568"/>
          <p:cNvGrpSpPr/>
          <p:nvPr/>
        </p:nvGrpSpPr>
        <p:grpSpPr>
          <a:xfrm>
            <a:off x="8482079" y="2310021"/>
            <a:ext cx="1466513" cy="1581314"/>
            <a:chOff x="0" y="0"/>
            <a:chExt cx="780860" cy="841987"/>
          </a:xfrm>
        </p:grpSpPr>
        <p:pic>
          <p:nvPicPr>
            <p:cNvPr id="26" name="noun_324944_cc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80861" cy="841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noun_24030_cc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1839" y="331287"/>
              <a:ext cx="288576" cy="274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Can 27"/>
          <p:cNvSpPr/>
          <p:nvPr/>
        </p:nvSpPr>
        <p:spPr>
          <a:xfrm rot="5400000">
            <a:off x="3623588" y="1522089"/>
            <a:ext cx="752645" cy="3177188"/>
          </a:xfrm>
          <a:prstGeom prst="can">
            <a:avLst/>
          </a:prstGeom>
          <a:solidFill>
            <a:srgbClr val="E67F00"/>
          </a:solidFill>
          <a:ln>
            <a:solidFill>
              <a:srgbClr val="E6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b="1" dirty="0"/>
              <a:t>Feature Transformation</a:t>
            </a:r>
          </a:p>
          <a:p>
            <a:pPr algn="ctr"/>
            <a:r>
              <a:rPr lang="en-US" sz="1400" b="1" dirty="0"/>
              <a:t>Pipeline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692413" y="3053266"/>
            <a:ext cx="718904" cy="0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6463672" y="2431419"/>
            <a:ext cx="1268323" cy="1268323"/>
          </a:xfrm>
          <a:prstGeom prst="ellipse">
            <a:avLst/>
          </a:prstGeom>
          <a:solidFill>
            <a:srgbClr val="E67F00"/>
          </a:solidFill>
          <a:ln>
            <a:solidFill>
              <a:srgbClr val="E6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/>
              <a:t>Model</a:t>
            </a:r>
          </a:p>
          <a:p>
            <a:pPr algn="ctr"/>
            <a:r>
              <a:rPr lang="en-US" sz="1400" b="1" dirty="0"/>
              <a:t>Training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9948593" y="3089790"/>
            <a:ext cx="917269" cy="0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asted-imag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308" y="2196840"/>
            <a:ext cx="814286" cy="8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extBox 32"/>
          <p:cNvSpPr txBox="1"/>
          <p:nvPr/>
        </p:nvSpPr>
        <p:spPr>
          <a:xfrm flipH="1">
            <a:off x="2384914" y="2254815"/>
            <a:ext cx="3369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Feature Engineering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053" y="3827660"/>
            <a:ext cx="2836119" cy="134439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48" y="3859261"/>
            <a:ext cx="2836119" cy="134439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9935" y="2428482"/>
            <a:ext cx="497242" cy="1344394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5664491" y="3065582"/>
            <a:ext cx="718904" cy="0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824939" y="3047387"/>
            <a:ext cx="718904" cy="0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Accurate </a:t>
            </a:r>
            <a:r>
              <a:rPr lang="zh-CN" altLang="en-US" b="1"/>
              <a:t>准确 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Auto </a:t>
            </a:r>
            <a:r>
              <a:rPr lang="en-US" dirty="0"/>
              <a:t>Feature Engineering </a:t>
            </a:r>
            <a:r>
              <a:rPr lang="zh-CN" altLang="en-US"/>
              <a:t>自动特征工程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25" y="1822436"/>
            <a:ext cx="4660042" cy="4350311"/>
          </a:xfrm>
          <a:prstGeom prst="rect">
            <a:avLst/>
          </a:prstGeom>
        </p:spPr>
      </p:pic>
      <p:cxnSp>
        <p:nvCxnSpPr>
          <p:cNvPr id="18" name="Curved Connector 17"/>
          <p:cNvCxnSpPr/>
          <p:nvPr/>
        </p:nvCxnSpPr>
        <p:spPr>
          <a:xfrm rot="5400000" flipH="1" flipV="1">
            <a:off x="1491508" y="5955334"/>
            <a:ext cx="428149" cy="322727"/>
          </a:xfrm>
          <a:prstGeom prst="curvedConnector3">
            <a:avLst/>
          </a:prstGeom>
          <a:ln w="381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039918" y="2024464"/>
            <a:ext cx="3776250" cy="3908724"/>
            <a:chOff x="8205080" y="1823820"/>
            <a:chExt cx="3776250" cy="3908724"/>
          </a:xfrm>
        </p:grpSpPr>
        <p:sp>
          <p:nvSpPr>
            <p:cNvPr id="20" name="Rectangle 19"/>
            <p:cNvSpPr/>
            <p:nvPr/>
          </p:nvSpPr>
          <p:spPr>
            <a:xfrm>
              <a:off x="8205080" y="1920456"/>
              <a:ext cx="3776250" cy="381208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0" hangingPunct="0"/>
              <a:endParaRPr lang="en-US" kern="0" dirty="0">
                <a:solidFill>
                  <a:prstClr val="white"/>
                </a:solidFill>
                <a:sym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32842" y="2530350"/>
              <a:ext cx="308983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290" hangingPunct="0">
                <a:buFont typeface="Arial" charset="0"/>
                <a:buChar char="•"/>
              </a:pPr>
              <a:r>
                <a:rPr lang="en-US" sz="2000" kern="0" dirty="0">
                  <a:solidFill>
                    <a:prstClr val="black"/>
                  </a:solidFill>
                  <a:ea typeface="Al Bayan Plain" charset="-78"/>
                  <a:cs typeface="Al Bayan Plain" charset="-78"/>
                  <a:sym typeface="Calibri"/>
                </a:rPr>
                <a:t>Cross Validation Categorical Encoding</a:t>
              </a:r>
            </a:p>
            <a:p>
              <a:pPr marL="285750" indent="-285750" defTabSz="914290" hangingPunct="0">
                <a:buFont typeface="Arial" charset="0"/>
                <a:buChar char="•"/>
              </a:pPr>
              <a:endParaRPr lang="en-US" sz="2000" kern="0" dirty="0">
                <a:solidFill>
                  <a:prstClr val="black"/>
                </a:solidFill>
                <a:ea typeface="Al Bayan Plain" charset="-78"/>
                <a:cs typeface="Al Bayan Plain" charset="-78"/>
                <a:sym typeface="Calibri"/>
              </a:endParaRPr>
            </a:p>
            <a:p>
              <a:pPr marL="285750" indent="-285750" defTabSz="914290" hangingPunct="0">
                <a:buFont typeface="Arial" charset="0"/>
                <a:buChar char="•"/>
              </a:pPr>
              <a:r>
                <a:rPr lang="en-US" sz="2000" kern="0" dirty="0">
                  <a:solidFill>
                    <a:prstClr val="black"/>
                  </a:solidFill>
                  <a:ea typeface="Al Bayan Plain" charset="-78"/>
                  <a:cs typeface="Al Bayan Plain" charset="-78"/>
                  <a:sym typeface="Calibri"/>
                </a:rPr>
                <a:t>Frequency Encoding</a:t>
              </a:r>
            </a:p>
            <a:p>
              <a:pPr marL="285750" indent="-285750" defTabSz="914290" hangingPunct="0">
                <a:buFont typeface="Arial" charset="0"/>
                <a:buChar char="•"/>
              </a:pPr>
              <a:endParaRPr lang="en-US" sz="2000" kern="0" dirty="0">
                <a:solidFill>
                  <a:prstClr val="black"/>
                </a:solidFill>
                <a:ea typeface="Al Bayan Plain" charset="-78"/>
                <a:cs typeface="Al Bayan Plain" charset="-78"/>
                <a:sym typeface="Calibri"/>
              </a:endParaRPr>
            </a:p>
            <a:p>
              <a:pPr marL="285750" indent="-285750" defTabSz="914290" hangingPunct="0">
                <a:buFont typeface="Arial" charset="0"/>
                <a:buChar char="•"/>
              </a:pPr>
              <a:r>
                <a:rPr lang="en-US" sz="2000" kern="0" dirty="0">
                  <a:solidFill>
                    <a:prstClr val="black"/>
                  </a:solidFill>
                  <a:ea typeface="Al Bayan Plain" charset="-78"/>
                  <a:cs typeface="Al Bayan Plain" charset="-78"/>
                  <a:sym typeface="Calibri"/>
                </a:rPr>
                <a:t>Cross Validation Target Encoding</a:t>
              </a:r>
            </a:p>
            <a:p>
              <a:pPr marL="285750" indent="-285750" defTabSz="914290" hangingPunct="0">
                <a:buFont typeface="Arial" charset="0"/>
                <a:buChar char="•"/>
              </a:pPr>
              <a:endParaRPr lang="en-US" sz="2000" kern="0" dirty="0">
                <a:solidFill>
                  <a:prstClr val="black"/>
                </a:solidFill>
                <a:ea typeface="Al Bayan Plain" charset="-78"/>
                <a:cs typeface="Al Bayan Plain" charset="-78"/>
                <a:sym typeface="Calibri"/>
              </a:endParaRPr>
            </a:p>
            <a:p>
              <a:pPr marL="285750" indent="-285750" defTabSz="914290" hangingPunct="0">
                <a:buFont typeface="Arial" charset="0"/>
                <a:buChar char="•"/>
              </a:pPr>
              <a:r>
                <a:rPr lang="en-US" sz="2000" kern="0" dirty="0">
                  <a:solidFill>
                    <a:prstClr val="black"/>
                  </a:solidFill>
                  <a:ea typeface="Al Bayan Plain" charset="-78"/>
                  <a:cs typeface="Al Bayan Plain" charset="-78"/>
                  <a:sym typeface="Calibri"/>
                </a:rPr>
                <a:t>Truncated SVD and More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05080" y="1823820"/>
              <a:ext cx="3776250" cy="568418"/>
            </a:xfrm>
            <a:prstGeom prst="rect">
              <a:avLst/>
            </a:prstGeom>
            <a:solidFill>
              <a:srgbClr val="FCE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0" hangingPunct="0"/>
              <a:r>
                <a:rPr lang="en-US" b="1" kern="0" dirty="0">
                  <a:solidFill>
                    <a:prstClr val="black"/>
                  </a:solidFill>
                  <a:sym typeface="Calibri"/>
                </a:rPr>
                <a:t>Feature Transformations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58663" y="2484390"/>
            <a:ext cx="154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90" hangingPunct="0"/>
            <a:r>
              <a:rPr lang="en-US" b="1" kern="0" dirty="0">
                <a:solidFill>
                  <a:srgbClr val="FF9300"/>
                </a:solidFill>
                <a:sym typeface="Calibri"/>
              </a:rPr>
              <a:t>Generated Features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247465" y="2730266"/>
            <a:ext cx="1519881" cy="494271"/>
          </a:xfrm>
          <a:prstGeom prst="straightConnector1">
            <a:avLst/>
          </a:prstGeom>
          <a:ln w="381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5519" y="639949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90" hangingPunct="0"/>
            <a:r>
              <a:rPr lang="en-US" b="1" kern="0" dirty="0">
                <a:solidFill>
                  <a:srgbClr val="FF9300"/>
                </a:solidFill>
                <a:sym typeface="Calibri"/>
              </a:rPr>
              <a:t>Original Features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376" y="280643"/>
            <a:ext cx="11402776" cy="1325563"/>
          </a:xfrm>
        </p:spPr>
        <p:txBody>
          <a:bodyPr/>
          <a:lstStyle/>
          <a:p>
            <a:r>
              <a:rPr lang="en-US" b="1" dirty="0" smtClean="0"/>
              <a:t>Accurate</a:t>
            </a:r>
            <a:r>
              <a:rPr lang="zh-CN" altLang="en-US" b="1"/>
              <a:t>准确</a:t>
            </a:r>
            <a:r>
              <a:rPr lang="en-US" dirty="0" smtClean="0"/>
              <a:t>: </a:t>
            </a:r>
            <a:r>
              <a:rPr lang="zh-CN" altLang="en-US" smtClean="0"/>
              <a:t>自动</a:t>
            </a:r>
            <a:r>
              <a:rPr lang="zh-CN" altLang="en-US"/>
              <a:t>模型</a:t>
            </a:r>
            <a:r>
              <a:rPr lang="zh-CN" altLang="en-US" smtClean="0"/>
              <a:t>调整</a:t>
            </a:r>
            <a:r>
              <a:rPr lang="en-US" altLang="zh-CN" dirty="0" smtClean="0"/>
              <a:t>/</a:t>
            </a:r>
            <a:r>
              <a:rPr lang="zh-CN" altLang="en-US" smtClean="0"/>
              <a:t>选择</a:t>
            </a:r>
            <a:r>
              <a:rPr lang="en-US" altLang="zh-CN" dirty="0" smtClean="0"/>
              <a:t>/</a:t>
            </a:r>
            <a:r>
              <a:rPr lang="zh-CN" altLang="en-US" smtClean="0"/>
              <a:t>集合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334" y="1959729"/>
            <a:ext cx="2617694" cy="2223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5974" y="2760449"/>
            <a:ext cx="2653553" cy="2294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144" y="3420122"/>
            <a:ext cx="2528048" cy="2296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33313"/>
            <a:ext cx="2492188" cy="4661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69"/>
            <a:ext cx="10515600" cy="1325563"/>
          </a:xfrm>
        </p:spPr>
        <p:txBody>
          <a:bodyPr/>
          <a:lstStyle/>
          <a:p>
            <a:r>
              <a:rPr lang="en-US" b="1" dirty="0" smtClean="0"/>
              <a:t>Interpretable</a:t>
            </a:r>
            <a:r>
              <a:rPr lang="en-US" dirty="0" smtClean="0"/>
              <a:t>: Explainable Machine </a:t>
            </a:r>
            <a:r>
              <a:rPr lang="en-US" dirty="0" smtClean="0"/>
              <a:t>Learning</a:t>
            </a:r>
            <a:br>
              <a:rPr lang="en-US" dirty="0" smtClean="0"/>
            </a:br>
            <a:r>
              <a:rPr lang="zh-CN" altLang="en-US" smtClean="0"/>
              <a:t>可</a:t>
            </a:r>
            <a:r>
              <a:rPr lang="zh-CN" altLang="en-US"/>
              <a:t>解释的机器学习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95716"/>
            <a:ext cx="5925136" cy="4197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4915" y="5639014"/>
            <a:ext cx="531170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US" sz="1400" dirty="0">
                <a:hlinkClick r:id="rId4"/>
              </a:rPr>
              <a:t>https://www.oreilly.com/ideas/ideas-on-interpreting-machine-learning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7466" y="1070390"/>
            <a:ext cx="4466334" cy="241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7466" y="3682977"/>
            <a:ext cx="4500731" cy="25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9322"/>
            <a:ext cx="10515600" cy="1325563"/>
          </a:xfrm>
        </p:spPr>
        <p:txBody>
          <a:bodyPr/>
          <a:lstStyle/>
          <a:p>
            <a:r>
              <a:rPr lang="en-US" dirty="0" smtClean="0"/>
              <a:t>External </a:t>
            </a:r>
            <a:r>
              <a:rPr lang="en-US" dirty="0" smtClean="0"/>
              <a:t>Review </a:t>
            </a:r>
            <a:r>
              <a:rPr lang="zh-CN" altLang="en-US"/>
              <a:t>外部</a:t>
            </a:r>
            <a:r>
              <a:rPr lang="zh-CN" altLang="en-US" smtClean="0"/>
              <a:t>评论</a:t>
            </a:r>
            <a:r>
              <a:rPr lang="en-US" altLang="zh-CN" dirty="0" smtClean="0"/>
              <a:t> - </a:t>
            </a:r>
            <a:r>
              <a:rPr lang="zh-CN" altLang="en-US"/>
              <a:t>五星为顶级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118379"/>
            <a:ext cx="6858000" cy="49114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393" y="2911992"/>
            <a:ext cx="4950759" cy="3004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6876" y="6093158"/>
            <a:ext cx="9518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www.infoworld.com/article/3236048/machine-learning/review-h2oai-automates-machine-learning.html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2279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www.h2o.ai/driverless-ai-download</a:t>
            </a:r>
            <a:r>
              <a:rPr lang="en-US" dirty="0" smtClean="0"/>
              <a:t>/ </a:t>
            </a:r>
            <a:r>
              <a:rPr lang="zh-CN" altLang="en-US" dirty="0"/>
              <a:t>下载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0729" y="1509823"/>
            <a:ext cx="5450541" cy="4598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21270" y="2987591"/>
            <a:ext cx="3155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30</a:t>
            </a:r>
            <a:r>
              <a:rPr lang="zh-CN" altLang="en-US" sz="3200"/>
              <a:t>天的试用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Demo </a:t>
            </a:r>
            <a:r>
              <a:rPr lang="zh-CN" altLang="en-US"/>
              <a:t>现场演示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信用卡风险</a:t>
            </a:r>
            <a:r>
              <a:rPr lang="zh-CN" altLang="en-US" smtClean="0"/>
              <a:t>演示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5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62636" y="179287"/>
            <a:ext cx="9430870" cy="6286500"/>
            <a:chOff x="1380565" y="0"/>
            <a:chExt cx="9430870" cy="6286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5" r="27095" b="14153"/>
            <a:stretch/>
          </p:blipFill>
          <p:spPr>
            <a:xfrm>
              <a:off x="1380565" y="0"/>
              <a:ext cx="4715435" cy="53967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5" r="27095"/>
            <a:stretch/>
          </p:blipFill>
          <p:spPr>
            <a:xfrm>
              <a:off x="6096000" y="0"/>
              <a:ext cx="4715435" cy="6286500"/>
            </a:xfrm>
            <a:prstGeom prst="rect">
              <a:avLst/>
            </a:prstGeom>
          </p:spPr>
        </p:pic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5357736"/>
            <a:ext cx="10515600" cy="1325563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</a:t>
            </a:r>
            <a:r>
              <a:rPr lang="zh-CN" altLang="en-US"/>
              <a:t>欧洲团队</a:t>
            </a:r>
            <a:r>
              <a:rPr lang="en-US" dirty="0"/>
              <a:t>(</a:t>
            </a:r>
            <a:r>
              <a:rPr lang="en-US" dirty="0" smtClean="0"/>
              <a:t>2017)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1201271"/>
            <a:ext cx="6920753" cy="218738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 flipV="1">
            <a:off x="1" y="4387273"/>
            <a:ext cx="12192000" cy="118876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71765" y="5576040"/>
            <a:ext cx="5020235" cy="12088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flipV="1">
            <a:off x="0" y="3388659"/>
            <a:ext cx="1362636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V="1">
            <a:off x="2902326" y="3388659"/>
            <a:ext cx="1580026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V="1">
            <a:off x="5286937" y="3388659"/>
            <a:ext cx="6905062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flipV="1">
            <a:off x="0" y="-7537"/>
            <a:ext cx="8462682" cy="12088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9253816" y="-2"/>
            <a:ext cx="2938184" cy="119772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711887" y="1197724"/>
            <a:ext cx="4480112" cy="118876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6920752" y="2382947"/>
            <a:ext cx="5271247" cy="100216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41555" y="3145298"/>
            <a:ext cx="811099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捷克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5309583" y="4130850"/>
            <a:ext cx="853092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英国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7673791" y="1963043"/>
            <a:ext cx="842682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德国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9201548" y="799433"/>
            <a:ext cx="853092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英国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33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7647" y="-1"/>
            <a:ext cx="5916706" cy="6879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294" y="172674"/>
            <a:ext cx="2097741" cy="58477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/>
              <a:t>培训数据</a:t>
            </a:r>
            <a:endParaRPr lang="en-US" sz="3200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2277035" y="465062"/>
            <a:ext cx="1039906" cy="503126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294" y="2028368"/>
            <a:ext cx="2097741" cy="58477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/>
              <a:t>目标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2277035" y="2320756"/>
            <a:ext cx="1219200" cy="292387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5506" y="3965711"/>
            <a:ext cx="2151530" cy="1077218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/>
              <a:t>简单的设置</a:t>
            </a:r>
            <a:endParaRPr lang="en-US" sz="3200" dirty="0" smtClean="0"/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>
            <a:off x="2277036" y="4504320"/>
            <a:ext cx="1219199" cy="429580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29481" y="3965711"/>
            <a:ext cx="2101687" cy="1077218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/>
              <a:t>选择度量标准</a:t>
            </a:r>
            <a:endParaRPr lang="en-US" sz="3200" dirty="0" smtClean="0"/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>
            <a:off x="8821271" y="4504320"/>
            <a:ext cx="708210" cy="1161374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77397" y="757449"/>
            <a:ext cx="2097741" cy="58477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mtClean="0"/>
              <a:t>测试</a:t>
            </a:r>
            <a:r>
              <a:rPr lang="zh-CN" altLang="en-US" sz="3200"/>
              <a:t>数据</a:t>
            </a:r>
            <a:endParaRPr lang="en-US" sz="3200" dirty="0"/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>
          <a:xfrm flipH="1">
            <a:off x="8498541" y="1049837"/>
            <a:ext cx="1178856" cy="584775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6787" y="5714983"/>
            <a:ext cx="2178425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自动特征工程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481418" y="5714983"/>
            <a:ext cx="2653552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尝试不同的特征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6259809"/>
            <a:ext cx="2395190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使用CPU和GPU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678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3741" y="174795"/>
            <a:ext cx="3576918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/>
              <a:t>解释</a:t>
            </a:r>
            <a:r>
              <a:rPr lang="zh-CN" altLang="en-US" sz="2400"/>
              <a:t>，评分，日志，管道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4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241" y="1662936"/>
            <a:ext cx="2653552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锁定到个人记录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140824" y="4571773"/>
            <a:ext cx="2653552" cy="1200329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用一个简单的决策树来</a:t>
            </a:r>
            <a:r>
              <a:rPr lang="zh-CN" altLang="en-US" sz="2400" smtClean="0"/>
              <a:t>解释如何</a:t>
            </a:r>
            <a:r>
              <a:rPr lang="zh-CN" altLang="en-US" sz="2400"/>
              <a:t>产生</a:t>
            </a:r>
            <a:r>
              <a:rPr lang="zh-CN" altLang="en-US" sz="2400" smtClean="0"/>
              <a:t>结果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 flipV="1">
            <a:off x="5414682" y="5020235"/>
            <a:ext cx="726142" cy="151703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1562" y="0"/>
            <a:ext cx="802887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1304" y="4244772"/>
            <a:ext cx="2653552" cy="830997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将决策树转换为原因代码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821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396" y="323109"/>
            <a:ext cx="6033247" cy="6294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396" y="1131325"/>
            <a:ext cx="10291207" cy="4867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7723" y="276107"/>
            <a:ext cx="2653552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下载管道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9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118" y="252411"/>
            <a:ext cx="5181600" cy="2599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4588" y="252411"/>
            <a:ext cx="5163671" cy="6286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9142" y="3773265"/>
            <a:ext cx="2653552" cy="830997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独立的</a:t>
            </a:r>
            <a:r>
              <a:rPr lang="en-US" altLang="zh-CN" sz="2400" dirty="0"/>
              <a:t>Python</a:t>
            </a:r>
            <a:r>
              <a:rPr lang="zh-CN" altLang="en-US" sz="2400"/>
              <a:t>软件包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 &amp; 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1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Joe’s role at H</a:t>
            </a:r>
            <a:r>
              <a:rPr lang="en-US" baseline="-25000" dirty="0" smtClean="0"/>
              <a:t>2</a:t>
            </a:r>
            <a:r>
              <a:rPr lang="en-US" dirty="0" smtClean="0"/>
              <a:t>O.ai </a:t>
            </a:r>
            <a:r>
              <a:rPr lang="zh-CN" altLang="en-US"/>
              <a:t>我的职责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1825625"/>
            <a:ext cx="5562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Data Scientist (</a:t>
            </a:r>
            <a:r>
              <a:rPr lang="zh-CN" altLang="en-US" dirty="0" smtClean="0"/>
              <a:t>数据科学家</a:t>
            </a:r>
            <a:r>
              <a:rPr lang="en-US" altLang="zh-CN" dirty="0" smtClean="0"/>
              <a:t>)</a:t>
            </a:r>
            <a:r>
              <a:rPr lang="en-US" dirty="0" smtClean="0"/>
              <a:t> / </a:t>
            </a:r>
            <a:br>
              <a:rPr lang="en-US" dirty="0" smtClean="0"/>
            </a:br>
            <a:r>
              <a:rPr lang="en-US" dirty="0" smtClean="0"/>
              <a:t>Sales Engineer (</a:t>
            </a:r>
            <a:r>
              <a:rPr lang="zh-CN" altLang="en-US" dirty="0" smtClean="0"/>
              <a:t>销售</a:t>
            </a:r>
            <a:r>
              <a:rPr lang="en-US" altLang="zh-CN" dirty="0" smtClean="0"/>
              <a:t>)</a:t>
            </a:r>
            <a:r>
              <a:rPr lang="en-US" dirty="0" smtClean="0"/>
              <a:t> / </a:t>
            </a:r>
            <a:br>
              <a:rPr lang="en-US" dirty="0" smtClean="0"/>
            </a:br>
            <a:r>
              <a:rPr lang="en-US" dirty="0" smtClean="0"/>
              <a:t>Meetup </a:t>
            </a:r>
            <a:r>
              <a:rPr lang="en-US" dirty="0" smtClean="0"/>
              <a:t>Organizer </a:t>
            </a:r>
            <a:r>
              <a:rPr lang="en-US" dirty="0" smtClean="0"/>
              <a:t>(Meetup组织者)</a:t>
            </a:r>
            <a:br>
              <a:rPr lang="en-US" dirty="0" smtClean="0"/>
            </a:b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(on paper)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Unofficial Photographer of H2O.ai </a:t>
            </a:r>
            <a:r>
              <a:rPr lang="en-US" dirty="0"/>
              <a:t>SWAG </a:t>
            </a:r>
            <a:r>
              <a:rPr lang="en-US" dirty="0" smtClean="0"/>
              <a:t>(非官方摄影师</a:t>
            </a:r>
            <a:r>
              <a:rPr lang="en-US" dirty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(the travelling data scientist)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9" t="15362" r="31109" b="15126"/>
          <a:stretch/>
        </p:blipFill>
        <p:spPr>
          <a:xfrm>
            <a:off x="838200" y="1456224"/>
            <a:ext cx="2160000" cy="23911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7" t="15554" r="28779" b="15318"/>
          <a:stretch/>
        </p:blipFill>
        <p:spPr>
          <a:xfrm>
            <a:off x="3181632" y="3965680"/>
            <a:ext cx="2185200" cy="21611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32" y="1687418"/>
            <a:ext cx="2160000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6686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#AroundTheWorldWithH2Oai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38200" y="1549205"/>
          <a:ext cx="6840416" cy="4815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58563"/>
                <a:gridCol w="5781853"/>
              </a:tblGrid>
              <a:tr h="328506">
                <a:tc>
                  <a:txBody>
                    <a:bodyPr/>
                    <a:lstStyle/>
                    <a:p>
                      <a:r>
                        <a:rPr lang="en-US" dirty="0" smtClean="0"/>
                        <a:t>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Joe’s 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O Events in 2017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London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London</a:t>
                      </a:r>
                      <a:r>
                        <a:rPr lang="en-US" dirty="0" smtClean="0"/>
                        <a:t>, Warsaw, Oxford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Bay</a:t>
                      </a:r>
                      <a:r>
                        <a:rPr lang="en-US" baseline="0" dirty="0" smtClean="0"/>
                        <a:t> Area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smtClean="0"/>
                        <a:t>London</a:t>
                      </a:r>
                      <a:r>
                        <a:rPr lang="en-US" dirty="0" smtClean="0"/>
                        <a:t>, Cologne, Barcelona, Madrid, Vienna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Amsterdam, Rotterdam, Poznan, </a:t>
                      </a:r>
                      <a:r>
                        <a:rPr lang="en-US" b="1" dirty="0" smtClean="0"/>
                        <a:t>London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Belgrade, Hamburg, Berlin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Amsterdam, Stockholm,</a:t>
                      </a:r>
                      <a:r>
                        <a:rPr lang="en-US" baseline="0" dirty="0" smtClean="0"/>
                        <a:t> Budapest, </a:t>
                      </a:r>
                      <a:r>
                        <a:rPr lang="en-US" b="1" baseline="0" dirty="0" smtClean="0"/>
                        <a:t>London</a:t>
                      </a:r>
                      <a:r>
                        <a:rPr lang="en-US" baseline="0" dirty="0" smtClean="0"/>
                        <a:t>, Munich, Prague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Berlin, Brussels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London</a:t>
                      </a:r>
                      <a:r>
                        <a:rPr lang="en-US" dirty="0" smtClean="0"/>
                        <a:t>, Dublin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Exeter, Munich, Dublin, The Hague, Amsterdam, Frankfurt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Munich, Zurich, </a:t>
                      </a:r>
                      <a:r>
                        <a:rPr lang="en-US" b="1" dirty="0" smtClean="0"/>
                        <a:t>London</a:t>
                      </a:r>
                      <a:r>
                        <a:rPr lang="en-US" dirty="0" smtClean="0"/>
                        <a:t>, Glasgow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Bay Area,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London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286480" y="272231"/>
            <a:ext cx="352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mtClean="0"/>
              <a:t>研讨会</a:t>
            </a:r>
            <a:r>
              <a:rPr lang="en-US" altLang="zh-CN" sz="3600" dirty="0" smtClean="0"/>
              <a:t>,</a:t>
            </a:r>
            <a:r>
              <a:rPr lang="en-US" sz="3600" dirty="0" smtClean="0"/>
              <a:t> </a:t>
            </a:r>
          </a:p>
          <a:p>
            <a:pPr algn="ctr"/>
            <a:r>
              <a:rPr lang="zh-CN" altLang="en-US" sz="3600" smtClean="0"/>
              <a:t>会议</a:t>
            </a:r>
            <a:r>
              <a:rPr lang="en-US" altLang="zh-CN" sz="3600" dirty="0" smtClean="0"/>
              <a:t> &amp; </a:t>
            </a:r>
            <a:r>
              <a:rPr lang="zh-CN" altLang="en-US" sz="3600" smtClean="0"/>
              <a:t>教程</a:t>
            </a:r>
            <a:endParaRPr lang="en-US" altLang="zh-CN" sz="3600" dirty="0"/>
          </a:p>
          <a:p>
            <a:pPr algn="ctr"/>
            <a:r>
              <a:rPr lang="zh-CN" altLang="en-US" sz="3600" smtClean="0"/>
              <a:t>超过</a:t>
            </a:r>
            <a:r>
              <a:rPr lang="en-US" altLang="zh-CN" sz="3600" dirty="0" smtClean="0"/>
              <a:t> </a:t>
            </a:r>
            <a:r>
              <a:rPr lang="en-US" sz="3600" dirty="0" smtClean="0"/>
              <a:t>25 </a:t>
            </a:r>
            <a:r>
              <a:rPr lang="zh-CN" altLang="en-US" sz="3600" smtClean="0"/>
              <a:t>城市</a:t>
            </a:r>
            <a:endParaRPr lang="en-US" altLang="zh-CN" sz="3600" dirty="0" smtClean="0"/>
          </a:p>
          <a:p>
            <a:pPr algn="ctr"/>
            <a:r>
              <a:rPr lang="en-US" sz="3600" dirty="0" smtClean="0"/>
              <a:t>(2017)</a:t>
            </a:r>
            <a:endParaRPr lang="en-US" sz="3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11" y="2693537"/>
            <a:ext cx="3059809" cy="3487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071" y="4555352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0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Community Growth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3152" y="10351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社区和客户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1506022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使用</a:t>
            </a:r>
            <a:r>
              <a:rPr lang="en-US" altLang="zh-CN" dirty="0" smtClean="0"/>
              <a:t>H2O</a:t>
            </a:r>
            <a:r>
              <a:rPr lang="zh-TW" altLang="en-US" smtClean="0"/>
              <a:t>的</a:t>
            </a:r>
            <a:r>
              <a:rPr lang="zh-CN" altLang="en-US"/>
              <a:t>公司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535502" y="1259399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H2O</a:t>
            </a:r>
            <a:r>
              <a:rPr lang="zh-TW" altLang="en-US"/>
              <a:t>的用家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Custom 4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386586"/>
      </a:accent1>
      <a:accent2>
        <a:srgbClr val="00882B"/>
      </a:accent2>
      <a:accent3>
        <a:srgbClr val="FFDF00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2o-hadoop" id="{D4F42DC4-E890-0641-8164-84A9461C5DC9}" vid="{031A92FC-FC58-A441-B8D5-6B4831CBDF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30068</TotalTime>
  <Words>2363</Words>
  <Application>Microsoft Macintosh PowerPoint</Application>
  <PresentationFormat>Widescreen</PresentationFormat>
  <Paragraphs>747</Paragraphs>
  <Slides>68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9" baseType="lpstr">
      <vt:lpstr>Al Bayan Plain</vt:lpstr>
      <vt:lpstr>Calibri</vt:lpstr>
      <vt:lpstr>Calibri Light</vt:lpstr>
      <vt:lpstr>Corbel</vt:lpstr>
      <vt:lpstr>DengXian</vt:lpstr>
      <vt:lpstr>DengXian Light</vt:lpstr>
      <vt:lpstr>Futura</vt:lpstr>
      <vt:lpstr>Futura LT Pro Book</vt:lpstr>
      <vt:lpstr>Futura LT Pro Light</vt:lpstr>
      <vt:lpstr>Futura Std Book</vt:lpstr>
      <vt:lpstr>Gill Sans</vt:lpstr>
      <vt:lpstr>Helvetica</vt:lpstr>
      <vt:lpstr>Helvetica Light</vt:lpstr>
      <vt:lpstr>Palatino Linotype</vt:lpstr>
      <vt:lpstr>Times New Roman</vt:lpstr>
      <vt:lpstr>Yu Gothic</vt:lpstr>
      <vt:lpstr>Yu Gothic Light</vt:lpstr>
      <vt:lpstr>新細明體</vt:lpstr>
      <vt:lpstr>Arial</vt:lpstr>
      <vt:lpstr>Office Theme</vt:lpstr>
      <vt:lpstr>White</vt:lpstr>
      <vt:lpstr>使用 H2O 进行机器学习</vt:lpstr>
      <vt:lpstr>公司简介</vt:lpstr>
      <vt:lpstr>Scientific Advisory Council 科学咨询委员会</vt:lpstr>
      <vt:lpstr>H2O 团队</vt:lpstr>
      <vt:lpstr>H2O 欧洲团队(2016)</vt:lpstr>
      <vt:lpstr>H2O 欧洲团队(2017)</vt:lpstr>
      <vt:lpstr>What is Joe’s role at H2O.ai 我的职责</vt:lpstr>
      <vt:lpstr>#AroundTheWorldWithH2Oai</vt:lpstr>
      <vt:lpstr>H2O Community Growth</vt:lpstr>
      <vt:lpstr>客户</vt:lpstr>
      <vt:lpstr>AI in Financial Services (金融服务 AI 应用)</vt:lpstr>
      <vt:lpstr>PowerPoint Presentation</vt:lpstr>
      <vt:lpstr>PowerPoint Presentation</vt:lpstr>
      <vt:lpstr>PowerPoint Presentation</vt:lpstr>
      <vt:lpstr>PowerPoint Presentation</vt:lpstr>
      <vt:lpstr>H2O Machine Learning Platform</vt:lpstr>
      <vt:lpstr>High Level Architecture 架构</vt:lpstr>
      <vt:lpstr>High Level Architecture</vt:lpstr>
      <vt:lpstr>Supported Formats &amp; Data Sources 支持的格式和数据源</vt:lpstr>
      <vt:lpstr>High Level Architecture</vt:lpstr>
      <vt:lpstr>High Level Architecture</vt:lpstr>
      <vt:lpstr>Distributed Algorithms 分布式算法</vt:lpstr>
      <vt:lpstr>Algorithms Overview 算法概述</vt:lpstr>
      <vt:lpstr>PowerPoint Presentation</vt:lpstr>
      <vt:lpstr>PowerPoint Presentation</vt:lpstr>
      <vt:lpstr>H2O Core 核心</vt:lpstr>
      <vt:lpstr>H2O Core 核心</vt:lpstr>
      <vt:lpstr>H2O Core 核心</vt:lpstr>
      <vt:lpstr>H2O Core 核心</vt:lpstr>
      <vt:lpstr>H2O Core 核心</vt:lpstr>
      <vt:lpstr>H2O Core 核心</vt:lpstr>
      <vt:lpstr>PowerPoint Presentation</vt:lpstr>
      <vt:lpstr>H2O Water Meter  (CPU 功率监视器)</vt:lpstr>
      <vt:lpstr>High Level Architecture</vt:lpstr>
      <vt:lpstr>H2O Flow (网页介面)</vt:lpstr>
      <vt:lpstr>H2O - R / Python 介面</vt:lpstr>
      <vt:lpstr>High Level Architecture</vt:lpstr>
      <vt:lpstr>PowerPoint Presentation</vt:lpstr>
      <vt:lpstr>Credit Card Demo</vt:lpstr>
      <vt:lpstr>Learning from Data 从数据中学习</vt:lpstr>
      <vt:lpstr>Supervised Learning 监督学习</vt:lpstr>
      <vt:lpstr>PowerPoint Presentation</vt:lpstr>
      <vt:lpstr>Learning from Credit Card Data 从信用卡数据中学习</vt:lpstr>
      <vt:lpstr>PowerPoint Presentation</vt:lpstr>
      <vt:lpstr>PowerPoint Presentation</vt:lpstr>
      <vt:lpstr>Live Demo 现场演示</vt:lpstr>
      <vt:lpstr>Driverless AI  无人驾驶的人工智能</vt:lpstr>
      <vt:lpstr>H2O Platform Timeline H2O 平台时间表</vt:lpstr>
      <vt:lpstr>Shortage of Data Scientists 数据科学家的短缺</vt:lpstr>
      <vt:lpstr>顶尖的数据科学家 Kaggle Masters at H2O.ai</vt:lpstr>
      <vt:lpstr>产品 The Product: Driverless AI</vt:lpstr>
      <vt:lpstr>Fast 快速 : H2O Algorithms on GPUs</vt:lpstr>
      <vt:lpstr>Accurate 准确 :  Auto Feature Engineering 自动特征工程</vt:lpstr>
      <vt:lpstr>Accurate 准确 :  Auto Feature Engineering 自动特征工程</vt:lpstr>
      <vt:lpstr>Accurate准确: 自动模型调整/选择/集合</vt:lpstr>
      <vt:lpstr>Interpretable: Explainable Machine Learning 可解释的机器学习</vt:lpstr>
      <vt:lpstr>External Review 外部评论 - 五星为顶级</vt:lpstr>
      <vt:lpstr>www.h2o.ai/driverless-ai-download/ 下载</vt:lpstr>
      <vt:lpstr>Live Demo 现场演示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1944</cp:revision>
  <dcterms:created xsi:type="dcterms:W3CDTF">2016-05-16T23:30:09Z</dcterms:created>
  <dcterms:modified xsi:type="dcterms:W3CDTF">2017-11-22T17:55:59Z</dcterms:modified>
  <cp:category/>
</cp:coreProperties>
</file>